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74" r:id="rId4"/>
    <p:sldId id="258" r:id="rId5"/>
    <p:sldId id="259" r:id="rId6"/>
    <p:sldId id="260" r:id="rId7"/>
    <p:sldId id="261" r:id="rId8"/>
    <p:sldId id="262" r:id="rId9"/>
    <p:sldId id="263" r:id="rId10"/>
    <p:sldId id="264" r:id="rId11"/>
    <p:sldId id="277" r:id="rId12"/>
    <p:sldId id="265" r:id="rId13"/>
    <p:sldId id="270" r:id="rId14"/>
    <p:sldId id="266" r:id="rId15"/>
    <p:sldId id="267" r:id="rId16"/>
    <p:sldId id="268" r:id="rId17"/>
    <p:sldId id="269" r:id="rId18"/>
    <p:sldId id="271" r:id="rId19"/>
    <p:sldId id="272" r:id="rId20"/>
    <p:sldId id="275" r:id="rId21"/>
    <p:sldId id="276" r:id="rId22"/>
    <p:sldId id="279" r:id="rId23"/>
    <p:sldId id="273" r:id="rId2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66CCFF"/>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477" autoAdjust="0"/>
    <p:restoredTop sz="94660"/>
  </p:normalViewPr>
  <p:slideViewPr>
    <p:cSldViewPr>
      <p:cViewPr>
        <p:scale>
          <a:sx n="76" d="100"/>
          <a:sy n="76" d="100"/>
        </p:scale>
        <p:origin x="-1956" y="-3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737CED-6B22-49F8-A5D3-2D4F57660D86}" type="datetimeFigureOut">
              <a:rPr lang="tr-TR" smtClean="0"/>
              <a:pPr/>
              <a:t>23.10.2017</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D73244-C854-4373-A83A-CDD271F94529}" type="slidenum">
              <a:rPr lang="tr-TR" smtClean="0"/>
              <a:pPr/>
              <a:t>‹#›</a:t>
            </a:fld>
            <a:endParaRPr lang="tr-TR"/>
          </a:p>
        </p:txBody>
      </p:sp>
    </p:spTree>
    <p:extLst>
      <p:ext uri="{BB962C8B-B14F-4D97-AF65-F5344CB8AC3E}">
        <p14:creationId xmlns:p14="http://schemas.microsoft.com/office/powerpoint/2010/main" val="3922465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6DD73244-C854-4373-A83A-CDD271F94529}" type="slidenum">
              <a:rPr lang="tr-TR" smtClean="0"/>
              <a:pPr/>
              <a:t>1</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23.10.2017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23.10.2017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23.10.2017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23.10.2017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23.10.2017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23.10.2017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23.10.2017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23.10.2017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23.10.2017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23.10.2017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23.10.2017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23.10.2017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microsoft.com/office/2007/relationships/hdphoto" Target="../media/hdphoto5.wdp"/></Relationships>
</file>

<file path=ppt/slides/_rels/slide1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2.png"/><Relationship Id="rId1" Type="http://schemas.openxmlformats.org/officeDocument/2006/relationships/slideLayout" Target="../slideLayouts/slideLayout2.xml"/><Relationship Id="rId5" Type="http://schemas.microsoft.com/office/2007/relationships/hdphoto" Target="../media/hdphoto7.wdp"/><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8.png"/><Relationship Id="rId1" Type="http://schemas.openxmlformats.org/officeDocument/2006/relationships/slideLayout" Target="../slideLayouts/slideLayout2.xml"/><Relationship Id="rId5" Type="http://schemas.microsoft.com/office/2007/relationships/hdphoto" Target="../media/hdphoto11.wdp"/><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gif"/><Relationship Id="rId1" Type="http://schemas.openxmlformats.org/officeDocument/2006/relationships/slideLayout" Target="../slideLayouts/slideLayout2.xml"/><Relationship Id="rId4" Type="http://schemas.openxmlformats.org/officeDocument/2006/relationships/image" Target="../media/image27.gif"/></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dirty="0"/>
          </a:p>
        </p:txBody>
      </p:sp>
      <p:sp>
        <p:nvSpPr>
          <p:cNvPr id="3" name="2 Alt Başlık"/>
          <p:cNvSpPr>
            <a:spLocks noGrp="1"/>
          </p:cNvSpPr>
          <p:nvPr>
            <p:ph type="subTitle" idx="1"/>
          </p:nvPr>
        </p:nvSpPr>
        <p:spPr/>
        <p:txBody>
          <a:bodyPr/>
          <a:lstStyle/>
          <a:p>
            <a:endParaRPr lang="tr-TR" dirty="0"/>
          </a:p>
        </p:txBody>
      </p:sp>
      <p:sp>
        <p:nvSpPr>
          <p:cNvPr id="6" name="5 Dikdörtgen"/>
          <p:cNvSpPr/>
          <p:nvPr/>
        </p:nvSpPr>
        <p:spPr>
          <a:xfrm>
            <a:off x="2627784" y="2276872"/>
            <a:ext cx="3960440" cy="400110"/>
          </a:xfrm>
          <a:prstGeom prst="rect">
            <a:avLst/>
          </a:prstGeom>
        </p:spPr>
        <p:txBody>
          <a:bodyPr wrap="square">
            <a:spAutoFit/>
          </a:bodyPr>
          <a:lstStyle/>
          <a:p>
            <a:r>
              <a:rPr lang="tr-TR" sz="2000" b="1" dirty="0" smtClean="0">
                <a:solidFill>
                  <a:schemeClr val="bg1">
                    <a:lumMod val="95000"/>
                    <a:lumOff val="5000"/>
                  </a:schemeClr>
                </a:solidFill>
              </a:rPr>
              <a:t> </a:t>
            </a:r>
            <a:r>
              <a:rPr lang="tr-TR" sz="2000" b="1" dirty="0" smtClean="0"/>
              <a:t>BİRİM ÇALIŞMASI SUNUMU </a:t>
            </a:r>
            <a:endParaRPr lang="tr-TR" sz="2000" dirty="0"/>
          </a:p>
        </p:txBody>
      </p:sp>
      <p:pic>
        <p:nvPicPr>
          <p:cNvPr id="2050" name="Picture 2" descr="C:\Users\Administrator\Desktop\ALUMNOS-1.jpg"/>
          <p:cNvPicPr>
            <a:picLocks noChangeAspect="1" noChangeArrowheads="1"/>
          </p:cNvPicPr>
          <p:nvPr/>
        </p:nvPicPr>
        <p:blipFill>
          <a:blip r:embed="rId3" cstate="print"/>
          <a:srcRect/>
          <a:stretch>
            <a:fillRect/>
          </a:stretch>
        </p:blipFill>
        <p:spPr bwMode="auto">
          <a:xfrm>
            <a:off x="-466" y="2062101"/>
            <a:ext cx="9144000" cy="8057282"/>
          </a:xfrm>
          <a:prstGeom prst="rect">
            <a:avLst/>
          </a:prstGeom>
          <a:noFill/>
        </p:spPr>
      </p:pic>
      <p:sp>
        <p:nvSpPr>
          <p:cNvPr id="10" name="Rectangle 2"/>
          <p:cNvSpPr>
            <a:spLocks noChangeArrowheads="1"/>
          </p:cNvSpPr>
          <p:nvPr/>
        </p:nvSpPr>
        <p:spPr bwMode="auto">
          <a:xfrm>
            <a:off x="526827" y="717549"/>
            <a:ext cx="8784976"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800" b="0" i="1" u="none" strike="noStrike" cap="none" normalizeH="0" baseline="0" dirty="0" smtClean="0">
                <a:ln>
                  <a:noFill/>
                </a:ln>
                <a:solidFill>
                  <a:srgbClr val="0070C0"/>
                </a:solidFill>
                <a:effectLst/>
                <a:latin typeface="Calibri" pitchFamily="34" charset="0"/>
                <a:ea typeface="Calibri" pitchFamily="34" charset="0"/>
                <a:cs typeface="Aharoni" pitchFamily="2" charset="-79"/>
              </a:rPr>
              <a:t>T.C.</a:t>
            </a:r>
            <a:br>
              <a:rPr kumimoji="0" lang="tr-TR" sz="2800" b="0" i="1" u="none" strike="noStrike" cap="none" normalizeH="0" baseline="0" dirty="0" smtClean="0">
                <a:ln>
                  <a:noFill/>
                </a:ln>
                <a:solidFill>
                  <a:srgbClr val="0070C0"/>
                </a:solidFill>
                <a:effectLst/>
                <a:latin typeface="Calibri" pitchFamily="34" charset="0"/>
                <a:ea typeface="Calibri" pitchFamily="34" charset="0"/>
                <a:cs typeface="Aharoni" pitchFamily="2" charset="-79"/>
              </a:rPr>
            </a:br>
            <a:r>
              <a:rPr kumimoji="0" lang="tr-TR" sz="2800" b="0" i="1" u="none" strike="noStrike" cap="none" normalizeH="0" baseline="0" dirty="0" smtClean="0">
                <a:ln>
                  <a:noFill/>
                </a:ln>
                <a:solidFill>
                  <a:srgbClr val="0070C0"/>
                </a:solidFill>
                <a:effectLst/>
                <a:latin typeface="Calibri" pitchFamily="34" charset="0"/>
                <a:ea typeface="Calibri" pitchFamily="34" charset="0"/>
                <a:cs typeface="Aharoni" pitchFamily="2" charset="-79"/>
              </a:rPr>
              <a:t>IĞDIR ÜNİVERSİTESİ</a:t>
            </a:r>
            <a:br>
              <a:rPr kumimoji="0" lang="tr-TR" sz="2800" b="0" i="1" u="none" strike="noStrike" cap="none" normalizeH="0" baseline="0" dirty="0" smtClean="0">
                <a:ln>
                  <a:noFill/>
                </a:ln>
                <a:solidFill>
                  <a:srgbClr val="0070C0"/>
                </a:solidFill>
                <a:effectLst/>
                <a:latin typeface="Calibri" pitchFamily="34" charset="0"/>
                <a:ea typeface="Calibri" pitchFamily="34" charset="0"/>
                <a:cs typeface="Aharoni" pitchFamily="2" charset="-79"/>
              </a:rPr>
            </a:br>
            <a:r>
              <a:rPr kumimoji="0" lang="tr-TR" sz="2800" b="0" i="1" u="none" strike="noStrike" cap="none" normalizeH="0" baseline="0" dirty="0" smtClean="0">
                <a:ln>
                  <a:noFill/>
                </a:ln>
                <a:solidFill>
                  <a:srgbClr val="0070C0"/>
                </a:solidFill>
                <a:effectLst/>
                <a:latin typeface="Calibri" pitchFamily="34" charset="0"/>
                <a:ea typeface="Calibri" pitchFamily="34" charset="0"/>
                <a:cs typeface="Aharoni" pitchFamily="2" charset="-79"/>
              </a:rPr>
              <a:t>STRATEJİ GELİŞTİRME DAİRE BAŞKANLIĞI</a:t>
            </a:r>
            <a:endParaRPr kumimoji="0" lang="tr-TR" sz="2800" b="0" i="0" u="none" strike="noStrike" cap="none" normalizeH="0" baseline="0" dirty="0" smtClean="0">
              <a:ln>
                <a:noFill/>
              </a:ln>
              <a:solidFill>
                <a:srgbClr val="0070C0"/>
              </a:solidFill>
              <a:effectLst/>
              <a:latin typeface="Calibri" pitchFamily="34" charset="0"/>
              <a:cs typeface="Aharoni" pitchFamily="2" charset="-79"/>
            </a:endParaRPr>
          </a:p>
        </p:txBody>
      </p:sp>
      <p:pic>
        <p:nvPicPr>
          <p:cNvPr id="11" name="10 Resim" descr="Açıklama: so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260648"/>
            <a:ext cx="1584176" cy="144016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88640"/>
            <a:ext cx="6563072" cy="1080120"/>
          </a:xfrm>
        </p:spPr>
        <p:txBody>
          <a:bodyPr>
            <a:noAutofit/>
          </a:bodyPr>
          <a:lstStyle/>
          <a:p>
            <a:r>
              <a:rPr lang="tr-TR" sz="3200" dirty="0" smtClean="0">
                <a:solidFill>
                  <a:srgbClr val="FF0000"/>
                </a:solidFill>
              </a:rPr>
              <a:t>          STRATEJİ GELİŞTİRME DAİRE</a:t>
            </a:r>
            <a:br>
              <a:rPr lang="tr-TR" sz="3200" dirty="0" smtClean="0">
                <a:solidFill>
                  <a:srgbClr val="FF0000"/>
                </a:solidFill>
              </a:rPr>
            </a:br>
            <a:r>
              <a:rPr lang="tr-TR" sz="3200" dirty="0" smtClean="0">
                <a:solidFill>
                  <a:srgbClr val="FF0000"/>
                </a:solidFill>
              </a:rPr>
              <a:t>         BAŞKANLIĞI NE İŞ YAPAR </a:t>
            </a:r>
            <a:endParaRPr lang="tr-TR" sz="3200" dirty="0">
              <a:solidFill>
                <a:srgbClr val="FF0000"/>
              </a:solidFill>
            </a:endParaRPr>
          </a:p>
        </p:txBody>
      </p:sp>
      <p:sp>
        <p:nvSpPr>
          <p:cNvPr id="3" name="2 İçerik Yer Tutucusu"/>
          <p:cNvSpPr>
            <a:spLocks noGrp="1"/>
          </p:cNvSpPr>
          <p:nvPr>
            <p:ph idx="1"/>
          </p:nvPr>
        </p:nvSpPr>
        <p:spPr>
          <a:xfrm>
            <a:off x="395536" y="1196752"/>
            <a:ext cx="8229600" cy="5544616"/>
          </a:xfrm>
        </p:spPr>
        <p:txBody>
          <a:bodyPr>
            <a:noAutofit/>
          </a:bodyPr>
          <a:lstStyle/>
          <a:p>
            <a:pPr algn="just">
              <a:buNone/>
            </a:pPr>
            <a:r>
              <a:rPr lang="tr-TR" sz="2400" b="1" dirty="0" smtClean="0"/>
              <a:t>                                          FAALİYETLERİMİZ</a:t>
            </a:r>
          </a:p>
          <a:p>
            <a:pPr algn="just">
              <a:buNone/>
            </a:pPr>
            <a:endParaRPr lang="tr-TR" sz="2400" dirty="0" smtClean="0"/>
          </a:p>
          <a:p>
            <a:pPr indent="-72000">
              <a:buNone/>
            </a:pPr>
            <a:r>
              <a:rPr lang="tr-TR" sz="1800" b="1" dirty="0" smtClean="0"/>
              <a:t>     </a:t>
            </a:r>
            <a:r>
              <a:rPr lang="tr-TR" sz="2400" b="1" dirty="0" smtClean="0"/>
              <a:t>Günlük : </a:t>
            </a:r>
            <a:endParaRPr lang="tr-TR" sz="2400" dirty="0" smtClean="0"/>
          </a:p>
          <a:p>
            <a:pPr marL="216000" lvl="0" indent="-72000">
              <a:spcBef>
                <a:spcPts val="0"/>
              </a:spcBef>
            </a:pPr>
            <a:r>
              <a:rPr lang="tr-TR" sz="1800" dirty="0" smtClean="0"/>
              <a:t> </a:t>
            </a:r>
            <a:r>
              <a:rPr lang="tr-TR" sz="2400" dirty="0" smtClean="0"/>
              <a:t>Üniversitemizin bankalardaki  vadeli  ve vadesiz mevduatlarının takibini yapmak.</a:t>
            </a:r>
          </a:p>
          <a:p>
            <a:pPr marL="144000" lvl="0" indent="0">
              <a:spcBef>
                <a:spcPts val="0"/>
              </a:spcBef>
              <a:buNone/>
            </a:pPr>
            <a:endParaRPr lang="tr-TR" sz="2400" dirty="0" smtClean="0"/>
          </a:p>
          <a:p>
            <a:pPr lvl="0" indent="-72000">
              <a:spcBef>
                <a:spcPts val="0"/>
              </a:spcBef>
            </a:pPr>
            <a:r>
              <a:rPr lang="tr-TR" sz="2400" dirty="0" smtClean="0"/>
              <a:t>Muhasebat sistemi üzerinden mizan kontrolü yapmak.</a:t>
            </a:r>
          </a:p>
          <a:p>
            <a:pPr marL="270900" lvl="0" indent="0">
              <a:spcBef>
                <a:spcPts val="0"/>
              </a:spcBef>
              <a:buNone/>
            </a:pPr>
            <a:endParaRPr lang="tr-TR" sz="2400" dirty="0" smtClean="0"/>
          </a:p>
          <a:p>
            <a:pPr lvl="0" indent="-72000">
              <a:spcBef>
                <a:spcPts val="0"/>
              </a:spcBef>
            </a:pPr>
            <a:r>
              <a:rPr lang="tr-TR" sz="2400" dirty="0" smtClean="0"/>
              <a:t>Birimlerden gelen ödeme emirlerinin mevzuata uygunluğunu kontrol ederek, gerekli eksiklerin birimlerce giderilmesini sağlamak.</a:t>
            </a:r>
          </a:p>
          <a:p>
            <a:pPr lvl="0" indent="-72000">
              <a:spcBef>
                <a:spcPts val="0"/>
              </a:spcBef>
              <a:buNone/>
            </a:pPr>
            <a:endParaRPr lang="tr-TR" sz="1800" dirty="0" smtClean="0"/>
          </a:p>
          <a:p>
            <a:pPr lvl="0"/>
            <a:endParaRPr lang="tr-TR" sz="1800" dirty="0" smtClean="0"/>
          </a:p>
          <a:p>
            <a:pPr>
              <a:buNone/>
            </a:pPr>
            <a:r>
              <a:rPr lang="tr-TR" sz="1800" b="1" dirty="0" smtClean="0"/>
              <a:t> </a:t>
            </a:r>
            <a:endParaRPr lang="tr-TR" sz="1800" dirty="0" smtClean="0"/>
          </a:p>
          <a:p>
            <a:pPr>
              <a:buNone/>
            </a:pPr>
            <a:endParaRPr lang="tr-TR" sz="1800" dirty="0"/>
          </a:p>
        </p:txBody>
      </p:sp>
      <p:pic>
        <p:nvPicPr>
          <p:cNvPr id="3075" name="Picture 3" descr="C:\Users\Administrator\Desktop\images44IWB58R.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99505">
                        <a14:foregroundMark x1="22772" y1="56627" x2="21287" y2="61847"/>
                        <a14:foregroundMark x1="49010" y1="56627" x2="54950" y2="56627"/>
                        <a14:foregroundMark x1="42574" y1="59839" x2="55941" y2="59839"/>
                      </a14:backgroundRemoval>
                    </a14:imgEffect>
                  </a14:imgLayer>
                </a14:imgProps>
              </a:ext>
            </a:extLst>
          </a:blip>
          <a:srcRect/>
          <a:stretch>
            <a:fillRect/>
          </a:stretch>
        </p:blipFill>
        <p:spPr bwMode="auto">
          <a:xfrm>
            <a:off x="6729586" y="1412776"/>
            <a:ext cx="1924050" cy="1872208"/>
          </a:xfrm>
          <a:prstGeom prst="rect">
            <a:avLst/>
          </a:prstGeom>
          <a:noFill/>
        </p:spPr>
      </p:pic>
      <p:pic>
        <p:nvPicPr>
          <p:cNvPr id="1033" name="Picture 9" descr="C:\Users\Administrator\Desktop\imagesQHFK42A5.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backgroundMark x1="19000" y1="85119" x2="69667" y2="84524"/>
                      </a14:backgroundRemoval>
                    </a14:imgEffect>
                  </a14:imgLayer>
                </a14:imgProps>
              </a:ext>
            </a:extLst>
          </a:blip>
          <a:srcRect/>
          <a:stretch>
            <a:fillRect/>
          </a:stretch>
        </p:blipFill>
        <p:spPr bwMode="auto">
          <a:xfrm>
            <a:off x="5796136" y="5257800"/>
            <a:ext cx="2857500" cy="133955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32656"/>
            <a:ext cx="8229600" cy="6120680"/>
          </a:xfrm>
        </p:spPr>
        <p:txBody>
          <a:bodyPr>
            <a:normAutofit/>
          </a:bodyPr>
          <a:lstStyle/>
          <a:p>
            <a:pPr lvl="0" indent="-72000">
              <a:spcBef>
                <a:spcPts val="0"/>
              </a:spcBef>
            </a:pPr>
            <a:r>
              <a:rPr lang="tr-TR" sz="2400" dirty="0" smtClean="0"/>
              <a:t>Haftanın Salı,Çarşamba ve Cuma günleri  bankaya gönderilmek üzere ödeme yapmak.</a:t>
            </a:r>
          </a:p>
          <a:p>
            <a:pPr lvl="0" indent="-72000">
              <a:spcBef>
                <a:spcPts val="0"/>
              </a:spcBef>
            </a:pPr>
            <a:endParaRPr lang="tr-TR" sz="2400" dirty="0" smtClean="0"/>
          </a:p>
          <a:p>
            <a:pPr lvl="0" indent="-72000">
              <a:spcBef>
                <a:spcPts val="0"/>
              </a:spcBef>
              <a:buNone/>
            </a:pPr>
            <a:endParaRPr lang="tr-TR" sz="2400" dirty="0" smtClean="0"/>
          </a:p>
          <a:p>
            <a:pPr lvl="0" indent="-72000">
              <a:spcBef>
                <a:spcPts val="0"/>
              </a:spcBef>
            </a:pPr>
            <a:r>
              <a:rPr lang="tr-TR" sz="2400" dirty="0" smtClean="0"/>
              <a:t>Gelen-giden yazıların ( banka yazışmaları,</a:t>
            </a:r>
            <a:r>
              <a:rPr lang="tr-TR" sz="2400" dirty="0" err="1" smtClean="0"/>
              <a:t>sgk</a:t>
            </a:r>
            <a:r>
              <a:rPr lang="tr-TR" sz="2400" dirty="0" smtClean="0"/>
              <a:t>,defterdarlık,bakanlıklar,kurum içi yazışmalar  v.s.  ) takibini yapmak.</a:t>
            </a:r>
          </a:p>
          <a:p>
            <a:pPr lvl="0" indent="-72000">
              <a:spcBef>
                <a:spcPts val="0"/>
              </a:spcBef>
            </a:pPr>
            <a:endParaRPr lang="tr-TR" sz="2400" dirty="0" smtClean="0"/>
          </a:p>
          <a:p>
            <a:pPr lvl="0" indent="-72000">
              <a:spcBef>
                <a:spcPts val="0"/>
              </a:spcBef>
            </a:pPr>
            <a:r>
              <a:rPr lang="tr-TR" sz="2400" dirty="0" smtClean="0"/>
              <a:t>Maliye Bakanlığı ,YÖK ve Sayıştay denetçilerine gerektiğinde bilgiler vermek, bunlarla ilgili yazışmalar yürütmek.</a:t>
            </a:r>
          </a:p>
          <a:p>
            <a:pPr lvl="0" indent="-72000">
              <a:spcBef>
                <a:spcPts val="0"/>
              </a:spcBef>
            </a:pPr>
            <a:endParaRPr lang="tr-TR" sz="2400" dirty="0" smtClean="0"/>
          </a:p>
          <a:p>
            <a:pPr lvl="0" indent="-72000"/>
            <a:r>
              <a:rPr lang="tr-TR" sz="2400" dirty="0" smtClean="0"/>
              <a:t>Hazine nakit takibini yapmak .</a:t>
            </a:r>
          </a:p>
          <a:p>
            <a:pPr>
              <a:buNone/>
            </a:pPr>
            <a:endParaRPr lang="tr-TR" dirty="0"/>
          </a:p>
        </p:txBody>
      </p:sp>
      <p:pic>
        <p:nvPicPr>
          <p:cNvPr id="2052" name="Picture 4" descr="C:\Users\Administrator\Desktop\imagesIL8RTU1O.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foregroundMark x1="94020" y1="52695" x2="93688" y2="73653"/>
                        <a14:foregroundMark x1="60797" y1="50299" x2="99668" y2="71257"/>
                        <a14:foregroundMark x1="72757" y1="48503" x2="98339" y2="45509"/>
                        <a14:foregroundMark x1="67110" y1="59880" x2="98007" y2="87425"/>
                        <a14:foregroundMark x1="31894" y1="13174" x2="49502" y2="35928"/>
                      </a14:backgroundRemoval>
                    </a14:imgEffect>
                  </a14:imgLayer>
                </a14:imgProps>
              </a:ext>
            </a:extLst>
          </a:blip>
          <a:srcRect/>
          <a:stretch>
            <a:fillRect/>
          </a:stretch>
        </p:blipFill>
        <p:spPr bwMode="auto">
          <a:xfrm>
            <a:off x="6276975" y="620688"/>
            <a:ext cx="2867025" cy="1590675"/>
          </a:xfrm>
          <a:prstGeom prst="rect">
            <a:avLst/>
          </a:prstGeom>
          <a:noFill/>
        </p:spPr>
      </p:pic>
      <p:pic>
        <p:nvPicPr>
          <p:cNvPr id="4" name="Picture 3" descr="C:\Users\Administrator\Desktop\imagesO9MMXRV7.jpg"/>
          <p:cNvPicPr>
            <a:picLocks noChangeAspect="1" noChangeArrowheads="1"/>
          </p:cNvPicPr>
          <p:nvPr/>
        </p:nvPicPr>
        <p:blipFill>
          <a:blip r:embed="rId4" cstate="print"/>
          <a:srcRect/>
          <a:stretch>
            <a:fillRect/>
          </a:stretch>
        </p:blipFill>
        <p:spPr bwMode="auto">
          <a:xfrm>
            <a:off x="6516216" y="5229200"/>
            <a:ext cx="2016225" cy="100811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32656"/>
            <a:ext cx="8229600" cy="6264696"/>
          </a:xfrm>
        </p:spPr>
        <p:txBody>
          <a:bodyPr>
            <a:normAutofit/>
          </a:bodyPr>
          <a:lstStyle/>
          <a:p>
            <a:pPr>
              <a:buNone/>
            </a:pPr>
            <a:r>
              <a:rPr lang="tr-TR" b="1" dirty="0" smtClean="0"/>
              <a:t>Aylık :</a:t>
            </a:r>
            <a:endParaRPr lang="tr-TR" dirty="0" smtClean="0"/>
          </a:p>
          <a:p>
            <a:pPr lvl="0"/>
            <a:r>
              <a:rPr lang="tr-TR" sz="2400" dirty="0" smtClean="0"/>
              <a:t>Her ayın 23’ üne  kadar  vergimiz beyan edilir, en geç 26’sında ödemesi yapılır.</a:t>
            </a:r>
          </a:p>
          <a:p>
            <a:pPr lvl="0">
              <a:buNone/>
            </a:pPr>
            <a:endParaRPr lang="tr-TR" sz="2400" dirty="0" smtClean="0"/>
          </a:p>
          <a:p>
            <a:pPr lvl="0">
              <a:buNone/>
            </a:pPr>
            <a:endParaRPr lang="tr-TR" sz="2400" dirty="0" smtClean="0"/>
          </a:p>
          <a:p>
            <a:pPr lvl="0">
              <a:buNone/>
            </a:pPr>
            <a:endParaRPr lang="tr-TR" sz="2400" dirty="0" smtClean="0"/>
          </a:p>
          <a:p>
            <a:pPr lvl="0"/>
            <a:r>
              <a:rPr lang="tr-TR" sz="2400" dirty="0" smtClean="0"/>
              <a:t>Akademik ve idari personelimizin </a:t>
            </a:r>
            <a:r>
              <a:rPr lang="tr-TR" sz="2400" dirty="0" err="1" smtClean="0"/>
              <a:t>sgk</a:t>
            </a:r>
            <a:r>
              <a:rPr lang="tr-TR" sz="2400" dirty="0" smtClean="0"/>
              <a:t> prim ödemesi ,                             emekli kesenekleri her ayın 25’ine kadar ödenir.</a:t>
            </a:r>
          </a:p>
          <a:p>
            <a:pPr lvl="0"/>
            <a:endParaRPr lang="tr-TR" sz="2400" dirty="0" smtClean="0"/>
          </a:p>
          <a:p>
            <a:pPr lvl="0"/>
            <a:r>
              <a:rPr lang="tr-TR" sz="2400" dirty="0" smtClean="0"/>
              <a:t>Kefalet aidatı ve sendika kesintileri ödenir.</a:t>
            </a:r>
          </a:p>
          <a:p>
            <a:pPr marL="0" lvl="0" indent="0">
              <a:buNone/>
            </a:pPr>
            <a:endParaRPr lang="tr-TR" sz="2400" dirty="0" smtClean="0"/>
          </a:p>
          <a:p>
            <a:pPr lvl="0"/>
            <a:r>
              <a:rPr lang="tr-TR" sz="2400" dirty="0" smtClean="0"/>
              <a:t>Personel maaş,ek ders, idari görev  vs. ödemeler yapılır.</a:t>
            </a:r>
          </a:p>
          <a:p>
            <a:pPr>
              <a:buNone/>
            </a:pPr>
            <a:r>
              <a:rPr lang="tr-TR" b="1" dirty="0" smtClean="0"/>
              <a:t> </a:t>
            </a:r>
            <a:endParaRPr lang="tr-TR" dirty="0" smtClean="0"/>
          </a:p>
          <a:p>
            <a:pPr>
              <a:buNone/>
            </a:pPr>
            <a:endParaRPr lang="tr-TR" dirty="0"/>
          </a:p>
        </p:txBody>
      </p:sp>
      <p:pic>
        <p:nvPicPr>
          <p:cNvPr id="5" name="Picture 2" descr="C:\Users\Administrator\Desktop\vergi_haftasi_21022015.png"/>
          <p:cNvPicPr>
            <a:picLocks noChangeAspect="1" noChangeArrowheads="1"/>
          </p:cNvPicPr>
          <p:nvPr/>
        </p:nvPicPr>
        <p:blipFill>
          <a:blip r:embed="rId2" cstate="print"/>
          <a:srcRect/>
          <a:stretch>
            <a:fillRect/>
          </a:stretch>
        </p:blipFill>
        <p:spPr bwMode="auto">
          <a:xfrm>
            <a:off x="2915816" y="1628800"/>
            <a:ext cx="2952329" cy="1440160"/>
          </a:xfrm>
          <a:prstGeom prst="rect">
            <a:avLst/>
          </a:prstGeom>
          <a:ln>
            <a:noFill/>
          </a:ln>
          <a:effectLst>
            <a:softEdge rad="112500"/>
          </a:effectLst>
        </p:spPr>
      </p:pic>
      <p:pic>
        <p:nvPicPr>
          <p:cNvPr id="6" name="Picture 2" descr="C:\Users\Administrator\Desktop\imagesUM3GYH6Y.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62201" y1="10788" x2="72249" y2="48133"/>
                        <a14:foregroundMark x1="49761" y1="23237" x2="76077" y2="27801"/>
                        <a14:foregroundMark x1="64115" y1="20332" x2="75120" y2="28631"/>
                        <a14:foregroundMark x1="26316" y1="77593" x2="9091" y2="90041"/>
                        <a14:foregroundMark x1="75120" y1="78008" x2="90909" y2="90456"/>
                        <a14:foregroundMark x1="56459" y1="26971" x2="59809" y2="45643"/>
                      </a14:backgroundRemoval>
                    </a14:imgEffect>
                  </a14:imgLayer>
                </a14:imgProps>
              </a:ext>
            </a:extLst>
          </a:blip>
          <a:srcRect/>
          <a:stretch>
            <a:fillRect/>
          </a:stretch>
        </p:blipFill>
        <p:spPr bwMode="auto">
          <a:xfrm>
            <a:off x="6612079" y="3645024"/>
            <a:ext cx="1465474" cy="1602589"/>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7504" y="116632"/>
            <a:ext cx="8784976" cy="6552728"/>
          </a:xfrm>
        </p:spPr>
        <p:txBody>
          <a:bodyPr>
            <a:normAutofit/>
          </a:bodyPr>
          <a:lstStyle/>
          <a:p>
            <a:pPr lvl="0"/>
            <a:r>
              <a:rPr lang="tr-TR" sz="2400" dirty="0" smtClean="0"/>
              <a:t>Sayıştay denetimine sunulmak                                                          üzere ödeme emri belgelerinin tasnifi    </a:t>
            </a:r>
          </a:p>
          <a:p>
            <a:pPr lvl="0">
              <a:buNone/>
            </a:pPr>
            <a:r>
              <a:rPr lang="tr-TR" sz="2400" dirty="0" smtClean="0"/>
              <a:t> sağlanarak  düzenli ve sürekli bir arşiv oluşturmak.</a:t>
            </a:r>
          </a:p>
          <a:p>
            <a:pPr lvl="0">
              <a:buNone/>
            </a:pPr>
            <a:endParaRPr lang="tr-TR" sz="2400" dirty="0" smtClean="0"/>
          </a:p>
          <a:p>
            <a:pPr lvl="0"/>
            <a:r>
              <a:rPr lang="tr-TR" sz="2400" dirty="0" smtClean="0"/>
              <a:t> Muhasebe kesin hesaba ait mali tabloların düzenlenmesi ve birim web sayfasında yayınlanması.</a:t>
            </a:r>
          </a:p>
          <a:p>
            <a:pPr lvl="0">
              <a:buNone/>
            </a:pPr>
            <a:endParaRPr lang="tr-TR" sz="2400" dirty="0" smtClean="0"/>
          </a:p>
          <a:p>
            <a:pPr lvl="0">
              <a:buNone/>
            </a:pPr>
            <a:endParaRPr lang="tr-TR" sz="2400" dirty="0" smtClean="0"/>
          </a:p>
          <a:p>
            <a:pPr lvl="0"/>
            <a:r>
              <a:rPr lang="tr-TR" sz="2400" dirty="0" smtClean="0"/>
              <a:t>Kişi borçlarının ve  icra kesintilerinin takibini  sağlamak.</a:t>
            </a:r>
          </a:p>
          <a:p>
            <a:pPr marL="0" lvl="0" indent="0">
              <a:buNone/>
            </a:pPr>
            <a:endParaRPr lang="tr-TR" sz="2400" dirty="0" smtClean="0"/>
          </a:p>
          <a:p>
            <a:pPr lvl="0"/>
            <a:r>
              <a:rPr lang="tr-TR" sz="2400" dirty="0" smtClean="0"/>
              <a:t>Personel hareketlerinin takibini (terfi,atama,medeni durum , çocuk yardımı v.s.) ve bilgi güncellemelerini yapmak.</a:t>
            </a:r>
          </a:p>
          <a:p>
            <a:pPr>
              <a:buNone/>
            </a:pPr>
            <a:r>
              <a:rPr lang="tr-TR" b="1" dirty="0" smtClean="0"/>
              <a:t> </a:t>
            </a:r>
            <a:endParaRPr lang="tr-TR" dirty="0" smtClean="0"/>
          </a:p>
          <a:p>
            <a:pPr>
              <a:buNone/>
            </a:pPr>
            <a:endParaRPr lang="tr-TR" dirty="0"/>
          </a:p>
        </p:txBody>
      </p:sp>
      <p:pic>
        <p:nvPicPr>
          <p:cNvPr id="5122" name="Picture 2" descr="C:\Users\Administrator\Desktop\folder-vector_p.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75" b="100000" l="0" r="100000">
                        <a14:backgroundMark x1="13412" y1="4839" x2="80941" y2="3763"/>
                        <a14:backgroundMark x1="6824" y1="7527" x2="91765" y2="3763"/>
                        <a14:backgroundMark x1="96235" y1="7527" x2="98824" y2="33333"/>
                        <a14:backgroundMark x1="97412" y1="30108" x2="99294" y2="53226"/>
                        <a14:backgroundMark x1="83294" y1="83871" x2="78824" y2="97312"/>
                        <a14:backgroundMark x1="4941" y1="95699" x2="97412" y2="94624"/>
                        <a14:backgroundMark x1="97412" y1="56989" x2="98824" y2="87634"/>
                      </a14:backgroundRemoval>
                    </a14:imgEffect>
                  </a14:imgLayer>
                </a14:imgProps>
              </a:ext>
            </a:extLst>
          </a:blip>
          <a:srcRect/>
          <a:stretch>
            <a:fillRect/>
          </a:stretch>
        </p:blipFill>
        <p:spPr bwMode="auto">
          <a:xfrm>
            <a:off x="6515200" y="116632"/>
            <a:ext cx="2521296" cy="1268760"/>
          </a:xfrm>
          <a:prstGeom prst="rect">
            <a:avLst/>
          </a:prstGeom>
          <a:noFill/>
        </p:spPr>
      </p:pic>
      <p:pic>
        <p:nvPicPr>
          <p:cNvPr id="7" name="Picture 6" descr="C:\Users\Administrator\Pictures\untitled.pn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93" b="100000" l="0" r="100000">
                        <a14:foregroundMark x1="86909" y1="24590" x2="86909" y2="79781"/>
                        <a14:foregroundMark x1="84727" y1="12568" x2="86909" y2="27869"/>
                      </a14:backgroundRemoval>
                    </a14:imgEffect>
                  </a14:imgLayer>
                </a14:imgProps>
              </a:ext>
            </a:extLst>
          </a:blip>
          <a:srcRect/>
          <a:stretch>
            <a:fillRect/>
          </a:stretch>
        </p:blipFill>
        <p:spPr bwMode="auto">
          <a:xfrm>
            <a:off x="467544" y="5157192"/>
            <a:ext cx="3096344" cy="1539552"/>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88640"/>
            <a:ext cx="8229600" cy="6552728"/>
          </a:xfrm>
        </p:spPr>
        <p:txBody>
          <a:bodyPr/>
          <a:lstStyle/>
          <a:p>
            <a:pPr>
              <a:buNone/>
            </a:pPr>
            <a:r>
              <a:rPr lang="tr-TR" b="1" dirty="0" smtClean="0"/>
              <a:t>3 Aylık :</a:t>
            </a:r>
            <a:endParaRPr lang="tr-TR" dirty="0" smtClean="0"/>
          </a:p>
          <a:p>
            <a:pPr lvl="0"/>
            <a:r>
              <a:rPr lang="tr-TR" sz="2400" dirty="0" smtClean="0"/>
              <a:t>Üniversitemizin gelir-gider ve faaliyetlerini gösteren 3 aylık  faaliyet raporu hazırlanır.</a:t>
            </a:r>
          </a:p>
          <a:p>
            <a:pPr lvl="0"/>
            <a:endParaRPr lang="tr-TR" sz="2400" dirty="0" smtClean="0"/>
          </a:p>
          <a:p>
            <a:pPr marL="0" lvl="0" indent="0">
              <a:buNone/>
            </a:pPr>
            <a:endParaRPr lang="tr-TR" sz="2400" dirty="0" smtClean="0"/>
          </a:p>
          <a:p>
            <a:pPr lvl="0"/>
            <a:r>
              <a:rPr lang="tr-TR" sz="2400" dirty="0" smtClean="0"/>
              <a:t>(DAP)  Yatırım projeleri raporu hazırlanır.</a:t>
            </a:r>
          </a:p>
          <a:p>
            <a:pPr marL="0" lvl="0" indent="0">
              <a:buNone/>
            </a:pPr>
            <a:endParaRPr lang="tr-TR" sz="2400" dirty="0" smtClean="0"/>
          </a:p>
          <a:p>
            <a:pPr marL="0" lvl="0" indent="0">
              <a:buNone/>
            </a:pPr>
            <a:endParaRPr lang="tr-TR" sz="2400" dirty="0" smtClean="0"/>
          </a:p>
          <a:p>
            <a:pPr lvl="0"/>
            <a:r>
              <a:rPr lang="tr-TR" sz="2400" dirty="0" smtClean="0"/>
              <a:t>Yatırım izleme ve değerlendirme raporu. </a:t>
            </a:r>
          </a:p>
          <a:p>
            <a:pPr>
              <a:buNone/>
            </a:pPr>
            <a:endParaRPr lang="tr-TR" dirty="0"/>
          </a:p>
        </p:txBody>
      </p:sp>
      <p:pic>
        <p:nvPicPr>
          <p:cNvPr id="6147" name="Picture 3" descr="C:\Users\Administrator\Desktop\untitled.pn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backgroundMark x1="44889" y1="63111" x2="52889" y2="81778"/>
                      </a14:backgroundRemoval>
                    </a14:imgEffect>
                  </a14:imgLayer>
                </a14:imgProps>
              </a:ext>
            </a:extLst>
          </a:blip>
          <a:srcRect/>
          <a:stretch>
            <a:fillRect/>
          </a:stretch>
        </p:blipFill>
        <p:spPr bwMode="auto">
          <a:xfrm>
            <a:off x="6372200" y="1195815"/>
            <a:ext cx="2143126" cy="2143125"/>
          </a:xfrm>
          <a:prstGeom prst="rect">
            <a:avLst/>
          </a:prstGeom>
          <a:noFill/>
        </p:spPr>
      </p:pic>
      <p:pic>
        <p:nvPicPr>
          <p:cNvPr id="6148" name="Picture 4" descr="C:\Users\Administrator\Desktop\depositphotos_137145274-stock-illustration-businessman-presentation-growth-and-down.jpg"/>
          <p:cNvPicPr>
            <a:picLocks noChangeAspect="1" noChangeArrowheads="1"/>
          </p:cNvPicPr>
          <p:nvPr/>
        </p:nvPicPr>
        <p:blipFill>
          <a:blip r:embed="rId4" cstate="print"/>
          <a:srcRect/>
          <a:stretch>
            <a:fillRect/>
          </a:stretch>
        </p:blipFill>
        <p:spPr bwMode="auto">
          <a:xfrm>
            <a:off x="1691680" y="4221088"/>
            <a:ext cx="2438400" cy="1656184"/>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1520" y="188640"/>
            <a:ext cx="8640960" cy="6336704"/>
          </a:xfrm>
        </p:spPr>
        <p:txBody>
          <a:bodyPr>
            <a:normAutofit/>
          </a:bodyPr>
          <a:lstStyle/>
          <a:p>
            <a:pPr>
              <a:buNone/>
            </a:pPr>
            <a:r>
              <a:rPr lang="tr-TR" b="1" dirty="0" smtClean="0"/>
              <a:t> Yıllık : </a:t>
            </a:r>
            <a:endParaRPr lang="tr-TR" dirty="0" smtClean="0"/>
          </a:p>
          <a:p>
            <a:pPr lvl="0"/>
            <a:r>
              <a:rPr lang="tr-TR" sz="2400" dirty="0" smtClean="0"/>
              <a:t>Kesin hesap raporu                </a:t>
            </a:r>
          </a:p>
          <a:p>
            <a:pPr lvl="0"/>
            <a:r>
              <a:rPr lang="tr-TR" sz="2400" dirty="0" smtClean="0"/>
              <a:t>Birim faaliyet raporu</a:t>
            </a:r>
          </a:p>
          <a:p>
            <a:pPr lvl="0"/>
            <a:r>
              <a:rPr lang="tr-TR" sz="2400" dirty="0" smtClean="0"/>
              <a:t>Üniversite faaliyet raporu</a:t>
            </a:r>
          </a:p>
          <a:p>
            <a:pPr lvl="0"/>
            <a:r>
              <a:rPr lang="tr-TR" sz="2400" dirty="0" smtClean="0"/>
              <a:t>Performans programı</a:t>
            </a:r>
          </a:p>
          <a:p>
            <a:pPr lvl="0"/>
            <a:r>
              <a:rPr lang="tr-TR" sz="2400" dirty="0" smtClean="0"/>
              <a:t>Kesin hesap raporu</a:t>
            </a:r>
          </a:p>
          <a:p>
            <a:pPr lvl="0"/>
            <a:r>
              <a:rPr lang="tr-TR" sz="2400" dirty="0" smtClean="0"/>
              <a:t>Yönetim dönemi raporu</a:t>
            </a:r>
          </a:p>
          <a:p>
            <a:pPr lvl="0"/>
            <a:r>
              <a:rPr lang="tr-TR" sz="2400" dirty="0" smtClean="0"/>
              <a:t>Kurumsal mali durum raporu</a:t>
            </a:r>
          </a:p>
          <a:p>
            <a:pPr lvl="0"/>
            <a:r>
              <a:rPr lang="tr-TR" sz="2400" dirty="0" smtClean="0"/>
              <a:t>Kurum içi değerlendirme raporu</a:t>
            </a:r>
          </a:p>
          <a:p>
            <a:pPr lvl="0"/>
            <a:r>
              <a:rPr lang="tr-TR" sz="2400" dirty="0" smtClean="0"/>
              <a:t>Yatırım izleme ve değerlendirme raporu</a:t>
            </a:r>
            <a:endParaRPr lang="tr-TR" sz="2400" dirty="0"/>
          </a:p>
        </p:txBody>
      </p:sp>
      <p:pic>
        <p:nvPicPr>
          <p:cNvPr id="7172" name="Picture 4" descr="C:\Users\Administrator\Desktop\untitled.pn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foregroundMark x1="85259" y1="29851" x2="58167" y2="47264"/>
                        <a14:foregroundMark x1="58566" y1="54726" x2="94821" y2="52736"/>
                        <a14:foregroundMark x1="84861" y1="17910" x2="90040" y2="44776"/>
                        <a14:foregroundMark x1="82869" y1="23881" x2="51793" y2="18905"/>
                        <a14:foregroundMark x1="86454" y1="25871" x2="54582" y2="46269"/>
                        <a14:foregroundMark x1="58167" y1="50249" x2="87649" y2="46766"/>
                      </a14:backgroundRemoval>
                    </a14:imgEffect>
                  </a14:imgLayer>
                </a14:imgProps>
              </a:ext>
            </a:extLst>
          </a:blip>
          <a:srcRect/>
          <a:stretch>
            <a:fillRect/>
          </a:stretch>
        </p:blipFill>
        <p:spPr bwMode="auto">
          <a:xfrm>
            <a:off x="3635896" y="4725144"/>
            <a:ext cx="2390775" cy="1914525"/>
          </a:xfrm>
          <a:prstGeom prst="rect">
            <a:avLst/>
          </a:prstGeom>
          <a:noFill/>
        </p:spPr>
      </p:pic>
      <p:pic>
        <p:nvPicPr>
          <p:cNvPr id="7176" name="Picture 8" descr="C:\Users\Administrator\Desktop\imagesS5HUTFSR.jpg"/>
          <p:cNvPicPr>
            <a:picLocks noChangeAspect="1" noChangeArrowheads="1"/>
          </p:cNvPicPr>
          <p:nvPr/>
        </p:nvPicPr>
        <p:blipFill>
          <a:blip r:embed="rId4" cstate="print"/>
          <a:srcRect/>
          <a:stretch>
            <a:fillRect/>
          </a:stretch>
        </p:blipFill>
        <p:spPr bwMode="auto">
          <a:xfrm>
            <a:off x="5652120" y="1319626"/>
            <a:ext cx="2143125" cy="195448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12968" cy="6480720"/>
          </a:xfrm>
        </p:spPr>
        <p:txBody>
          <a:bodyPr>
            <a:normAutofit/>
          </a:bodyPr>
          <a:lstStyle/>
          <a:p>
            <a:pPr>
              <a:buNone/>
            </a:pPr>
            <a:r>
              <a:rPr lang="tr-TR" sz="2400" b="1" dirty="0" smtClean="0"/>
              <a:t>5 Yıllık</a:t>
            </a:r>
            <a:r>
              <a:rPr lang="tr-TR" sz="2400" dirty="0" smtClean="0"/>
              <a:t> : </a:t>
            </a:r>
          </a:p>
          <a:p>
            <a:pPr lvl="0"/>
            <a:r>
              <a:rPr lang="tr-TR" sz="2200" dirty="0" smtClean="0"/>
              <a:t>Birer nüshası Maliye Bakanlığı ve Sayıştay Başkanlığına gönderilmek üzere Stratejik plan hazırlanır .</a:t>
            </a:r>
          </a:p>
          <a:p>
            <a:pPr lvl="0"/>
            <a:endParaRPr lang="tr-TR" sz="2200" dirty="0" smtClean="0"/>
          </a:p>
          <a:p>
            <a:pPr lvl="0"/>
            <a:endParaRPr lang="tr-TR" sz="2200" dirty="0" smtClean="0"/>
          </a:p>
          <a:p>
            <a:pPr lvl="0">
              <a:buNone/>
            </a:pPr>
            <a:endParaRPr lang="tr-TR" sz="2400" dirty="0" smtClean="0"/>
          </a:p>
          <a:p>
            <a:pPr lvl="0">
              <a:buNone/>
            </a:pPr>
            <a:endParaRPr lang="tr-TR" sz="2400" dirty="0" smtClean="0"/>
          </a:p>
          <a:p>
            <a:pPr lvl="0">
              <a:buNone/>
            </a:pPr>
            <a:endParaRPr lang="tr-TR" sz="2400" dirty="0" smtClean="0"/>
          </a:p>
          <a:p>
            <a:pPr lvl="0"/>
            <a:r>
              <a:rPr lang="tr-TR" sz="2200" dirty="0" smtClean="0"/>
              <a:t>Yüksek Öğretim Kurumu başkanlığına gönderilmek üzere kurum dış değerlendirme raporu hazırlamak.</a:t>
            </a:r>
          </a:p>
          <a:p>
            <a:pPr>
              <a:buNone/>
            </a:pPr>
            <a:r>
              <a:rPr lang="tr-TR" sz="2400" dirty="0" smtClean="0"/>
              <a:t> </a:t>
            </a:r>
          </a:p>
          <a:p>
            <a:pPr>
              <a:buNone/>
            </a:pPr>
            <a:r>
              <a:rPr lang="tr-TR" dirty="0" smtClean="0"/>
              <a:t>                                           </a:t>
            </a:r>
          </a:p>
          <a:p>
            <a:pPr>
              <a:buNone/>
            </a:pPr>
            <a:endParaRPr lang="tr-TR" dirty="0"/>
          </a:p>
        </p:txBody>
      </p:sp>
      <p:pic>
        <p:nvPicPr>
          <p:cNvPr id="8195" name="Picture 3" descr="C:\Users\Administrator\Desktop\untitled.pn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foregroundMark x1="32819" y1="13402" x2="35907" y2="28866"/>
                        <a14:foregroundMark x1="6950" y1="31959" x2="22008" y2="50000"/>
                      </a14:backgroundRemoval>
                    </a14:imgEffect>
                  </a14:imgLayer>
                </a14:imgProps>
              </a:ext>
            </a:extLst>
          </a:blip>
          <a:srcRect/>
          <a:stretch>
            <a:fillRect/>
          </a:stretch>
        </p:blipFill>
        <p:spPr bwMode="auto">
          <a:xfrm>
            <a:off x="4244082" y="1484784"/>
            <a:ext cx="2466975" cy="1847850"/>
          </a:xfrm>
          <a:prstGeom prst="rect">
            <a:avLst/>
          </a:prstGeom>
          <a:noFill/>
        </p:spPr>
      </p:pic>
      <p:pic>
        <p:nvPicPr>
          <p:cNvPr id="8196" name="Picture 4" descr="C:\Users\Administrator\Desktop\depositphotos_60927535-stock-illustration-university-icon.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889" r="100000">
                        <a14:foregroundMark x1="62889" y1="74889" x2="73111" y2="87778"/>
                        <a14:foregroundMark x1="57333" y1="83333" x2="78667" y2="89778"/>
                        <a14:foregroundMark x1="77556" y1="72889" x2="81778" y2="86444"/>
                        <a14:foregroundMark x1="53556" y1="74222" x2="77556" y2="90444"/>
                      </a14:backgroundRemoval>
                    </a14:imgEffect>
                  </a14:imgLayer>
                </a14:imgProps>
              </a:ext>
            </a:extLst>
          </a:blip>
          <a:srcRect/>
          <a:stretch>
            <a:fillRect/>
          </a:stretch>
        </p:blipFill>
        <p:spPr bwMode="auto">
          <a:xfrm>
            <a:off x="4244082" y="4581128"/>
            <a:ext cx="2048346" cy="194421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lstStyle/>
          <a:p>
            <a:pPr>
              <a:buNone/>
            </a:pPr>
            <a:r>
              <a:rPr lang="tr-TR" sz="2000" b="1" dirty="0" smtClean="0"/>
              <a:t>Bunların dışında Üniversite Rektörünün görevlendirdiği taşınır kayıt konsolide yetkilimiz </a:t>
            </a:r>
            <a:r>
              <a:rPr lang="tr-TR" sz="2000" dirty="0" smtClean="0"/>
              <a:t>:</a:t>
            </a:r>
          </a:p>
          <a:p>
            <a:r>
              <a:rPr lang="tr-TR" sz="2400" dirty="0" smtClean="0"/>
              <a:t>Kurumun harcama birimlerinin taşınır hesaplarının konsolide işlemlerini yürütmek</a:t>
            </a:r>
          </a:p>
          <a:p>
            <a:endParaRPr lang="tr-TR" sz="2400" dirty="0" smtClean="0"/>
          </a:p>
          <a:p>
            <a:pPr>
              <a:buNone/>
            </a:pPr>
            <a:endParaRPr lang="tr-TR" sz="2400" dirty="0" smtClean="0"/>
          </a:p>
          <a:p>
            <a:pPr lvl="0"/>
            <a:r>
              <a:rPr lang="tr-TR" sz="2400" dirty="0" smtClean="0"/>
              <a:t>Taşınır Mal Yönetmeliği uygulamalarında görülen</a:t>
            </a:r>
          </a:p>
          <a:p>
            <a:pPr>
              <a:buNone/>
            </a:pPr>
            <a:r>
              <a:rPr lang="tr-TR" sz="2400" dirty="0" smtClean="0"/>
              <a:t>      aksaklık ve sorunları giderici önlemleri almak ve yetkisi dışında olanlar için     gerekli önerilerde bulunmak, </a:t>
            </a:r>
          </a:p>
          <a:p>
            <a:pPr>
              <a:buNone/>
            </a:pPr>
            <a:endParaRPr lang="tr-TR" sz="2400" dirty="0" smtClean="0"/>
          </a:p>
          <a:p>
            <a:r>
              <a:rPr lang="tr-TR" sz="2400" dirty="0" smtClean="0"/>
              <a:t>Taşınır kesin hesap cetveli ile taşınır hesabı icmal cetvelini üst yönetici adına hazırlamak,  işlerinden sorumludur</a:t>
            </a:r>
          </a:p>
          <a:p>
            <a:pPr>
              <a:buNone/>
            </a:pPr>
            <a:endParaRPr lang="tr-TR" sz="2000" dirty="0" smtClean="0"/>
          </a:p>
          <a:p>
            <a:pPr>
              <a:buNone/>
            </a:pPr>
            <a:endParaRPr lang="tr-TR" sz="2000" dirty="0"/>
          </a:p>
        </p:txBody>
      </p:sp>
      <p:pic>
        <p:nvPicPr>
          <p:cNvPr id="9219" name="Picture 3" descr="C:\Users\Administrator\Desktop\8550751.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440" r="100000"/>
                    </a14:imgEffect>
                  </a14:imgLayer>
                </a14:imgProps>
              </a:ext>
            </a:extLst>
          </a:blip>
          <a:srcRect/>
          <a:stretch>
            <a:fillRect/>
          </a:stretch>
        </p:blipFill>
        <p:spPr bwMode="auto">
          <a:xfrm>
            <a:off x="2843808" y="4922838"/>
            <a:ext cx="4176464" cy="1935162"/>
          </a:xfrm>
          <a:prstGeom prst="rect">
            <a:avLst/>
          </a:prstGeom>
          <a:noFill/>
        </p:spPr>
      </p:pic>
      <p:pic>
        <p:nvPicPr>
          <p:cNvPr id="5" name="Picture 2" descr="C:\Users\Administrator\Desktop\imagesLSULUPCO.jpg"/>
          <p:cNvPicPr>
            <a:picLocks noChangeAspect="1" noChangeArrowheads="1"/>
          </p:cNvPicPr>
          <p:nvPr/>
        </p:nvPicPr>
        <p:blipFill>
          <a:blip r:embed="rId4" cstate="print"/>
          <a:srcRect/>
          <a:stretch>
            <a:fillRect/>
          </a:stretch>
        </p:blipFill>
        <p:spPr bwMode="auto">
          <a:xfrm>
            <a:off x="3517577" y="1334826"/>
            <a:ext cx="2828925" cy="1260425"/>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55576" y="2852936"/>
            <a:ext cx="8229600" cy="850106"/>
          </a:xfrm>
        </p:spPr>
        <p:txBody>
          <a:bodyPr/>
          <a:lstStyle/>
          <a:p>
            <a:r>
              <a:rPr lang="tr-TR" sz="3600" b="1" dirty="0" smtClean="0">
                <a:solidFill>
                  <a:srgbClr val="00B0F0"/>
                </a:solidFill>
              </a:rPr>
              <a:t>MALİ </a:t>
            </a:r>
            <a:r>
              <a:rPr lang="tr-TR" sz="3600" b="1" i="1" dirty="0" smtClean="0">
                <a:solidFill>
                  <a:srgbClr val="00B0F0"/>
                </a:solidFill>
              </a:rPr>
              <a:t>BİLGİLER</a:t>
            </a:r>
            <a:endParaRPr lang="tr-TR" sz="3600" b="1" i="1" dirty="0">
              <a:solidFill>
                <a:srgbClr val="00B0F0"/>
              </a:solidFill>
            </a:endParaRPr>
          </a:p>
        </p:txBody>
      </p:sp>
      <p:sp>
        <p:nvSpPr>
          <p:cNvPr id="4" name="2 İçerik Yer Tutucusu"/>
          <p:cNvSpPr>
            <a:spLocks noGrp="1"/>
          </p:cNvSpPr>
          <p:nvPr>
            <p:ph idx="1"/>
          </p:nvPr>
        </p:nvSpPr>
        <p:spPr>
          <a:xfrm>
            <a:off x="323528" y="980728"/>
            <a:ext cx="8496944" cy="5472608"/>
          </a:xfrm>
        </p:spPr>
        <p:txBody>
          <a:bodyPr/>
          <a:lstStyle/>
          <a:p>
            <a:pPr>
              <a:buNone/>
            </a:pPr>
            <a:endParaRPr lang="tr-TR" dirty="0" smtClean="0"/>
          </a:p>
          <a:p>
            <a:pPr>
              <a:buNone/>
            </a:pPr>
            <a:endParaRPr lang="tr-TR" dirty="0" smtClean="0"/>
          </a:p>
          <a:p>
            <a:pPr>
              <a:buNone/>
            </a:pPr>
            <a:endParaRPr lang="tr-TR" dirty="0"/>
          </a:p>
          <a:p>
            <a:pPr>
              <a:buNone/>
            </a:pPr>
            <a:endParaRPr lang="tr-TR" sz="2600" dirty="0" smtClean="0"/>
          </a:p>
          <a:p>
            <a:pPr>
              <a:buNone/>
            </a:pPr>
            <a:endParaRPr lang="tr-TR" sz="2600" dirty="0"/>
          </a:p>
          <a:p>
            <a:pPr>
              <a:buNone/>
            </a:pPr>
            <a:r>
              <a:rPr lang="tr-TR" sz="2600" dirty="0" smtClean="0"/>
              <a:t>Üniversitemizin </a:t>
            </a:r>
            <a:r>
              <a:rPr lang="tr-TR" sz="2600" b="1" dirty="0" smtClean="0"/>
              <a:t>2017</a:t>
            </a:r>
            <a:r>
              <a:rPr lang="tr-TR" sz="2600" dirty="0" smtClean="0"/>
              <a:t> yılı kanuni bütçesi  </a:t>
            </a:r>
            <a:r>
              <a:rPr lang="tr-TR" sz="2600" b="1" dirty="0" smtClean="0">
                <a:solidFill>
                  <a:srgbClr val="FF0000"/>
                </a:solidFill>
              </a:rPr>
              <a:t>69.959.000</a:t>
            </a:r>
            <a:r>
              <a:rPr lang="tr-TR" sz="2600" dirty="0" smtClean="0"/>
              <a:t> TL’  </a:t>
            </a:r>
            <a:r>
              <a:rPr lang="tr-TR" sz="2600" dirty="0" err="1" smtClean="0"/>
              <a:t>dir</a:t>
            </a:r>
            <a:r>
              <a:rPr lang="tr-TR" sz="2600" dirty="0" smtClean="0"/>
              <a:t>.</a:t>
            </a:r>
          </a:p>
          <a:p>
            <a:pPr>
              <a:buNone/>
            </a:pPr>
            <a:r>
              <a:rPr lang="tr-TR" sz="2600" dirty="0" smtClean="0"/>
              <a:t>Bütçenin harcama birimlerine dağılımı aşağıdaki tabloda verilmiştir.</a:t>
            </a:r>
          </a:p>
          <a:p>
            <a:pPr>
              <a:buNone/>
            </a:pPr>
            <a:endParaRPr lang="tr-TR" sz="2800" dirty="0"/>
          </a:p>
        </p:txBody>
      </p:sp>
      <p:pic>
        <p:nvPicPr>
          <p:cNvPr id="6" name="Picture 10" descr="C:\Users\Administrator\Desktop\imagesZGHRZLLL.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98662">
                        <a14:foregroundMark x1="90970" y1="7692" x2="89967" y2="87574"/>
                        <a14:foregroundMark x1="77258" y1="37278" x2="78930" y2="94675"/>
                        <a14:foregroundMark x1="95987" y1="5325" x2="97993" y2="18935"/>
                      </a14:backgroundRemoval>
                    </a14:imgEffect>
                  </a14:imgLayer>
                </a14:imgProps>
              </a:ext>
            </a:extLst>
          </a:blip>
          <a:srcRect/>
          <a:stretch>
            <a:fillRect/>
          </a:stretch>
        </p:blipFill>
        <p:spPr bwMode="auto">
          <a:xfrm>
            <a:off x="3275856" y="247873"/>
            <a:ext cx="2473350" cy="1609725"/>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0" y="0"/>
          <a:ext cx="9144000" cy="370840"/>
        </p:xfrm>
        <a:graphic>
          <a:graphicData uri="http://schemas.openxmlformats.org/drawingml/2006/table">
            <a:tbl>
              <a:tblPr firstRow="1" bandRow="1">
                <a:tableStyleId>{5C22544A-7EE6-4342-B048-85BDC9FD1C3A}</a:tableStyleId>
              </a:tblPr>
              <a:tblGrid>
                <a:gridCol w="9144000"/>
              </a:tblGrid>
              <a:tr h="370840">
                <a:tc>
                  <a:txBody>
                    <a:bodyPr/>
                    <a:lstStyle/>
                    <a:p>
                      <a:r>
                        <a:rPr lang="tr-TR" dirty="0" smtClean="0"/>
                        <a:t>                                                   2017  BİRİM</a:t>
                      </a:r>
                      <a:r>
                        <a:rPr lang="tr-TR" baseline="0" dirty="0" smtClean="0"/>
                        <a:t> ÖDENEKLERİ LİSTESİ</a:t>
                      </a:r>
                      <a:endParaRPr lang="tr-TR" dirty="0"/>
                    </a:p>
                  </a:txBody>
                  <a:tcPr/>
                </a:tc>
              </a:tr>
            </a:tbl>
          </a:graphicData>
        </a:graphic>
      </p:graphicFrame>
      <p:graphicFrame>
        <p:nvGraphicFramePr>
          <p:cNvPr id="5" name="4 Tablo"/>
          <p:cNvGraphicFramePr>
            <a:graphicFrameLocks noGrp="1"/>
          </p:cNvGraphicFramePr>
          <p:nvPr/>
        </p:nvGraphicFramePr>
        <p:xfrm>
          <a:off x="1524000" y="1397000"/>
          <a:ext cx="6096000" cy="370840"/>
        </p:xfrm>
        <a:graphic>
          <a:graphicData uri="http://schemas.openxmlformats.org/drawingml/2006/table">
            <a:tbl>
              <a:tblPr firstRow="1" bandRow="1">
                <a:tableStyleId>{5C22544A-7EE6-4342-B048-85BDC9FD1C3A}</a:tableStyleId>
              </a:tblPr>
              <a:tblGrid>
                <a:gridCol w="6096000"/>
              </a:tblGrid>
              <a:tr h="370840">
                <a:tc>
                  <a:txBody>
                    <a:bodyPr/>
                    <a:lstStyle/>
                    <a:p>
                      <a:endParaRPr lang="tr-TR" dirty="0"/>
                    </a:p>
                  </a:txBody>
                  <a:tcPr/>
                </a:tc>
              </a:tr>
            </a:tbl>
          </a:graphicData>
        </a:graphic>
      </p:graphicFrame>
      <p:graphicFrame>
        <p:nvGraphicFramePr>
          <p:cNvPr id="6" name="5 Tablo"/>
          <p:cNvGraphicFramePr>
            <a:graphicFrameLocks noGrp="1"/>
          </p:cNvGraphicFramePr>
          <p:nvPr/>
        </p:nvGraphicFramePr>
        <p:xfrm>
          <a:off x="0" y="395076"/>
          <a:ext cx="9144000" cy="6462926"/>
        </p:xfrm>
        <a:graphic>
          <a:graphicData uri="http://schemas.openxmlformats.org/drawingml/2006/table">
            <a:tbl>
              <a:tblPr firstRow="1" bandRow="1">
                <a:tableStyleId>{5C22544A-7EE6-4342-B048-85BDC9FD1C3A}</a:tableStyleId>
              </a:tblPr>
              <a:tblGrid>
                <a:gridCol w="4463988"/>
                <a:gridCol w="4680012"/>
              </a:tblGrid>
              <a:tr h="380229">
                <a:tc>
                  <a:txBody>
                    <a:bodyPr/>
                    <a:lstStyle/>
                    <a:p>
                      <a:endParaRPr lang="tr-TR" dirty="0"/>
                    </a:p>
                  </a:txBody>
                  <a:tcPr/>
                </a:tc>
                <a:tc>
                  <a:txBody>
                    <a:bodyPr/>
                    <a:lstStyle/>
                    <a:p>
                      <a:endParaRPr lang="tr-TR"/>
                    </a:p>
                  </a:txBody>
                  <a:tcPr/>
                </a:tc>
              </a:tr>
              <a:tr h="272170">
                <a:tc>
                  <a:txBody>
                    <a:bodyPr/>
                    <a:lstStyle/>
                    <a:p>
                      <a:pPr algn="ctr" fontAlgn="ctr"/>
                      <a:r>
                        <a:rPr lang="tr-TR" sz="1600" b="1" i="0" u="none" strike="noStrike" dirty="0">
                          <a:solidFill>
                            <a:srgbClr val="FF0000"/>
                          </a:solidFill>
                          <a:latin typeface="Times New Roman"/>
                        </a:rPr>
                        <a:t>AÇIKLAMA</a:t>
                      </a:r>
                    </a:p>
                  </a:txBody>
                  <a:tcPr marL="9525" marR="9525" marT="9525" marB="0" anchor="ctr"/>
                </a:tc>
                <a:tc>
                  <a:txBody>
                    <a:bodyPr/>
                    <a:lstStyle/>
                    <a:p>
                      <a:pPr algn="ctr" fontAlgn="ctr"/>
                      <a:r>
                        <a:rPr lang="tr-TR" sz="1600" b="1" i="0" u="none" strike="noStrike" dirty="0">
                          <a:solidFill>
                            <a:srgbClr val="FF0000"/>
                          </a:solidFill>
                          <a:latin typeface="Times New Roman"/>
                        </a:rPr>
                        <a:t>2017 </a:t>
                      </a:r>
                      <a:r>
                        <a:rPr lang="tr-TR" sz="1600" b="1" i="0" u="none" strike="noStrike" dirty="0" smtClean="0">
                          <a:solidFill>
                            <a:srgbClr val="FF0000"/>
                          </a:solidFill>
                          <a:latin typeface="Times New Roman"/>
                        </a:rPr>
                        <a:t>ÖDENEĞİ   ( TL )</a:t>
                      </a:r>
                      <a:endParaRPr lang="tr-TR" sz="1600" b="1" i="0" u="none" strike="noStrike" dirty="0">
                        <a:solidFill>
                          <a:srgbClr val="FF0000"/>
                        </a:solidFill>
                        <a:latin typeface="Times New Roman"/>
                      </a:endParaRPr>
                    </a:p>
                  </a:txBody>
                  <a:tcPr marL="9525" marR="9525" marT="9525" marB="0" anchor="ctr"/>
                </a:tc>
              </a:tr>
              <a:tr h="202507">
                <a:tc>
                  <a:txBody>
                    <a:bodyPr/>
                    <a:lstStyle/>
                    <a:p>
                      <a:pPr algn="l" fontAlgn="ctr"/>
                      <a:r>
                        <a:rPr lang="tr-TR" sz="1000" b="1" i="0" u="none" strike="noStrike">
                          <a:latin typeface="Times New Roman"/>
                        </a:rPr>
                        <a:t>SAĞLIK BİLİMLERİ ENSTİTÜSÜ</a:t>
                      </a:r>
                    </a:p>
                  </a:txBody>
                  <a:tcPr marL="9525" marR="9525" marT="9525" marB="0" anchor="ctr"/>
                </a:tc>
                <a:tc>
                  <a:txBody>
                    <a:bodyPr/>
                    <a:lstStyle/>
                    <a:p>
                      <a:pPr algn="r" fontAlgn="ctr"/>
                      <a:r>
                        <a:rPr lang="tr-TR" sz="1200" b="1" i="0" u="none" strike="noStrike" dirty="0">
                          <a:latin typeface="Times New Roman"/>
                        </a:rPr>
                        <a:t>201.000</a:t>
                      </a:r>
                    </a:p>
                  </a:txBody>
                  <a:tcPr marL="9525" marR="9525" marT="9525" marB="0" anchor="ctr"/>
                </a:tc>
              </a:tr>
              <a:tr h="202507">
                <a:tc>
                  <a:txBody>
                    <a:bodyPr/>
                    <a:lstStyle/>
                    <a:p>
                      <a:pPr algn="l" fontAlgn="ctr"/>
                      <a:r>
                        <a:rPr lang="tr-TR" sz="1000" b="1" i="0" u="none" strike="noStrike">
                          <a:latin typeface="Times New Roman"/>
                        </a:rPr>
                        <a:t>IĞDIR SAĞLIK HİZMETLERİ MESLEK YÜKSEKOKULU</a:t>
                      </a:r>
                    </a:p>
                  </a:txBody>
                  <a:tcPr marL="9525" marR="9525" marT="9525" marB="0" anchor="ctr"/>
                </a:tc>
                <a:tc>
                  <a:txBody>
                    <a:bodyPr/>
                    <a:lstStyle/>
                    <a:p>
                      <a:pPr algn="r" fontAlgn="ctr"/>
                      <a:r>
                        <a:rPr lang="tr-TR" sz="1200" b="1" i="0" u="none" strike="noStrike" dirty="0">
                          <a:latin typeface="Times New Roman"/>
                        </a:rPr>
                        <a:t>2.863.000</a:t>
                      </a:r>
                    </a:p>
                  </a:txBody>
                  <a:tcPr marL="9525" marR="9525" marT="9525" marB="0" anchor="ctr"/>
                </a:tc>
              </a:tr>
              <a:tr h="202507">
                <a:tc>
                  <a:txBody>
                    <a:bodyPr/>
                    <a:lstStyle/>
                    <a:p>
                      <a:pPr algn="l" fontAlgn="ctr"/>
                      <a:r>
                        <a:rPr lang="tr-TR" sz="1000" b="1" i="0" u="none" strike="noStrike">
                          <a:latin typeface="Times New Roman"/>
                        </a:rPr>
                        <a:t>FEN BİLİMLERİ ENSTİTÜSÜ</a:t>
                      </a:r>
                    </a:p>
                  </a:txBody>
                  <a:tcPr marL="9525" marR="9525" marT="9525" marB="0" anchor="ctr"/>
                </a:tc>
                <a:tc>
                  <a:txBody>
                    <a:bodyPr/>
                    <a:lstStyle/>
                    <a:p>
                      <a:pPr algn="r" fontAlgn="ctr"/>
                      <a:r>
                        <a:rPr lang="tr-TR" sz="1200" b="1" i="0" u="none" strike="noStrike" dirty="0">
                          <a:latin typeface="Times New Roman"/>
                        </a:rPr>
                        <a:t>525.000</a:t>
                      </a:r>
                    </a:p>
                  </a:txBody>
                  <a:tcPr marL="9525" marR="9525" marT="9525" marB="0" anchor="ctr"/>
                </a:tc>
              </a:tr>
              <a:tr h="202507">
                <a:tc>
                  <a:txBody>
                    <a:bodyPr/>
                    <a:lstStyle/>
                    <a:p>
                      <a:pPr algn="l" fontAlgn="ctr"/>
                      <a:r>
                        <a:rPr lang="tr-TR" sz="1000" b="1" i="0" u="none" strike="noStrike">
                          <a:latin typeface="Times New Roman"/>
                        </a:rPr>
                        <a:t>Fen-Edebiyat  Fakültesi </a:t>
                      </a:r>
                    </a:p>
                  </a:txBody>
                  <a:tcPr marL="9525" marR="9525" marT="9525" marB="0" anchor="ctr"/>
                </a:tc>
                <a:tc>
                  <a:txBody>
                    <a:bodyPr/>
                    <a:lstStyle/>
                    <a:p>
                      <a:pPr algn="r" fontAlgn="ctr"/>
                      <a:r>
                        <a:rPr lang="tr-TR" sz="1200" b="1" i="0" u="none" strike="noStrike" dirty="0">
                          <a:latin typeface="Times New Roman"/>
                        </a:rPr>
                        <a:t>2.757.000</a:t>
                      </a:r>
                    </a:p>
                  </a:txBody>
                  <a:tcPr marL="9525" marR="9525" marT="9525" marB="0" anchor="ctr"/>
                </a:tc>
              </a:tr>
              <a:tr h="202507">
                <a:tc>
                  <a:txBody>
                    <a:bodyPr/>
                    <a:lstStyle/>
                    <a:p>
                      <a:pPr algn="l" fontAlgn="ctr"/>
                      <a:r>
                        <a:rPr lang="tr-TR" sz="1000" b="1" i="0" u="none" strike="noStrike">
                          <a:latin typeface="Times New Roman"/>
                        </a:rPr>
                        <a:t>MÜHENDİSLİK FAKÜLTESİ</a:t>
                      </a:r>
                    </a:p>
                  </a:txBody>
                  <a:tcPr marL="9525" marR="9525" marT="9525" marB="0" anchor="ctr"/>
                </a:tc>
                <a:tc>
                  <a:txBody>
                    <a:bodyPr/>
                    <a:lstStyle/>
                    <a:p>
                      <a:pPr algn="r" fontAlgn="ctr"/>
                      <a:r>
                        <a:rPr lang="tr-TR" sz="1200" b="1" i="0" u="none" strike="noStrike" dirty="0">
                          <a:latin typeface="Times New Roman"/>
                        </a:rPr>
                        <a:t>3.118.000</a:t>
                      </a:r>
                    </a:p>
                  </a:txBody>
                  <a:tcPr marL="9525" marR="9525" marT="9525" marB="0" anchor="ctr"/>
                </a:tc>
              </a:tr>
              <a:tr h="202507">
                <a:tc>
                  <a:txBody>
                    <a:bodyPr/>
                    <a:lstStyle/>
                    <a:p>
                      <a:pPr algn="l" fontAlgn="ctr"/>
                      <a:r>
                        <a:rPr lang="tr-TR" sz="1000" b="1" i="0" u="none" strike="noStrike">
                          <a:latin typeface="Times New Roman"/>
                        </a:rPr>
                        <a:t>IĞDIR ZİRAAT FAKÜLTESİ</a:t>
                      </a:r>
                    </a:p>
                  </a:txBody>
                  <a:tcPr marL="9525" marR="9525" marT="9525" marB="0" anchor="ctr"/>
                </a:tc>
                <a:tc>
                  <a:txBody>
                    <a:bodyPr/>
                    <a:lstStyle/>
                    <a:p>
                      <a:pPr algn="r" fontAlgn="ctr"/>
                      <a:r>
                        <a:rPr lang="tr-TR" sz="1200" b="1" i="0" u="none" strike="noStrike" dirty="0">
                          <a:latin typeface="Times New Roman"/>
                        </a:rPr>
                        <a:t>5.574.000</a:t>
                      </a:r>
                    </a:p>
                  </a:txBody>
                  <a:tcPr marL="9525" marR="9525" marT="9525" marB="0" anchor="ctr"/>
                </a:tc>
              </a:tr>
              <a:tr h="202507">
                <a:tc>
                  <a:txBody>
                    <a:bodyPr/>
                    <a:lstStyle/>
                    <a:p>
                      <a:pPr algn="l" fontAlgn="ctr"/>
                      <a:r>
                        <a:rPr lang="tr-TR" sz="1000" b="1" i="0" u="none" strike="noStrike">
                          <a:latin typeface="Times New Roman"/>
                        </a:rPr>
                        <a:t>Teknik Bilimler Meslek Yüksekokulu </a:t>
                      </a:r>
                    </a:p>
                  </a:txBody>
                  <a:tcPr marL="9525" marR="9525" marT="9525" marB="0" anchor="ctr"/>
                </a:tc>
                <a:tc>
                  <a:txBody>
                    <a:bodyPr/>
                    <a:lstStyle/>
                    <a:p>
                      <a:pPr algn="r" fontAlgn="ctr"/>
                      <a:r>
                        <a:rPr lang="tr-TR" sz="1200" b="1" i="0" u="none" strike="noStrike" dirty="0">
                          <a:latin typeface="Times New Roman"/>
                        </a:rPr>
                        <a:t>1.630.000</a:t>
                      </a:r>
                    </a:p>
                  </a:txBody>
                  <a:tcPr marL="9525" marR="9525" marT="9525" marB="0" anchor="ctr"/>
                </a:tc>
              </a:tr>
              <a:tr h="202507">
                <a:tc>
                  <a:txBody>
                    <a:bodyPr/>
                    <a:lstStyle/>
                    <a:p>
                      <a:pPr algn="l" fontAlgn="ctr"/>
                      <a:r>
                        <a:rPr lang="tr-TR" sz="1000" b="1" i="0" u="none" strike="noStrike" dirty="0">
                          <a:latin typeface="Times New Roman"/>
                        </a:rPr>
                        <a:t>SOSYAL BİLİMLER ENSTİTÜSÜ</a:t>
                      </a:r>
                    </a:p>
                  </a:txBody>
                  <a:tcPr marL="9525" marR="9525" marT="9525" marB="0" anchor="ctr"/>
                </a:tc>
                <a:tc>
                  <a:txBody>
                    <a:bodyPr/>
                    <a:lstStyle/>
                    <a:p>
                      <a:pPr algn="r" fontAlgn="ctr"/>
                      <a:r>
                        <a:rPr lang="tr-TR" sz="1200" b="1" i="0" u="none" strike="noStrike" dirty="0">
                          <a:latin typeface="Times New Roman"/>
                        </a:rPr>
                        <a:t>484.000</a:t>
                      </a:r>
                    </a:p>
                  </a:txBody>
                  <a:tcPr marL="9525" marR="9525" marT="9525" marB="0" anchor="ctr"/>
                </a:tc>
              </a:tr>
              <a:tr h="202507">
                <a:tc>
                  <a:txBody>
                    <a:bodyPr/>
                    <a:lstStyle/>
                    <a:p>
                      <a:pPr algn="l" fontAlgn="ctr"/>
                      <a:r>
                        <a:rPr lang="tr-TR" sz="1000" b="1" i="0" u="none" strike="noStrike">
                          <a:latin typeface="Times New Roman"/>
                        </a:rPr>
                        <a:t>İktisadi ve İdari Bilimler Fakültesi </a:t>
                      </a:r>
                    </a:p>
                  </a:txBody>
                  <a:tcPr marL="9525" marR="9525" marT="9525" marB="0" anchor="ctr"/>
                </a:tc>
                <a:tc>
                  <a:txBody>
                    <a:bodyPr/>
                    <a:lstStyle/>
                    <a:p>
                      <a:pPr algn="r" fontAlgn="ctr"/>
                      <a:r>
                        <a:rPr lang="tr-TR" sz="1200" b="1" i="0" u="none" strike="noStrike" dirty="0">
                          <a:latin typeface="Times New Roman"/>
                        </a:rPr>
                        <a:t>1.668.000</a:t>
                      </a:r>
                    </a:p>
                  </a:txBody>
                  <a:tcPr marL="9525" marR="9525" marT="9525" marB="0" anchor="ctr"/>
                </a:tc>
              </a:tr>
              <a:tr h="202507">
                <a:tc>
                  <a:txBody>
                    <a:bodyPr/>
                    <a:lstStyle/>
                    <a:p>
                      <a:pPr algn="l" fontAlgn="ctr"/>
                      <a:r>
                        <a:rPr lang="tr-TR" sz="1000" b="1" i="0" u="none" strike="noStrike">
                          <a:latin typeface="Times New Roman"/>
                        </a:rPr>
                        <a:t>Güzel Sanatlar Fakültesi </a:t>
                      </a:r>
                    </a:p>
                  </a:txBody>
                  <a:tcPr marL="9525" marR="9525" marT="9525" marB="0" anchor="ctr"/>
                </a:tc>
                <a:tc>
                  <a:txBody>
                    <a:bodyPr/>
                    <a:lstStyle/>
                    <a:p>
                      <a:pPr algn="r" fontAlgn="ctr"/>
                      <a:r>
                        <a:rPr lang="tr-TR" sz="1200" b="1" i="0" u="none" strike="noStrike" dirty="0">
                          <a:latin typeface="Times New Roman"/>
                        </a:rPr>
                        <a:t>399.000</a:t>
                      </a:r>
                    </a:p>
                  </a:txBody>
                  <a:tcPr marL="9525" marR="9525" marT="9525" marB="0" anchor="ctr"/>
                </a:tc>
              </a:tr>
              <a:tr h="202507">
                <a:tc>
                  <a:txBody>
                    <a:bodyPr/>
                    <a:lstStyle/>
                    <a:p>
                      <a:pPr algn="l" fontAlgn="ctr"/>
                      <a:r>
                        <a:rPr lang="tr-TR" sz="1000" b="1" i="0" u="none" strike="noStrike">
                          <a:latin typeface="Times New Roman"/>
                        </a:rPr>
                        <a:t>İLAHİYAT FAKÜLTESİ</a:t>
                      </a:r>
                    </a:p>
                  </a:txBody>
                  <a:tcPr marL="9525" marR="9525" marT="9525" marB="0" anchor="ctr"/>
                </a:tc>
                <a:tc>
                  <a:txBody>
                    <a:bodyPr/>
                    <a:lstStyle/>
                    <a:p>
                      <a:pPr algn="r" fontAlgn="ctr"/>
                      <a:r>
                        <a:rPr lang="tr-TR" sz="1200" b="1" i="0" u="none" strike="noStrike" dirty="0">
                          <a:latin typeface="Times New Roman"/>
                        </a:rPr>
                        <a:t>4.078.000</a:t>
                      </a:r>
                    </a:p>
                  </a:txBody>
                  <a:tcPr marL="9525" marR="9525" marT="9525" marB="0" anchor="ctr"/>
                </a:tc>
              </a:tr>
              <a:tr h="202507">
                <a:tc>
                  <a:txBody>
                    <a:bodyPr/>
                    <a:lstStyle/>
                    <a:p>
                      <a:pPr algn="l" fontAlgn="ctr"/>
                      <a:r>
                        <a:rPr lang="tr-TR" sz="1000" b="1" i="0" u="none" strike="noStrike">
                          <a:latin typeface="Times New Roman"/>
                        </a:rPr>
                        <a:t>Turizm Fakültesi </a:t>
                      </a:r>
                    </a:p>
                  </a:txBody>
                  <a:tcPr marL="9525" marR="9525" marT="9525" marB="0" anchor="ctr"/>
                </a:tc>
                <a:tc>
                  <a:txBody>
                    <a:bodyPr/>
                    <a:lstStyle/>
                    <a:p>
                      <a:pPr algn="r" fontAlgn="ctr"/>
                      <a:r>
                        <a:rPr lang="tr-TR" sz="1200" b="1" i="0" u="none" strike="noStrike" dirty="0">
                          <a:latin typeface="Times New Roman"/>
                        </a:rPr>
                        <a:t>141.000</a:t>
                      </a:r>
                    </a:p>
                  </a:txBody>
                  <a:tcPr marL="9525" marR="9525" marT="9525" marB="0" anchor="ctr"/>
                </a:tc>
              </a:tr>
              <a:tr h="202507">
                <a:tc>
                  <a:txBody>
                    <a:bodyPr/>
                    <a:lstStyle/>
                    <a:p>
                      <a:pPr algn="l" fontAlgn="ctr"/>
                      <a:r>
                        <a:rPr lang="tr-TR" sz="1000" b="1" i="0" u="none" strike="noStrike">
                          <a:latin typeface="Times New Roman"/>
                        </a:rPr>
                        <a:t>Beden Eğitimi ve Spor Yüksekokulu </a:t>
                      </a:r>
                    </a:p>
                  </a:txBody>
                  <a:tcPr marL="9525" marR="9525" marT="9525" marB="0" anchor="ctr"/>
                </a:tc>
                <a:tc>
                  <a:txBody>
                    <a:bodyPr/>
                    <a:lstStyle/>
                    <a:p>
                      <a:pPr algn="r" fontAlgn="ctr"/>
                      <a:r>
                        <a:rPr lang="tr-TR" sz="1200" b="1" i="0" u="none" strike="noStrike" dirty="0">
                          <a:latin typeface="Times New Roman"/>
                        </a:rPr>
                        <a:t>412.000</a:t>
                      </a:r>
                    </a:p>
                  </a:txBody>
                  <a:tcPr marL="9525" marR="9525" marT="9525" marB="0" anchor="ctr"/>
                </a:tc>
              </a:tr>
              <a:tr h="202507">
                <a:tc>
                  <a:txBody>
                    <a:bodyPr/>
                    <a:lstStyle/>
                    <a:p>
                      <a:pPr algn="l" fontAlgn="ctr"/>
                      <a:r>
                        <a:rPr lang="tr-TR" sz="1000" b="1" i="0" u="none" strike="noStrike">
                          <a:latin typeface="Times New Roman"/>
                        </a:rPr>
                        <a:t>Uygulamalı Bilimler Yüksekokulu </a:t>
                      </a:r>
                    </a:p>
                  </a:txBody>
                  <a:tcPr marL="9525" marR="9525" marT="9525" marB="0" anchor="ctr"/>
                </a:tc>
                <a:tc>
                  <a:txBody>
                    <a:bodyPr/>
                    <a:lstStyle/>
                    <a:p>
                      <a:pPr algn="r" fontAlgn="ctr"/>
                      <a:r>
                        <a:rPr lang="tr-TR" sz="1200" b="1" i="0" u="none" strike="noStrike" dirty="0">
                          <a:latin typeface="Times New Roman"/>
                        </a:rPr>
                        <a:t>148.000</a:t>
                      </a:r>
                    </a:p>
                  </a:txBody>
                  <a:tcPr marL="9525" marR="9525" marT="9525" marB="0" anchor="ctr"/>
                </a:tc>
              </a:tr>
              <a:tr h="202507">
                <a:tc>
                  <a:txBody>
                    <a:bodyPr/>
                    <a:lstStyle/>
                    <a:p>
                      <a:pPr algn="l" fontAlgn="ctr"/>
                      <a:r>
                        <a:rPr lang="tr-TR" sz="1000" b="1" i="0" u="none" strike="noStrike">
                          <a:latin typeface="Times New Roman"/>
                        </a:rPr>
                        <a:t>IĞDIR MESLEK YÜKSEKOKULU</a:t>
                      </a:r>
                    </a:p>
                  </a:txBody>
                  <a:tcPr marL="9525" marR="9525" marT="9525" marB="0" anchor="ctr"/>
                </a:tc>
                <a:tc>
                  <a:txBody>
                    <a:bodyPr/>
                    <a:lstStyle/>
                    <a:p>
                      <a:pPr algn="r" fontAlgn="ctr"/>
                      <a:r>
                        <a:rPr lang="tr-TR" sz="1200" b="1" i="0" u="none" strike="noStrike" dirty="0">
                          <a:latin typeface="Times New Roman"/>
                        </a:rPr>
                        <a:t>1.879.000</a:t>
                      </a:r>
                    </a:p>
                  </a:txBody>
                  <a:tcPr marL="9525" marR="9525" marT="9525" marB="0" anchor="ctr"/>
                </a:tc>
              </a:tr>
              <a:tr h="202507">
                <a:tc>
                  <a:txBody>
                    <a:bodyPr/>
                    <a:lstStyle/>
                    <a:p>
                      <a:pPr algn="l" fontAlgn="ctr"/>
                      <a:r>
                        <a:rPr lang="tr-TR" sz="1000" b="1" i="0" u="none" strike="noStrike">
                          <a:latin typeface="Times New Roman"/>
                        </a:rPr>
                        <a:t>Tuzluca Meslek Yüksekokulu </a:t>
                      </a:r>
                    </a:p>
                  </a:txBody>
                  <a:tcPr marL="9525" marR="9525" marT="9525" marB="0" anchor="ctr"/>
                </a:tc>
                <a:tc>
                  <a:txBody>
                    <a:bodyPr/>
                    <a:lstStyle/>
                    <a:p>
                      <a:pPr algn="r" fontAlgn="ctr"/>
                      <a:r>
                        <a:rPr lang="tr-TR" sz="1200" b="1" i="0" u="none" strike="noStrike" dirty="0">
                          <a:latin typeface="Times New Roman"/>
                        </a:rPr>
                        <a:t>708.000</a:t>
                      </a:r>
                    </a:p>
                  </a:txBody>
                  <a:tcPr marL="9525" marR="9525" marT="9525" marB="0" anchor="ctr"/>
                </a:tc>
              </a:tr>
              <a:tr h="202507">
                <a:tc>
                  <a:txBody>
                    <a:bodyPr/>
                    <a:lstStyle/>
                    <a:p>
                      <a:pPr algn="l" fontAlgn="ctr"/>
                      <a:r>
                        <a:rPr lang="tr-TR" sz="1000" b="1" i="0" u="none" strike="noStrike">
                          <a:latin typeface="Times New Roman"/>
                        </a:rPr>
                        <a:t>ÖZEL KALEM (REKTÖRLÜK)</a:t>
                      </a:r>
                    </a:p>
                  </a:txBody>
                  <a:tcPr marL="9525" marR="9525" marT="9525" marB="0" anchor="ctr"/>
                </a:tc>
                <a:tc>
                  <a:txBody>
                    <a:bodyPr/>
                    <a:lstStyle/>
                    <a:p>
                      <a:pPr algn="r" fontAlgn="ctr"/>
                      <a:r>
                        <a:rPr lang="tr-TR" sz="1200" b="1" i="0" u="none" strike="noStrike" dirty="0">
                          <a:latin typeface="Times New Roman"/>
                        </a:rPr>
                        <a:t>1.526.000</a:t>
                      </a:r>
                    </a:p>
                  </a:txBody>
                  <a:tcPr marL="9525" marR="9525" marT="9525" marB="0" anchor="ctr"/>
                </a:tc>
              </a:tr>
              <a:tr h="202507">
                <a:tc>
                  <a:txBody>
                    <a:bodyPr/>
                    <a:lstStyle/>
                    <a:p>
                      <a:pPr algn="l" fontAlgn="ctr"/>
                      <a:r>
                        <a:rPr lang="tr-TR" sz="1000" b="1" i="0" u="none" strike="noStrike">
                          <a:latin typeface="Times New Roman"/>
                        </a:rPr>
                        <a:t>ÖZEL KALEM (GENEL SEKRETERLİK)</a:t>
                      </a:r>
                    </a:p>
                  </a:txBody>
                  <a:tcPr marL="9525" marR="9525" marT="9525" marB="0" anchor="ctr"/>
                </a:tc>
                <a:tc>
                  <a:txBody>
                    <a:bodyPr/>
                    <a:lstStyle/>
                    <a:p>
                      <a:pPr algn="r" fontAlgn="ctr"/>
                      <a:r>
                        <a:rPr lang="tr-TR" sz="1200" b="1" i="0" u="none" strike="noStrike" dirty="0">
                          <a:latin typeface="Times New Roman"/>
                        </a:rPr>
                        <a:t>884.000</a:t>
                      </a:r>
                    </a:p>
                  </a:txBody>
                  <a:tcPr marL="9525" marR="9525" marT="9525" marB="0" anchor="ctr"/>
                </a:tc>
              </a:tr>
              <a:tr h="202507">
                <a:tc>
                  <a:txBody>
                    <a:bodyPr/>
                    <a:lstStyle/>
                    <a:p>
                      <a:pPr algn="l" fontAlgn="ctr"/>
                      <a:r>
                        <a:rPr lang="tr-TR" sz="1000" b="1" i="0" u="none" strike="noStrike">
                          <a:latin typeface="Times New Roman"/>
                        </a:rPr>
                        <a:t>İDARİ VE MALİ İŞLER DAİRE BAŞKANLIĞI</a:t>
                      </a:r>
                    </a:p>
                  </a:txBody>
                  <a:tcPr marL="9525" marR="9525" marT="9525" marB="0" anchor="ctr"/>
                </a:tc>
                <a:tc>
                  <a:txBody>
                    <a:bodyPr/>
                    <a:lstStyle/>
                    <a:p>
                      <a:pPr algn="r" fontAlgn="ctr"/>
                      <a:r>
                        <a:rPr lang="tr-TR" sz="1200" b="1" i="0" u="none" strike="noStrike" dirty="0">
                          <a:latin typeface="Times New Roman"/>
                        </a:rPr>
                        <a:t>13.960.000</a:t>
                      </a:r>
                    </a:p>
                  </a:txBody>
                  <a:tcPr marL="9525" marR="9525" marT="9525" marB="0" anchor="ctr"/>
                </a:tc>
              </a:tr>
              <a:tr h="202507">
                <a:tc>
                  <a:txBody>
                    <a:bodyPr/>
                    <a:lstStyle/>
                    <a:p>
                      <a:pPr algn="l" fontAlgn="ctr"/>
                      <a:r>
                        <a:rPr lang="tr-TR" sz="1000" b="1" i="0" u="none" strike="noStrike">
                          <a:latin typeface="Times New Roman"/>
                        </a:rPr>
                        <a:t>PERSONEL DAİRE BAŞKANLIĞI</a:t>
                      </a:r>
                    </a:p>
                  </a:txBody>
                  <a:tcPr marL="9525" marR="9525" marT="9525" marB="0" anchor="ctr"/>
                </a:tc>
                <a:tc>
                  <a:txBody>
                    <a:bodyPr/>
                    <a:lstStyle/>
                    <a:p>
                      <a:pPr algn="r" fontAlgn="ctr"/>
                      <a:r>
                        <a:rPr lang="tr-TR" sz="1200" b="1" i="0" u="none" strike="noStrike" dirty="0">
                          <a:latin typeface="Times New Roman"/>
                        </a:rPr>
                        <a:t>1.369.000</a:t>
                      </a:r>
                    </a:p>
                  </a:txBody>
                  <a:tcPr marL="9525" marR="9525" marT="9525" marB="0" anchor="ctr"/>
                </a:tc>
              </a:tr>
              <a:tr h="202507">
                <a:tc>
                  <a:txBody>
                    <a:bodyPr/>
                    <a:lstStyle/>
                    <a:p>
                      <a:pPr algn="l" fontAlgn="ctr"/>
                      <a:r>
                        <a:rPr lang="tr-TR" sz="1000" b="1" i="0" u="none" strike="noStrike">
                          <a:latin typeface="Times New Roman"/>
                        </a:rPr>
                        <a:t>KÜTÜPHANE VE DOKÜMANTASYON DAİRE BAŞKANLIĞI</a:t>
                      </a:r>
                    </a:p>
                  </a:txBody>
                  <a:tcPr marL="9525" marR="9525" marT="9525" marB="0" anchor="ctr"/>
                </a:tc>
                <a:tc>
                  <a:txBody>
                    <a:bodyPr/>
                    <a:lstStyle/>
                    <a:p>
                      <a:pPr algn="r" fontAlgn="ctr"/>
                      <a:r>
                        <a:rPr lang="tr-TR" sz="1200" b="1" i="0" u="none" strike="noStrike" dirty="0">
                          <a:latin typeface="Times New Roman"/>
                        </a:rPr>
                        <a:t>816.000</a:t>
                      </a:r>
                    </a:p>
                  </a:txBody>
                  <a:tcPr marL="9525" marR="9525" marT="9525" marB="0" anchor="ctr"/>
                </a:tc>
              </a:tr>
              <a:tr h="202507">
                <a:tc>
                  <a:txBody>
                    <a:bodyPr/>
                    <a:lstStyle/>
                    <a:p>
                      <a:pPr algn="l" fontAlgn="ctr"/>
                      <a:r>
                        <a:rPr lang="tr-TR" sz="1000" b="1" i="0" u="none" strike="noStrike">
                          <a:latin typeface="Times New Roman"/>
                        </a:rPr>
                        <a:t>SAĞLIK, KÜLTÜR VE SPOR DAİRE BAŞKANLIĞI</a:t>
                      </a:r>
                    </a:p>
                  </a:txBody>
                  <a:tcPr marL="9525" marR="9525" marT="9525" marB="0" anchor="ctr"/>
                </a:tc>
                <a:tc>
                  <a:txBody>
                    <a:bodyPr/>
                    <a:lstStyle/>
                    <a:p>
                      <a:pPr algn="r" fontAlgn="ctr"/>
                      <a:r>
                        <a:rPr lang="tr-TR" sz="1200" b="1" i="0" u="none" strike="noStrike" dirty="0">
                          <a:latin typeface="Times New Roman"/>
                        </a:rPr>
                        <a:t>1.941.000</a:t>
                      </a:r>
                    </a:p>
                  </a:txBody>
                  <a:tcPr marL="9525" marR="9525" marT="9525" marB="0" anchor="ctr"/>
                </a:tc>
              </a:tr>
              <a:tr h="202507">
                <a:tc>
                  <a:txBody>
                    <a:bodyPr/>
                    <a:lstStyle/>
                    <a:p>
                      <a:pPr algn="l" fontAlgn="ctr"/>
                      <a:r>
                        <a:rPr lang="tr-TR" sz="1000" b="1" i="0" u="none" strike="noStrike">
                          <a:latin typeface="Times New Roman"/>
                        </a:rPr>
                        <a:t>BİLGİ İŞLEM DAİRE BAŞKANLIĞI</a:t>
                      </a:r>
                    </a:p>
                  </a:txBody>
                  <a:tcPr marL="9525" marR="9525" marT="9525" marB="0" anchor="ctr"/>
                </a:tc>
                <a:tc>
                  <a:txBody>
                    <a:bodyPr/>
                    <a:lstStyle/>
                    <a:p>
                      <a:pPr algn="r" fontAlgn="ctr"/>
                      <a:r>
                        <a:rPr lang="tr-TR" sz="1200" b="1" i="0" u="none" strike="noStrike" dirty="0">
                          <a:latin typeface="Times New Roman"/>
                        </a:rPr>
                        <a:t>754.000</a:t>
                      </a:r>
                    </a:p>
                  </a:txBody>
                  <a:tcPr marL="9525" marR="9525" marT="9525" marB="0" anchor="ctr"/>
                </a:tc>
              </a:tr>
              <a:tr h="202507">
                <a:tc>
                  <a:txBody>
                    <a:bodyPr/>
                    <a:lstStyle/>
                    <a:p>
                      <a:pPr algn="l" fontAlgn="ctr"/>
                      <a:r>
                        <a:rPr lang="tr-TR" sz="1000" b="1" i="0" u="none" strike="noStrike">
                          <a:latin typeface="Times New Roman"/>
                        </a:rPr>
                        <a:t>YAPI İŞLERİ VE TEKNİK DAİRE BAŞKANLIĞI </a:t>
                      </a:r>
                    </a:p>
                  </a:txBody>
                  <a:tcPr marL="9525" marR="9525" marT="9525" marB="0" anchor="ctr"/>
                </a:tc>
                <a:tc>
                  <a:txBody>
                    <a:bodyPr/>
                    <a:lstStyle/>
                    <a:p>
                      <a:pPr algn="r" fontAlgn="ctr"/>
                      <a:r>
                        <a:rPr lang="tr-TR" sz="1200" b="1" i="0" u="none" strike="noStrike" dirty="0">
                          <a:latin typeface="Times New Roman"/>
                        </a:rPr>
                        <a:t>20.464.000</a:t>
                      </a:r>
                    </a:p>
                  </a:txBody>
                  <a:tcPr marL="9525" marR="9525" marT="9525" marB="0" anchor="ctr"/>
                </a:tc>
              </a:tr>
              <a:tr h="202507">
                <a:tc>
                  <a:txBody>
                    <a:bodyPr/>
                    <a:lstStyle/>
                    <a:p>
                      <a:pPr algn="l" fontAlgn="ctr"/>
                      <a:r>
                        <a:rPr lang="tr-TR" sz="1000" b="1" i="0" u="none" strike="noStrike">
                          <a:latin typeface="Times New Roman"/>
                        </a:rPr>
                        <a:t>ÖĞRENCİ İŞLERİ DAİRE BAŞKANLIĞI</a:t>
                      </a:r>
                    </a:p>
                  </a:txBody>
                  <a:tcPr marL="9525" marR="9525" marT="9525" marB="0" anchor="ctr"/>
                </a:tc>
                <a:tc>
                  <a:txBody>
                    <a:bodyPr/>
                    <a:lstStyle/>
                    <a:p>
                      <a:pPr algn="r" fontAlgn="ctr"/>
                      <a:r>
                        <a:rPr lang="tr-TR" sz="1200" b="1" i="0" u="none" strike="noStrike" dirty="0">
                          <a:latin typeface="Times New Roman"/>
                        </a:rPr>
                        <a:t>645.000</a:t>
                      </a:r>
                    </a:p>
                  </a:txBody>
                  <a:tcPr marL="9525" marR="9525" marT="9525" marB="0" anchor="ctr"/>
                </a:tc>
              </a:tr>
              <a:tr h="202507">
                <a:tc>
                  <a:txBody>
                    <a:bodyPr/>
                    <a:lstStyle/>
                    <a:p>
                      <a:pPr algn="l" fontAlgn="ctr"/>
                      <a:r>
                        <a:rPr lang="tr-TR" sz="1000" b="1" i="0" u="none" strike="noStrike">
                          <a:latin typeface="Times New Roman"/>
                        </a:rPr>
                        <a:t>STRATEJİ GELİŞTİRME DAİRE BAŞKANLIĞI</a:t>
                      </a:r>
                    </a:p>
                  </a:txBody>
                  <a:tcPr marL="9525" marR="9525" marT="9525" marB="0" anchor="ctr"/>
                </a:tc>
                <a:tc>
                  <a:txBody>
                    <a:bodyPr/>
                    <a:lstStyle/>
                    <a:p>
                      <a:pPr algn="r" fontAlgn="ctr"/>
                      <a:r>
                        <a:rPr lang="tr-TR" sz="1200" b="1" i="0" u="none" strike="noStrike" dirty="0">
                          <a:latin typeface="Times New Roman"/>
                        </a:rPr>
                        <a:t>609.000</a:t>
                      </a:r>
                    </a:p>
                  </a:txBody>
                  <a:tcPr marL="9525" marR="9525" marT="9525" marB="0" anchor="ctr"/>
                </a:tc>
              </a:tr>
              <a:tr h="202507">
                <a:tc>
                  <a:txBody>
                    <a:bodyPr/>
                    <a:lstStyle/>
                    <a:p>
                      <a:pPr algn="l" fontAlgn="ctr"/>
                      <a:r>
                        <a:rPr lang="tr-TR" sz="1000" b="1" i="0" u="none" strike="noStrike">
                          <a:latin typeface="Times New Roman"/>
                        </a:rPr>
                        <a:t>HUKUK MÜŞAVİRLİĞİ</a:t>
                      </a:r>
                    </a:p>
                  </a:txBody>
                  <a:tcPr marL="9525" marR="9525" marT="9525" marB="0" anchor="ctr"/>
                </a:tc>
                <a:tc>
                  <a:txBody>
                    <a:bodyPr/>
                    <a:lstStyle/>
                    <a:p>
                      <a:pPr algn="r" fontAlgn="ctr"/>
                      <a:r>
                        <a:rPr lang="tr-TR" sz="1200" b="1" i="0" u="none" strike="noStrike" dirty="0">
                          <a:latin typeface="Times New Roman"/>
                        </a:rPr>
                        <a:t>406.000</a:t>
                      </a:r>
                    </a:p>
                  </a:txBody>
                  <a:tcPr marL="9525" marR="9525" marT="9525" marB="0" anchor="ctr"/>
                </a:tc>
              </a:tr>
              <a:tr h="342838">
                <a:tc>
                  <a:txBody>
                    <a:bodyPr/>
                    <a:lstStyle/>
                    <a:p>
                      <a:pPr algn="l" fontAlgn="ctr"/>
                      <a:r>
                        <a:rPr lang="tr-TR" sz="1000" b="1" i="0" u="none" strike="noStrike">
                          <a:latin typeface="Times New Roman"/>
                        </a:rPr>
                        <a:t> </a:t>
                      </a:r>
                    </a:p>
                  </a:txBody>
                  <a:tcPr marL="9525" marR="9525" marT="9525" marB="0" anchor="ctr"/>
                </a:tc>
                <a:tc>
                  <a:txBody>
                    <a:bodyPr/>
                    <a:lstStyle/>
                    <a:p>
                      <a:pPr algn="r" fontAlgn="ctr"/>
                      <a:r>
                        <a:rPr lang="tr-TR" sz="1600" b="1" i="0" u="none" strike="noStrike" dirty="0" smtClean="0">
                          <a:solidFill>
                            <a:schemeClr val="tx1"/>
                          </a:solidFill>
                          <a:latin typeface="Times New Roman"/>
                        </a:rPr>
                        <a:t>TOPLAM   :</a:t>
                      </a:r>
                      <a:r>
                        <a:rPr lang="tr-TR" sz="1600" b="1" i="0" u="none" strike="noStrike" dirty="0" smtClean="0">
                          <a:solidFill>
                            <a:srgbClr val="FF0000"/>
                          </a:solidFill>
                          <a:latin typeface="Times New Roman"/>
                        </a:rPr>
                        <a:t>        69.959.000 TL       </a:t>
                      </a:r>
                      <a:endParaRPr lang="tr-TR" sz="1600" b="1" i="0" u="none" strike="noStrike" dirty="0">
                        <a:solidFill>
                          <a:srgbClr val="FF0000"/>
                        </a:solidFill>
                        <a:latin typeface="Times New Roman"/>
                      </a:endParaRP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7499176" cy="1143000"/>
          </a:xfrm>
        </p:spPr>
        <p:txBody>
          <a:bodyPr/>
          <a:lstStyle/>
          <a:p>
            <a:r>
              <a:rPr lang="tr-TR" b="1" i="1" dirty="0" smtClean="0">
                <a:solidFill>
                  <a:srgbClr val="C00000"/>
                </a:solidFill>
                <a:latin typeface="Bell MT" pitchFamily="18" charset="0"/>
              </a:rPr>
              <a:t>   SUNUŞ</a:t>
            </a:r>
            <a:endParaRPr lang="tr-TR" dirty="0"/>
          </a:p>
        </p:txBody>
      </p:sp>
      <p:sp>
        <p:nvSpPr>
          <p:cNvPr id="3" name="2 İçerik Yer Tutucusu"/>
          <p:cNvSpPr>
            <a:spLocks noGrp="1"/>
          </p:cNvSpPr>
          <p:nvPr>
            <p:ph idx="1"/>
          </p:nvPr>
        </p:nvSpPr>
        <p:spPr>
          <a:xfrm>
            <a:off x="251520" y="1340768"/>
            <a:ext cx="8568952" cy="4968552"/>
          </a:xfrm>
        </p:spPr>
        <p:txBody>
          <a:bodyPr>
            <a:normAutofit fontScale="77500" lnSpcReduction="20000"/>
          </a:bodyPr>
          <a:lstStyle/>
          <a:p>
            <a:pPr marL="0" indent="0" algn="just">
              <a:lnSpc>
                <a:spcPct val="170000"/>
              </a:lnSpc>
              <a:spcBef>
                <a:spcPts val="0"/>
              </a:spcBef>
              <a:buNone/>
            </a:pPr>
            <a:r>
              <a:rPr lang="tr-TR" dirty="0" smtClean="0"/>
              <a:t>Maliye Bakanlığına bağlı olarak hizmet veren Bütçe Dairesi Başkanlığı 31.12.2005 tarihi itibariyle kapatılarak yerine 01.01.2006 tarihinden itibaren faaliyete geçmek üzere Strateji Geliştirme Daire Başkanlığımız kurulmuştur. Başkanlığımız 5018 sayılı Kamu Mali Yönetimi ve Kontrol Kanununun 60 </a:t>
            </a:r>
            <a:r>
              <a:rPr lang="tr-TR" dirty="0" err="1" smtClean="0"/>
              <a:t>ıncı</a:t>
            </a:r>
            <a:r>
              <a:rPr lang="tr-TR" dirty="0" smtClean="0"/>
              <a:t> ve 5436 sayılı kanunun 15 inci maddesine dayanılarak hazırlanan Strateji Geliştirme Birimlerinin Çalışma Usul ve Esasları Hakkında Yönetmelik çerçevesinde görev yapmaktadır.</a:t>
            </a:r>
          </a:p>
          <a:p>
            <a:pPr>
              <a:buNone/>
            </a:pPr>
            <a:endParaRPr lang="tr-T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1196752"/>
            <a:ext cx="8229600" cy="1143000"/>
          </a:xfrm>
        </p:spPr>
        <p:txBody>
          <a:bodyPr>
            <a:normAutofit/>
          </a:bodyPr>
          <a:lstStyle/>
          <a:p>
            <a:r>
              <a:rPr lang="tr-TR" sz="3200" dirty="0" smtClean="0"/>
              <a:t>2017 HARCAMA KALEMLERİ</a:t>
            </a:r>
            <a:endParaRPr lang="tr-TR" sz="3200" dirty="0"/>
          </a:p>
        </p:txBody>
      </p:sp>
      <p:graphicFrame>
        <p:nvGraphicFramePr>
          <p:cNvPr id="5" name="4 İçerik Yer Tutucusu"/>
          <p:cNvGraphicFramePr>
            <a:graphicFrameLocks noGrp="1"/>
          </p:cNvGraphicFramePr>
          <p:nvPr>
            <p:ph idx="1"/>
            <p:extLst>
              <p:ext uri="{D42A27DB-BD31-4B8C-83A1-F6EECF244321}">
                <p14:modId xmlns:p14="http://schemas.microsoft.com/office/powerpoint/2010/main" val="1508536495"/>
              </p:ext>
            </p:extLst>
          </p:nvPr>
        </p:nvGraphicFramePr>
        <p:xfrm>
          <a:off x="221246" y="2132856"/>
          <a:ext cx="8815249" cy="4608512"/>
        </p:xfrm>
        <a:graphic>
          <a:graphicData uri="http://schemas.openxmlformats.org/drawingml/2006/table">
            <a:tbl>
              <a:tblPr firstRow="1" bandRow="1">
                <a:tableStyleId>{5C22544A-7EE6-4342-B048-85BDC9FD1C3A}</a:tableStyleId>
              </a:tblPr>
              <a:tblGrid>
                <a:gridCol w="2911575"/>
                <a:gridCol w="2030352"/>
                <a:gridCol w="2030352"/>
                <a:gridCol w="1842970"/>
              </a:tblGrid>
              <a:tr h="968162">
                <a:tc>
                  <a:txBody>
                    <a:bodyPr/>
                    <a:lstStyle/>
                    <a:p>
                      <a:r>
                        <a:rPr lang="tr-TR" sz="1500" b="1" dirty="0" smtClean="0">
                          <a:latin typeface="Tahoma" pitchFamily="34" charset="0"/>
                          <a:ea typeface="Tahoma" pitchFamily="34" charset="0"/>
                          <a:cs typeface="Tahoma" pitchFamily="34" charset="0"/>
                        </a:rPr>
                        <a:t>HARCAMA </a:t>
                      </a:r>
                      <a:r>
                        <a:rPr lang="tr-TR" sz="1500" b="1" dirty="0" smtClean="0">
                          <a:latin typeface="Tahoma" pitchFamily="34" charset="0"/>
                          <a:ea typeface="Tahoma" pitchFamily="34" charset="0"/>
                          <a:cs typeface="Tahoma" pitchFamily="34" charset="0"/>
                        </a:rPr>
                        <a:t>KALEMLERİ</a:t>
                      </a:r>
                      <a:endParaRPr lang="tr-TR" sz="1500" b="1" dirty="0">
                        <a:latin typeface="Tahoma" pitchFamily="34" charset="0"/>
                        <a:ea typeface="Tahoma" pitchFamily="34" charset="0"/>
                        <a:cs typeface="Tahoma" pitchFamily="34" charset="0"/>
                      </a:endParaRPr>
                    </a:p>
                  </a:txBody>
                  <a:tcPr anchor="ctr"/>
                </a:tc>
                <a:tc>
                  <a:txBody>
                    <a:bodyPr/>
                    <a:lstStyle/>
                    <a:p>
                      <a:pPr algn="r" fontAlgn="b"/>
                      <a:r>
                        <a:rPr lang="tr-TR" sz="1500" b="1" i="0" u="none" strike="noStrike" dirty="0" smtClean="0">
                          <a:latin typeface="Tahoma"/>
                        </a:rPr>
                        <a:t>ÖDENEK</a:t>
                      </a:r>
                      <a:r>
                        <a:rPr lang="tr-TR" sz="1500" b="1" i="0" u="none" strike="noStrike" baseline="0" dirty="0" smtClean="0">
                          <a:latin typeface="Tahoma"/>
                        </a:rPr>
                        <a:t> </a:t>
                      </a:r>
                      <a:r>
                        <a:rPr lang="tr-TR" sz="1500" b="1" i="0" u="none" strike="noStrike" baseline="0" dirty="0" smtClean="0">
                          <a:latin typeface="Tahoma"/>
                        </a:rPr>
                        <a:t>MİKTARI    </a:t>
                      </a:r>
                      <a:r>
                        <a:rPr lang="tr-TR" sz="1500" b="1" i="0" u="none" strike="noStrike" dirty="0" smtClean="0">
                          <a:latin typeface="Tahoma"/>
                        </a:rPr>
                        <a:t> </a:t>
                      </a:r>
                      <a:endParaRPr lang="tr-TR" sz="1500" b="1" i="0" u="none" strike="noStrike" dirty="0">
                        <a:latin typeface="Tahoma"/>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r" fontAlgn="b"/>
                      <a:r>
                        <a:rPr lang="tr-TR" sz="1500" b="1" i="0" u="none" strike="noStrike" dirty="0" smtClean="0">
                          <a:latin typeface="Tahoma"/>
                        </a:rPr>
                        <a:t>HARCANAN</a:t>
                      </a:r>
                      <a:r>
                        <a:rPr lang="tr-TR" sz="1500" b="1" i="0" u="none" strike="noStrike" baseline="0" dirty="0" smtClean="0">
                          <a:latin typeface="Tahoma"/>
                        </a:rPr>
                        <a:t> TUTAR</a:t>
                      </a:r>
                      <a:endParaRPr lang="tr-TR" sz="1500" b="1" i="0" u="none" strike="noStrike" dirty="0">
                        <a:latin typeface="Tahom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tr-TR" sz="1500" b="1" i="0" u="none" strike="noStrike" dirty="0" smtClean="0">
                          <a:latin typeface="Tahoma"/>
                        </a:rPr>
                        <a:t>GERÇEKLEŞME </a:t>
                      </a:r>
                      <a:r>
                        <a:rPr lang="tr-TR" sz="1500" b="1" i="0" u="none" strike="noStrike" dirty="0" smtClean="0">
                          <a:latin typeface="Tahoma"/>
                        </a:rPr>
                        <a:t>% </a:t>
                      </a:r>
                      <a:endParaRPr lang="tr-TR" sz="1500" b="1" i="0" u="none" strike="noStrike" dirty="0">
                        <a:latin typeface="Tahoma"/>
                      </a:endParaRPr>
                    </a:p>
                  </a:txBody>
                  <a:tcPr marL="9525" marR="9525" marT="9525" marB="0" anchor="ctr">
                    <a:lnL w="12700" cap="flat" cmpd="sng" algn="ctr">
                      <a:solidFill>
                        <a:schemeClr val="tx1"/>
                      </a:solidFill>
                      <a:prstDash val="solid"/>
                      <a:round/>
                      <a:headEnd type="none" w="med" len="med"/>
                      <a:tailEnd type="none" w="med" len="med"/>
                    </a:lnL>
                  </a:tcPr>
                </a:tc>
              </a:tr>
              <a:tr h="683408">
                <a:tc>
                  <a:txBody>
                    <a:bodyPr/>
                    <a:lstStyle/>
                    <a:p>
                      <a:r>
                        <a:rPr lang="tr-TR" sz="1500" b="1" dirty="0" smtClean="0">
                          <a:latin typeface="Arial Rounded MT Bold" pitchFamily="34" charset="0"/>
                        </a:rPr>
                        <a:t>PERSONEL</a:t>
                      </a:r>
                      <a:r>
                        <a:rPr lang="tr-TR" sz="1500" b="1" baseline="0" dirty="0" smtClean="0">
                          <a:latin typeface="Arial Rounded MT Bold" pitchFamily="34" charset="0"/>
                        </a:rPr>
                        <a:t> GİDERLERİ</a:t>
                      </a:r>
                      <a:endParaRPr lang="tr-TR" sz="1500" b="1" dirty="0">
                        <a:latin typeface="Arial Rounded MT Bold" pitchFamily="34" charset="0"/>
                      </a:endParaRPr>
                    </a:p>
                  </a:txBody>
                  <a:tcPr anchor="ctr"/>
                </a:tc>
                <a:tc>
                  <a:txBody>
                    <a:bodyPr/>
                    <a:lstStyle/>
                    <a:p>
                      <a:pPr algn="r" fontAlgn="b"/>
                      <a:r>
                        <a:rPr lang="tr-TR" sz="1500" b="1" i="0" u="none" strike="noStrike" dirty="0" smtClean="0">
                          <a:latin typeface="Tahoma"/>
                        </a:rPr>
                        <a:t>31.583.000</a:t>
                      </a:r>
                      <a:endParaRPr lang="tr-TR" sz="1500" b="1" i="0" u="none" strike="noStrike" dirty="0">
                        <a:latin typeface="Tahoma"/>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r" fontAlgn="b"/>
                      <a:r>
                        <a:rPr lang="tr-TR" sz="1500" b="1" i="0" u="none" strike="noStrike" dirty="0" smtClean="0">
                          <a:latin typeface="Tahoma"/>
                        </a:rPr>
                        <a:t>25.810.572</a:t>
                      </a:r>
                      <a:endParaRPr lang="tr-TR" sz="1500" b="1" i="0" u="none" strike="noStrike" dirty="0">
                        <a:latin typeface="Tahom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tr-TR" sz="1500" b="1" i="0" u="none" strike="noStrike" dirty="0" smtClean="0">
                          <a:latin typeface="Tahoma"/>
                        </a:rPr>
                        <a:t>81</a:t>
                      </a:r>
                      <a:endParaRPr lang="tr-TR" sz="1500" b="1" i="0" u="none" strike="noStrike" dirty="0">
                        <a:latin typeface="Tahoma"/>
                      </a:endParaRPr>
                    </a:p>
                  </a:txBody>
                  <a:tcPr marL="9525" marR="9525" marT="9525" marB="0" anchor="ctr">
                    <a:lnL w="12700" cap="flat" cmpd="sng" algn="ctr">
                      <a:solidFill>
                        <a:schemeClr val="tx1"/>
                      </a:solidFill>
                      <a:prstDash val="solid"/>
                      <a:round/>
                      <a:headEnd type="none" w="med" len="med"/>
                      <a:tailEnd type="none" w="med" len="med"/>
                    </a:lnL>
                  </a:tcPr>
                </a:tc>
              </a:tr>
              <a:tr h="683408">
                <a:tc>
                  <a:txBody>
                    <a:bodyPr/>
                    <a:lstStyle/>
                    <a:p>
                      <a:r>
                        <a:rPr lang="tr-TR" sz="1500" b="1" dirty="0" smtClean="0">
                          <a:latin typeface="Arial Rounded MT Bold" pitchFamily="34" charset="0"/>
                        </a:rPr>
                        <a:t>SOSYAL GÜVENLİK GİDERLERİ</a:t>
                      </a:r>
                      <a:endParaRPr lang="tr-TR" sz="1500" b="1" dirty="0">
                        <a:latin typeface="Arial Rounded MT Bold" pitchFamily="34" charset="0"/>
                      </a:endParaRPr>
                    </a:p>
                  </a:txBody>
                  <a:tcPr anchor="ctr"/>
                </a:tc>
                <a:tc>
                  <a:txBody>
                    <a:bodyPr/>
                    <a:lstStyle/>
                    <a:p>
                      <a:pPr algn="r" fontAlgn="b"/>
                      <a:r>
                        <a:rPr lang="tr-TR" sz="1500" b="1" i="0" u="none" strike="noStrike" dirty="0" smtClean="0">
                          <a:latin typeface="Tahoma"/>
                        </a:rPr>
                        <a:t>3.812.000</a:t>
                      </a:r>
                      <a:endParaRPr lang="tr-TR" sz="1500" b="1" i="0" u="none" strike="noStrike" dirty="0">
                        <a:latin typeface="Tahoma"/>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r" fontAlgn="b"/>
                      <a:r>
                        <a:rPr lang="tr-TR" sz="1500" b="1" i="0" u="none" strike="noStrike" dirty="0" smtClean="0">
                          <a:latin typeface="Tahoma"/>
                        </a:rPr>
                        <a:t>3.108.204</a:t>
                      </a:r>
                      <a:endParaRPr lang="tr-TR" sz="1500" b="1" i="0" u="none" strike="noStrike" dirty="0">
                        <a:latin typeface="Tahom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tr-TR" sz="1500" b="1" i="0" u="none" strike="noStrike" dirty="0" smtClean="0">
                          <a:latin typeface="Tahoma"/>
                        </a:rPr>
                        <a:t>81</a:t>
                      </a:r>
                      <a:endParaRPr lang="tr-TR" sz="1500" b="1" i="0" u="none" strike="noStrike" dirty="0">
                        <a:latin typeface="Tahoma"/>
                      </a:endParaRPr>
                    </a:p>
                  </a:txBody>
                  <a:tcPr marL="9525" marR="9525" marT="9525" marB="0" anchor="ctr">
                    <a:lnL w="12700" cap="flat" cmpd="sng" algn="ctr">
                      <a:solidFill>
                        <a:schemeClr val="tx1"/>
                      </a:solidFill>
                      <a:prstDash val="solid"/>
                      <a:round/>
                      <a:headEnd type="none" w="med" len="med"/>
                      <a:tailEnd type="none" w="med" len="med"/>
                    </a:lnL>
                  </a:tcPr>
                </a:tc>
              </a:tr>
              <a:tr h="683408">
                <a:tc>
                  <a:txBody>
                    <a:bodyPr/>
                    <a:lstStyle/>
                    <a:p>
                      <a:r>
                        <a:rPr lang="tr-TR" sz="1500" b="1" dirty="0" smtClean="0">
                          <a:latin typeface="Arial Rounded MT Bold" pitchFamily="34" charset="0"/>
                        </a:rPr>
                        <a:t>MAL ve HİZMET ALIM GİDERLERİ</a:t>
                      </a:r>
                      <a:endParaRPr lang="tr-TR" sz="1500" b="1" dirty="0">
                        <a:latin typeface="Arial Rounded MT Bold" pitchFamily="34" charset="0"/>
                      </a:endParaRPr>
                    </a:p>
                  </a:txBody>
                  <a:tcPr anchor="ctr"/>
                </a:tc>
                <a:tc>
                  <a:txBody>
                    <a:bodyPr/>
                    <a:lstStyle/>
                    <a:p>
                      <a:pPr algn="r" fontAlgn="b"/>
                      <a:r>
                        <a:rPr lang="tr-TR" sz="1500" b="1" i="0" u="none" strike="noStrike" dirty="0" smtClean="0">
                          <a:latin typeface="Tahoma"/>
                        </a:rPr>
                        <a:t>11.077.000</a:t>
                      </a:r>
                      <a:endParaRPr lang="tr-TR" sz="1500" b="1" i="0" u="none" strike="noStrike" dirty="0">
                        <a:latin typeface="Tahoma"/>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r" fontAlgn="b"/>
                      <a:r>
                        <a:rPr lang="tr-TR" sz="1500" b="1" i="0" u="none" strike="noStrike" dirty="0" smtClean="0">
                          <a:latin typeface="Tahoma"/>
                        </a:rPr>
                        <a:t>11.627.157</a:t>
                      </a:r>
                      <a:endParaRPr lang="tr-TR" sz="1500" b="1" i="0" u="none" strike="noStrike" dirty="0">
                        <a:latin typeface="Tahom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tr-TR" sz="1500" b="1" i="0" u="none" strike="noStrike" dirty="0" smtClean="0">
                          <a:latin typeface="Tahoma"/>
                        </a:rPr>
                        <a:t>104</a:t>
                      </a:r>
                      <a:endParaRPr lang="tr-TR" sz="1500" b="1" i="0" u="none" strike="noStrike" dirty="0">
                        <a:latin typeface="Tahoma"/>
                      </a:endParaRPr>
                    </a:p>
                  </a:txBody>
                  <a:tcPr marL="9525" marR="9525" marT="9525" marB="0" anchor="ctr">
                    <a:lnL w="12700" cap="flat" cmpd="sng" algn="ctr">
                      <a:solidFill>
                        <a:schemeClr val="tx1"/>
                      </a:solidFill>
                      <a:prstDash val="solid"/>
                      <a:round/>
                      <a:headEnd type="none" w="med" len="med"/>
                      <a:tailEnd type="none" w="med" len="med"/>
                    </a:lnL>
                  </a:tcPr>
                </a:tc>
              </a:tr>
              <a:tr h="530042">
                <a:tc>
                  <a:txBody>
                    <a:bodyPr/>
                    <a:lstStyle/>
                    <a:p>
                      <a:r>
                        <a:rPr lang="tr-TR" sz="1500" b="1" dirty="0" smtClean="0">
                          <a:latin typeface="Arial Rounded MT Bold" pitchFamily="34" charset="0"/>
                        </a:rPr>
                        <a:t>CARİ TRANSFERLER</a:t>
                      </a:r>
                      <a:endParaRPr lang="tr-TR" sz="1500" b="1" dirty="0">
                        <a:latin typeface="Arial Rounded MT Bold" pitchFamily="34" charset="0"/>
                      </a:endParaRPr>
                    </a:p>
                  </a:txBody>
                  <a:tcPr anchor="ctr"/>
                </a:tc>
                <a:tc>
                  <a:txBody>
                    <a:bodyPr/>
                    <a:lstStyle/>
                    <a:p>
                      <a:pPr algn="r" fontAlgn="b"/>
                      <a:r>
                        <a:rPr lang="tr-TR" sz="1500" b="1" i="0" u="none" strike="noStrike" dirty="0" smtClean="0">
                          <a:latin typeface="Tahoma"/>
                        </a:rPr>
                        <a:t>987.000</a:t>
                      </a:r>
                      <a:endParaRPr lang="tr-TR" sz="1500" b="1" i="0" u="none" strike="noStrike" dirty="0">
                        <a:latin typeface="Tahoma"/>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r" fontAlgn="b"/>
                      <a:r>
                        <a:rPr lang="tr-TR" sz="1500" b="1" i="0" u="none" strike="noStrike" dirty="0" smtClean="0">
                          <a:latin typeface="Tahoma"/>
                        </a:rPr>
                        <a:t>1.130.611</a:t>
                      </a:r>
                      <a:endParaRPr lang="tr-TR" sz="1500" b="1" i="0" u="none" strike="noStrike" dirty="0">
                        <a:latin typeface="Tahom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tr-TR" sz="1500" b="1" i="0" u="none" strike="noStrike" dirty="0" smtClean="0">
                          <a:latin typeface="Tahoma"/>
                        </a:rPr>
                        <a:t>114</a:t>
                      </a:r>
                      <a:endParaRPr lang="tr-TR" sz="1500" b="1" i="0" u="none" strike="noStrike" dirty="0">
                        <a:latin typeface="Tahoma"/>
                      </a:endParaRPr>
                    </a:p>
                  </a:txBody>
                  <a:tcPr marL="9525" marR="9525" marT="9525" marB="0" anchor="ctr">
                    <a:lnL w="12700" cap="flat" cmpd="sng" algn="ctr">
                      <a:solidFill>
                        <a:schemeClr val="tx1"/>
                      </a:solidFill>
                      <a:prstDash val="solid"/>
                      <a:round/>
                      <a:headEnd type="none" w="med" len="med"/>
                      <a:tailEnd type="none" w="med" len="med"/>
                    </a:lnL>
                  </a:tcPr>
                </a:tc>
              </a:tr>
              <a:tr h="530042">
                <a:tc>
                  <a:txBody>
                    <a:bodyPr/>
                    <a:lstStyle/>
                    <a:p>
                      <a:r>
                        <a:rPr lang="tr-TR" sz="1500" b="1" dirty="0" smtClean="0">
                          <a:latin typeface="Arial Rounded MT Bold" pitchFamily="34" charset="0"/>
                        </a:rPr>
                        <a:t>SERMAYE GİDERLERİ</a:t>
                      </a:r>
                      <a:endParaRPr lang="tr-TR" sz="1500" b="1" dirty="0">
                        <a:latin typeface="Arial Rounded MT Bold" pitchFamily="34" charset="0"/>
                      </a:endParaRPr>
                    </a:p>
                  </a:txBody>
                  <a:tcPr anchor="ctr"/>
                </a:tc>
                <a:tc>
                  <a:txBody>
                    <a:bodyPr/>
                    <a:lstStyle/>
                    <a:p>
                      <a:pPr algn="r" fontAlgn="b"/>
                      <a:r>
                        <a:rPr lang="tr-TR" sz="1500" b="1" i="0" u="none" strike="noStrike" dirty="0" smtClean="0">
                          <a:latin typeface="Tahoma"/>
                        </a:rPr>
                        <a:t>22.500.000</a:t>
                      </a:r>
                      <a:endParaRPr lang="tr-TR" sz="1500" b="1" i="0" u="none" strike="noStrike" dirty="0">
                        <a:latin typeface="Tahoma"/>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r" fontAlgn="b"/>
                      <a:r>
                        <a:rPr lang="tr-TR" sz="1500" b="1" i="0" u="none" strike="noStrike" dirty="0" smtClean="0">
                          <a:latin typeface="Tahoma"/>
                        </a:rPr>
                        <a:t>13.991.985</a:t>
                      </a:r>
                      <a:endParaRPr lang="tr-TR" sz="1500" b="1" i="0" u="none" strike="noStrike" dirty="0">
                        <a:latin typeface="Tahom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tr-TR" sz="1500" b="1" i="0" u="none" strike="noStrike" dirty="0" smtClean="0">
                          <a:latin typeface="Tahoma"/>
                        </a:rPr>
                        <a:t>62</a:t>
                      </a:r>
                      <a:endParaRPr lang="tr-TR" sz="1500" b="1" i="0" u="none" strike="noStrike" dirty="0">
                        <a:latin typeface="Tahoma"/>
                      </a:endParaRPr>
                    </a:p>
                  </a:txBody>
                  <a:tcPr marL="9525" marR="9525" marT="9525" marB="0" anchor="ctr">
                    <a:lnL w="12700" cap="flat" cmpd="sng" algn="ctr">
                      <a:solidFill>
                        <a:schemeClr val="tx1"/>
                      </a:solidFill>
                      <a:prstDash val="solid"/>
                      <a:round/>
                      <a:headEnd type="none" w="med" len="med"/>
                      <a:tailEnd type="none" w="med" len="med"/>
                    </a:lnL>
                  </a:tcPr>
                </a:tc>
              </a:tr>
              <a:tr h="530042">
                <a:tc>
                  <a:txBody>
                    <a:bodyPr/>
                    <a:lstStyle/>
                    <a:p>
                      <a:r>
                        <a:rPr lang="tr-TR" sz="1500" b="1" dirty="0" smtClean="0">
                          <a:latin typeface="Times New Roman" pitchFamily="18" charset="0"/>
                          <a:cs typeface="Times New Roman" pitchFamily="18" charset="0"/>
                        </a:rPr>
                        <a:t> </a:t>
                      </a:r>
                      <a:r>
                        <a:rPr lang="tr-TR" sz="1500" b="1" dirty="0" smtClean="0">
                          <a:solidFill>
                            <a:srgbClr val="FF0000"/>
                          </a:solidFill>
                          <a:latin typeface="Times New Roman" pitchFamily="18" charset="0"/>
                          <a:cs typeface="Times New Roman" pitchFamily="18" charset="0"/>
                        </a:rPr>
                        <a:t>TOPLAM</a:t>
                      </a:r>
                      <a:endParaRPr lang="tr-TR" sz="1500" b="1" dirty="0">
                        <a:solidFill>
                          <a:srgbClr val="FF0000"/>
                        </a:solidFill>
                        <a:latin typeface="Times New Roman" pitchFamily="18" charset="0"/>
                        <a:cs typeface="Times New Roman" pitchFamily="18" charset="0"/>
                      </a:endParaRPr>
                    </a:p>
                  </a:txBody>
                  <a:tcPr anchor="ctr"/>
                </a:tc>
                <a:tc>
                  <a:txBody>
                    <a:bodyPr/>
                    <a:lstStyle/>
                    <a:p>
                      <a:pPr algn="r" fontAlgn="b"/>
                      <a:r>
                        <a:rPr lang="tr-TR" sz="1500" b="1" i="0" u="none" strike="noStrike" dirty="0" smtClean="0">
                          <a:solidFill>
                            <a:srgbClr val="FF0000"/>
                          </a:solidFill>
                          <a:latin typeface="Tahoma"/>
                        </a:rPr>
                        <a:t>69.959.000</a:t>
                      </a:r>
                      <a:endParaRPr lang="tr-TR" sz="1500" b="1" i="0" u="none" strike="noStrike" dirty="0">
                        <a:solidFill>
                          <a:srgbClr val="FF0000"/>
                        </a:solidFill>
                        <a:latin typeface="Tahoma"/>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r" fontAlgn="b"/>
                      <a:r>
                        <a:rPr lang="tr-TR" sz="1500" b="1" i="0" u="none" strike="noStrike" dirty="0" smtClean="0">
                          <a:solidFill>
                            <a:srgbClr val="FF0000"/>
                          </a:solidFill>
                          <a:latin typeface="Tahoma"/>
                        </a:rPr>
                        <a:t>55.668.529</a:t>
                      </a:r>
                      <a:endParaRPr lang="tr-TR" sz="1500" b="1" i="0" u="none" strike="noStrike" dirty="0">
                        <a:solidFill>
                          <a:srgbClr val="FF0000"/>
                        </a:solidFill>
                        <a:latin typeface="Tahom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tr-TR" sz="1500" b="1" i="0" u="none" strike="noStrike" dirty="0" smtClean="0">
                          <a:solidFill>
                            <a:srgbClr val="FF0000"/>
                          </a:solidFill>
                          <a:latin typeface="Tahoma"/>
                        </a:rPr>
                        <a:t>80</a:t>
                      </a:r>
                      <a:endParaRPr lang="tr-TR" sz="1500" b="1" i="0" u="none" strike="noStrike" dirty="0">
                        <a:solidFill>
                          <a:srgbClr val="FF0000"/>
                        </a:solidFill>
                        <a:latin typeface="Tahoma"/>
                      </a:endParaRPr>
                    </a:p>
                  </a:txBody>
                  <a:tcPr marL="9525" marR="9525" marT="9525" marB="0" anchor="ctr">
                    <a:lnL w="12700" cap="flat" cmpd="sng" algn="ctr">
                      <a:solidFill>
                        <a:schemeClr val="tx1"/>
                      </a:solidFill>
                      <a:prstDash val="solid"/>
                      <a:round/>
                      <a:headEnd type="none" w="med" len="med"/>
                      <a:tailEnd type="none" w="med" len="med"/>
                    </a:lnL>
                  </a:tcPr>
                </a:tc>
              </a:tr>
            </a:tbl>
          </a:graphicData>
        </a:graphic>
      </p:graphicFrame>
      <p:pic>
        <p:nvPicPr>
          <p:cNvPr id="4" name="Picture 8" descr="C:\Users\Administrator\Desktop\imagesGXTVRM22.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703" b="98649" l="0" r="100000"/>
                    </a14:imgEffect>
                  </a14:imgLayer>
                </a14:imgProps>
              </a:ext>
            </a:extLst>
          </a:blip>
          <a:srcRect/>
          <a:stretch>
            <a:fillRect/>
          </a:stretch>
        </p:blipFill>
        <p:spPr bwMode="auto">
          <a:xfrm>
            <a:off x="3275856" y="-243408"/>
            <a:ext cx="2171700" cy="1686198"/>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extLst>
              <p:ext uri="{D42A27DB-BD31-4B8C-83A1-F6EECF244321}">
                <p14:modId xmlns:p14="http://schemas.microsoft.com/office/powerpoint/2010/main" val="2469946865"/>
              </p:ext>
            </p:extLst>
          </p:nvPr>
        </p:nvGraphicFramePr>
        <p:xfrm>
          <a:off x="611560" y="1628801"/>
          <a:ext cx="7776864" cy="4314554"/>
        </p:xfrm>
        <a:graphic>
          <a:graphicData uri="http://schemas.openxmlformats.org/drawingml/2006/table">
            <a:tbl>
              <a:tblPr firstRow="1" bandRow="1">
                <a:tableStyleId>{5C22544A-7EE6-4342-B048-85BDC9FD1C3A}</a:tableStyleId>
              </a:tblPr>
              <a:tblGrid>
                <a:gridCol w="4032448"/>
                <a:gridCol w="1800200"/>
                <a:gridCol w="1944216"/>
              </a:tblGrid>
              <a:tr h="730849">
                <a:tc>
                  <a:txBody>
                    <a:bodyPr/>
                    <a:lstStyle/>
                    <a:p>
                      <a:r>
                        <a:rPr lang="tr-TR" sz="1600" dirty="0" smtClean="0">
                          <a:latin typeface="+mn-lt"/>
                          <a:ea typeface="Tahoma" pitchFamily="34" charset="0"/>
                          <a:cs typeface="Tahoma" pitchFamily="34" charset="0"/>
                        </a:rPr>
                        <a:t>HARCAMA KALEMLERİ</a:t>
                      </a:r>
                      <a:endParaRPr lang="tr-TR" sz="1600" dirty="0">
                        <a:latin typeface="+mn-lt"/>
                        <a:ea typeface="Tahoma" pitchFamily="34" charset="0"/>
                        <a:cs typeface="Tahoma"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1" i="0" u="none" strike="noStrike" dirty="0" smtClean="0">
                          <a:latin typeface="+mn-lt"/>
                        </a:rPr>
                        <a:t>ÖDENEK</a:t>
                      </a:r>
                      <a:r>
                        <a:rPr lang="tr-TR" sz="1600" b="1" i="0" u="none" strike="noStrike" baseline="0" dirty="0" smtClean="0">
                          <a:latin typeface="+mn-lt"/>
                        </a:rPr>
                        <a:t> MİKTARI  (TL) </a:t>
                      </a:r>
                      <a:r>
                        <a:rPr lang="tr-TR" sz="1600" b="1" i="0" u="none" strike="noStrike" dirty="0" smtClean="0">
                          <a:latin typeface="+mn-lt"/>
                        </a:rPr>
                        <a:t> </a:t>
                      </a:r>
                    </a:p>
                    <a:p>
                      <a:endParaRPr lang="tr-TR" sz="1600" dirty="0">
                        <a:latin typeface="+mn-lt"/>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1" i="0" u="none" strike="noStrike" dirty="0" smtClean="0">
                          <a:latin typeface="+mn-lt"/>
                        </a:rPr>
                        <a:t>HARCANAN</a:t>
                      </a:r>
                      <a:r>
                        <a:rPr lang="tr-TR" sz="1600" b="1" i="0" u="none" strike="noStrike" baseline="0" dirty="0" smtClean="0">
                          <a:latin typeface="+mn-lt"/>
                        </a:rPr>
                        <a:t> TUTAR (TL) </a:t>
                      </a:r>
                      <a:r>
                        <a:rPr lang="tr-TR" sz="1600" b="1" i="0" u="none" strike="noStrike" dirty="0" smtClean="0">
                          <a:latin typeface="+mn-lt"/>
                        </a:rPr>
                        <a:t> </a:t>
                      </a:r>
                    </a:p>
                  </a:txBody>
                  <a:tcPr anchor="ctr"/>
                </a:tc>
              </a:tr>
              <a:tr h="689207">
                <a:tc>
                  <a:txBody>
                    <a:bodyPr/>
                    <a:lstStyle/>
                    <a:p>
                      <a:r>
                        <a:rPr lang="tr-TR" sz="1600" dirty="0" smtClean="0">
                          <a:latin typeface="Cambria" panose="02040503050406030204" pitchFamily="18" charset="0"/>
                        </a:rPr>
                        <a:t>TÜKETİME YÖNELİK MAL ve MALZEME ALIMLARI(03.2)</a:t>
                      </a:r>
                      <a:endParaRPr lang="tr-TR" sz="1600" dirty="0">
                        <a:latin typeface="Cambria" panose="02040503050406030204" pitchFamily="18" charset="0"/>
                      </a:endParaRPr>
                    </a:p>
                  </a:txBody>
                  <a:tcPr anchor="ctr"/>
                </a:tc>
                <a:tc>
                  <a:txBody>
                    <a:bodyPr/>
                    <a:lstStyle/>
                    <a:p>
                      <a:pPr algn="r" fontAlgn="b"/>
                      <a:r>
                        <a:rPr lang="tr-TR" sz="1600" b="1" i="0" u="none" strike="noStrike" dirty="0">
                          <a:latin typeface="Cambria" panose="02040503050406030204" pitchFamily="18" charset="0"/>
                          <a:cs typeface="Arial" pitchFamily="34" charset="0"/>
                        </a:rPr>
                        <a:t>4.487.000,00</a:t>
                      </a:r>
                    </a:p>
                  </a:txBody>
                  <a:tcPr marL="9525" marR="9525" marT="9525" marB="0" anchor="ctr"/>
                </a:tc>
                <a:tc>
                  <a:txBody>
                    <a:bodyPr/>
                    <a:lstStyle/>
                    <a:p>
                      <a:pPr algn="r" fontAlgn="b"/>
                      <a:r>
                        <a:rPr lang="tr-TR" sz="1600" b="1" i="0" u="none" strike="noStrike" dirty="0" smtClean="0">
                          <a:latin typeface="Cambria" panose="02040503050406030204" pitchFamily="18" charset="0"/>
                          <a:cs typeface="Arial" pitchFamily="34" charset="0"/>
                        </a:rPr>
                        <a:t>4.300.117</a:t>
                      </a:r>
                      <a:endParaRPr lang="tr-TR" sz="1600" b="1" i="0" u="none" strike="noStrike" dirty="0">
                        <a:latin typeface="Cambria" panose="02040503050406030204" pitchFamily="18" charset="0"/>
                        <a:cs typeface="Arial" pitchFamily="34" charset="0"/>
                      </a:endParaRPr>
                    </a:p>
                  </a:txBody>
                  <a:tcPr marL="9525" marR="9525" marT="9525" marB="0" anchor="ctr"/>
                </a:tc>
              </a:tr>
              <a:tr h="304521">
                <a:tc>
                  <a:txBody>
                    <a:bodyPr/>
                    <a:lstStyle/>
                    <a:p>
                      <a:r>
                        <a:rPr lang="tr-TR" sz="1600" dirty="0" smtClean="0">
                          <a:latin typeface="Cambria" panose="02040503050406030204" pitchFamily="18" charset="0"/>
                        </a:rPr>
                        <a:t>YOLLUKLAR</a:t>
                      </a:r>
                      <a:endParaRPr lang="tr-TR" sz="1600" dirty="0">
                        <a:latin typeface="Cambria" panose="02040503050406030204" pitchFamily="18" charset="0"/>
                      </a:endParaRPr>
                    </a:p>
                  </a:txBody>
                  <a:tcPr anchor="ctr"/>
                </a:tc>
                <a:tc>
                  <a:txBody>
                    <a:bodyPr/>
                    <a:lstStyle/>
                    <a:p>
                      <a:pPr algn="r" fontAlgn="ctr"/>
                      <a:r>
                        <a:rPr lang="tr-TR" sz="1600" b="1" i="0" u="none" strike="noStrike" dirty="0" smtClean="0">
                          <a:latin typeface="Cambria" panose="02040503050406030204" pitchFamily="18" charset="0"/>
                          <a:cs typeface="Arial" pitchFamily="34" charset="0"/>
                        </a:rPr>
                        <a:t>229.000,00</a:t>
                      </a:r>
                      <a:endParaRPr lang="tr-TR" sz="1600" b="1" i="0" u="none" strike="noStrike" dirty="0">
                        <a:latin typeface="Cambria" panose="02040503050406030204" pitchFamily="18" charset="0"/>
                        <a:cs typeface="Arial" pitchFamily="34" charset="0"/>
                      </a:endParaRPr>
                    </a:p>
                  </a:txBody>
                  <a:tcPr marL="9525" marR="9525" marT="9525" marB="0" anchor="ctr"/>
                </a:tc>
                <a:tc>
                  <a:txBody>
                    <a:bodyPr/>
                    <a:lstStyle/>
                    <a:p>
                      <a:pPr algn="r" fontAlgn="ctr"/>
                      <a:r>
                        <a:rPr lang="tr-TR" sz="1600" b="1" i="0" u="none" strike="noStrike" dirty="0" smtClean="0">
                          <a:latin typeface="Cambria" panose="02040503050406030204" pitchFamily="18" charset="0"/>
                          <a:cs typeface="Arial" pitchFamily="34" charset="0"/>
                        </a:rPr>
                        <a:t>244.513</a:t>
                      </a:r>
                      <a:endParaRPr lang="tr-TR" sz="1600" b="1" i="0" u="none" strike="noStrike" dirty="0">
                        <a:latin typeface="Cambria" panose="02040503050406030204" pitchFamily="18" charset="0"/>
                        <a:cs typeface="Arial" pitchFamily="34" charset="0"/>
                      </a:endParaRPr>
                    </a:p>
                  </a:txBody>
                  <a:tcPr marL="9525" marR="9525" marT="9525" marB="0" anchor="ctr"/>
                </a:tc>
              </a:tr>
              <a:tr h="363084">
                <a:tc>
                  <a:txBody>
                    <a:bodyPr/>
                    <a:lstStyle/>
                    <a:p>
                      <a:r>
                        <a:rPr lang="tr-TR" sz="1600" dirty="0" smtClean="0">
                          <a:latin typeface="Cambria" panose="02040503050406030204" pitchFamily="18" charset="0"/>
                        </a:rPr>
                        <a:t>HİZMET ALIMLARI</a:t>
                      </a:r>
                      <a:endParaRPr lang="tr-TR" sz="1600" dirty="0">
                        <a:latin typeface="Cambria" panose="02040503050406030204" pitchFamily="18" charset="0"/>
                      </a:endParaRPr>
                    </a:p>
                  </a:txBody>
                  <a:tcPr anchor="ctr"/>
                </a:tc>
                <a:tc>
                  <a:txBody>
                    <a:bodyPr/>
                    <a:lstStyle/>
                    <a:p>
                      <a:pPr algn="r" fontAlgn="b"/>
                      <a:r>
                        <a:rPr lang="tr-TR" sz="1600" b="1" i="0" u="none" strike="noStrike" dirty="0">
                          <a:latin typeface="Cambria" panose="02040503050406030204" pitchFamily="18" charset="0"/>
                          <a:cs typeface="Arial" pitchFamily="34" charset="0"/>
                        </a:rPr>
                        <a:t>6.058.000,00</a:t>
                      </a:r>
                    </a:p>
                  </a:txBody>
                  <a:tcPr marL="9525" marR="9525" marT="9525" marB="0" anchor="ctr"/>
                </a:tc>
                <a:tc>
                  <a:txBody>
                    <a:bodyPr/>
                    <a:lstStyle/>
                    <a:p>
                      <a:pPr algn="r" fontAlgn="b"/>
                      <a:r>
                        <a:rPr lang="tr-TR" sz="1600" b="1" i="0" u="none" strike="noStrike" dirty="0" smtClean="0">
                          <a:latin typeface="Cambria" panose="02040503050406030204" pitchFamily="18" charset="0"/>
                          <a:cs typeface="Arial" pitchFamily="34" charset="0"/>
                        </a:rPr>
                        <a:t>5.701.875</a:t>
                      </a:r>
                      <a:endParaRPr lang="tr-TR" sz="1600" b="1" i="0" u="none" strike="noStrike" dirty="0">
                        <a:latin typeface="Cambria" panose="02040503050406030204" pitchFamily="18" charset="0"/>
                        <a:cs typeface="Arial" pitchFamily="34" charset="0"/>
                      </a:endParaRPr>
                    </a:p>
                  </a:txBody>
                  <a:tcPr marL="9525" marR="9525" marT="9525" marB="0" anchor="ctr"/>
                </a:tc>
              </a:tr>
              <a:tr h="700154">
                <a:tc>
                  <a:txBody>
                    <a:bodyPr/>
                    <a:lstStyle/>
                    <a:p>
                      <a:pPr algn="l" fontAlgn="ctr"/>
                      <a:r>
                        <a:rPr lang="tr-TR" sz="1600" b="0" i="0" u="none" strike="noStrike" baseline="0" dirty="0" smtClean="0">
                          <a:latin typeface="Cambria" panose="02040503050406030204" pitchFamily="18" charset="0"/>
                        </a:rPr>
                        <a:t>  </a:t>
                      </a:r>
                      <a:r>
                        <a:rPr lang="tr-TR" sz="1600" b="0" i="0" u="none" strike="noStrike" dirty="0" smtClean="0">
                          <a:latin typeface="Cambria" panose="02040503050406030204" pitchFamily="18" charset="0"/>
                        </a:rPr>
                        <a:t>MENKUL </a:t>
                      </a:r>
                      <a:r>
                        <a:rPr lang="tr-TR" sz="1600" b="0" i="0" u="none" strike="noStrike" dirty="0">
                          <a:latin typeface="Cambria" panose="02040503050406030204" pitchFamily="18" charset="0"/>
                        </a:rPr>
                        <a:t>MAL,GAYRİMADDİ HAK ALIM, </a:t>
                      </a:r>
                      <a:endParaRPr lang="tr-TR" sz="1600" b="0" i="0" u="none" strike="noStrike" dirty="0" smtClean="0">
                        <a:latin typeface="Cambria" panose="02040503050406030204" pitchFamily="18" charset="0"/>
                      </a:endParaRPr>
                    </a:p>
                    <a:p>
                      <a:pPr algn="l" fontAlgn="ctr"/>
                      <a:r>
                        <a:rPr lang="tr-TR" sz="1600" b="0" i="0" u="none" strike="noStrike" baseline="0" dirty="0" smtClean="0">
                          <a:latin typeface="Cambria" panose="02040503050406030204" pitchFamily="18" charset="0"/>
                        </a:rPr>
                        <a:t>  BAKIM ve ONARIM GİDERLERİ   </a:t>
                      </a:r>
                      <a:r>
                        <a:rPr lang="tr-TR" sz="1600" b="0" i="0" u="none" strike="noStrike" dirty="0" smtClean="0">
                          <a:latin typeface="Cambria" panose="02040503050406030204" pitchFamily="18" charset="0"/>
                        </a:rPr>
                        <a:t>       </a:t>
                      </a:r>
                      <a:r>
                        <a:rPr lang="tr-TR" sz="1600" b="0" i="0" u="none" strike="noStrike" baseline="0" dirty="0" smtClean="0">
                          <a:latin typeface="Cambria" panose="02040503050406030204" pitchFamily="18" charset="0"/>
                        </a:rPr>
                        <a:t> </a:t>
                      </a:r>
                      <a:endParaRPr lang="tr-TR" sz="1600" b="0" i="0" u="none" strike="noStrike" dirty="0">
                        <a:latin typeface="Cambria" panose="02040503050406030204" pitchFamily="18" charset="0"/>
                      </a:endParaRPr>
                    </a:p>
                  </a:txBody>
                  <a:tcPr marL="9525" marR="9525" marT="9525" marB="0" anchor="ctr"/>
                </a:tc>
                <a:tc>
                  <a:txBody>
                    <a:bodyPr/>
                    <a:lstStyle/>
                    <a:p>
                      <a:pPr algn="r" fontAlgn="b"/>
                      <a:r>
                        <a:rPr lang="tr-TR" sz="1600" b="1" i="0" u="none" strike="noStrike" dirty="0">
                          <a:latin typeface="Cambria" panose="02040503050406030204" pitchFamily="18" charset="0"/>
                          <a:cs typeface="Arial" pitchFamily="34" charset="0"/>
                        </a:rPr>
                        <a:t>219.000,00</a:t>
                      </a:r>
                    </a:p>
                  </a:txBody>
                  <a:tcPr marL="9525" marR="9525" marT="9525" marB="0" anchor="ctr"/>
                </a:tc>
                <a:tc>
                  <a:txBody>
                    <a:bodyPr/>
                    <a:lstStyle/>
                    <a:p>
                      <a:pPr algn="r" fontAlgn="b"/>
                      <a:r>
                        <a:rPr lang="tr-TR" sz="1600" b="1" i="0" u="none" strike="noStrike" dirty="0" smtClean="0">
                          <a:latin typeface="Cambria" panose="02040503050406030204" pitchFamily="18" charset="0"/>
                          <a:cs typeface="Arial" pitchFamily="34" charset="0"/>
                        </a:rPr>
                        <a:t>726.717</a:t>
                      </a:r>
                      <a:endParaRPr lang="tr-TR" sz="1600" b="1" i="0" u="none" strike="noStrike" dirty="0">
                        <a:latin typeface="Cambria" panose="02040503050406030204" pitchFamily="18" charset="0"/>
                        <a:cs typeface="Arial" pitchFamily="34" charset="0"/>
                      </a:endParaRPr>
                    </a:p>
                  </a:txBody>
                  <a:tcPr marL="9525" marR="9525" marT="9525" marB="0" anchor="ctr"/>
                </a:tc>
              </a:tr>
              <a:tr h="455189">
                <a:tc>
                  <a:txBody>
                    <a:bodyPr/>
                    <a:lstStyle/>
                    <a:p>
                      <a:pPr algn="l" fontAlgn="ctr"/>
                      <a:r>
                        <a:rPr lang="tr-TR" sz="1600" b="0" i="0" u="none" strike="noStrike" baseline="0" dirty="0" smtClean="0">
                          <a:latin typeface="Cambria" panose="02040503050406030204" pitchFamily="18" charset="0"/>
                        </a:rPr>
                        <a:t>  </a:t>
                      </a:r>
                      <a:r>
                        <a:rPr lang="tr-TR" sz="1600" b="0" i="0" u="none" strike="noStrike" dirty="0" smtClean="0">
                          <a:latin typeface="Cambria" panose="02040503050406030204" pitchFamily="18" charset="0"/>
                        </a:rPr>
                        <a:t>TEMSİL </a:t>
                      </a:r>
                      <a:r>
                        <a:rPr lang="tr-TR" sz="1600" b="0" i="0" u="none" strike="noStrike" dirty="0">
                          <a:latin typeface="Cambria" panose="02040503050406030204" pitchFamily="18" charset="0"/>
                        </a:rPr>
                        <a:t>VE TANITMA GİDERLERİ</a:t>
                      </a:r>
                    </a:p>
                  </a:txBody>
                  <a:tcPr marL="9525" marR="9525" marT="9525" marB="0" anchor="ctr"/>
                </a:tc>
                <a:tc>
                  <a:txBody>
                    <a:bodyPr/>
                    <a:lstStyle/>
                    <a:p>
                      <a:pPr algn="r" fontAlgn="b"/>
                      <a:r>
                        <a:rPr lang="tr-TR" sz="1600" b="1" i="0" u="none" strike="noStrike" dirty="0">
                          <a:latin typeface="Cambria" panose="02040503050406030204" pitchFamily="18" charset="0"/>
                          <a:cs typeface="Arial" pitchFamily="34" charset="0"/>
                        </a:rPr>
                        <a:t>16.000,00</a:t>
                      </a:r>
                    </a:p>
                  </a:txBody>
                  <a:tcPr marL="9525" marR="9525" marT="9525" marB="0" anchor="ctr"/>
                </a:tc>
                <a:tc>
                  <a:txBody>
                    <a:bodyPr/>
                    <a:lstStyle/>
                    <a:p>
                      <a:pPr algn="r" fontAlgn="b"/>
                      <a:r>
                        <a:rPr lang="tr-TR" sz="1600" b="1" i="0" u="none" strike="noStrike" dirty="0" smtClean="0">
                          <a:latin typeface="Cambria" panose="02040503050406030204" pitchFamily="18" charset="0"/>
                          <a:cs typeface="Arial" pitchFamily="34" charset="0"/>
                        </a:rPr>
                        <a:t>40.566</a:t>
                      </a:r>
                      <a:endParaRPr lang="tr-TR" sz="1600" b="1" i="0" u="none" strike="noStrike" dirty="0">
                        <a:latin typeface="Cambria" panose="02040503050406030204" pitchFamily="18" charset="0"/>
                        <a:cs typeface="Arial" pitchFamily="34" charset="0"/>
                      </a:endParaRPr>
                    </a:p>
                  </a:txBody>
                  <a:tcPr marL="9525" marR="9525" marT="9525" marB="0" anchor="ctr"/>
                </a:tc>
              </a:tr>
              <a:tr h="649009">
                <a:tc>
                  <a:txBody>
                    <a:bodyPr/>
                    <a:lstStyle/>
                    <a:p>
                      <a:pPr algn="l" fontAlgn="ctr"/>
                      <a:r>
                        <a:rPr lang="tr-TR" sz="1600" b="0" i="0" u="none" strike="noStrike" baseline="0" dirty="0" smtClean="0">
                          <a:latin typeface="Cambria" panose="02040503050406030204" pitchFamily="18" charset="0"/>
                        </a:rPr>
                        <a:t>  </a:t>
                      </a:r>
                      <a:r>
                        <a:rPr lang="tr-TR" sz="1600" b="0" i="0" u="none" strike="noStrike" dirty="0" smtClean="0">
                          <a:latin typeface="Cambria" panose="02040503050406030204" pitchFamily="18" charset="0"/>
                        </a:rPr>
                        <a:t>GAYRİMENKUL </a:t>
                      </a:r>
                      <a:r>
                        <a:rPr lang="tr-TR" sz="1600" b="0" i="0" u="none" strike="noStrike" dirty="0">
                          <a:latin typeface="Cambria" panose="02040503050406030204" pitchFamily="18" charset="0"/>
                        </a:rPr>
                        <a:t>MAL BAKIM VE </a:t>
                      </a:r>
                      <a:r>
                        <a:rPr lang="tr-TR" sz="1600" b="0" i="0" u="none" strike="noStrike" dirty="0" smtClean="0">
                          <a:latin typeface="Cambria" panose="02040503050406030204" pitchFamily="18" charset="0"/>
                        </a:rPr>
                        <a:t>ONARIM</a:t>
                      </a:r>
                    </a:p>
                    <a:p>
                      <a:pPr algn="l" fontAlgn="ctr"/>
                      <a:r>
                        <a:rPr lang="tr-TR" sz="1600" b="0" i="0" u="none" strike="noStrike" dirty="0" smtClean="0">
                          <a:latin typeface="Cambria" panose="02040503050406030204" pitchFamily="18" charset="0"/>
                        </a:rPr>
                        <a:t>  GİDERLERİ </a:t>
                      </a:r>
                      <a:r>
                        <a:rPr lang="tr-TR" sz="1600" b="0" i="0" u="none" strike="noStrike" baseline="0" dirty="0" smtClean="0">
                          <a:latin typeface="Cambria" panose="02040503050406030204" pitchFamily="18" charset="0"/>
                        </a:rPr>
                        <a:t>   </a:t>
                      </a:r>
                      <a:r>
                        <a:rPr lang="tr-TR" sz="1600" b="0" i="0" u="none" strike="noStrike" dirty="0" smtClean="0">
                          <a:latin typeface="Cambria" panose="02040503050406030204" pitchFamily="18" charset="0"/>
                        </a:rPr>
                        <a:t>      </a:t>
                      </a:r>
                      <a:r>
                        <a:rPr lang="tr-TR" sz="1600" b="0" i="0" u="none" strike="noStrike" baseline="0" dirty="0" smtClean="0">
                          <a:latin typeface="Cambria" panose="02040503050406030204" pitchFamily="18" charset="0"/>
                        </a:rPr>
                        <a:t> </a:t>
                      </a:r>
                      <a:endParaRPr lang="tr-TR" sz="1600" b="0" i="0" u="none" strike="noStrike" dirty="0">
                        <a:latin typeface="Cambria" panose="02040503050406030204" pitchFamily="18" charset="0"/>
                      </a:endParaRPr>
                    </a:p>
                  </a:txBody>
                  <a:tcPr marL="9525" marR="9525" marT="9525" marB="0" anchor="ctr"/>
                </a:tc>
                <a:tc>
                  <a:txBody>
                    <a:bodyPr/>
                    <a:lstStyle/>
                    <a:p>
                      <a:pPr algn="r" fontAlgn="b"/>
                      <a:r>
                        <a:rPr lang="tr-TR" sz="1600" b="1" i="0" u="none" strike="noStrike" dirty="0">
                          <a:latin typeface="Cambria" panose="02040503050406030204" pitchFamily="18" charset="0"/>
                          <a:cs typeface="Arial" pitchFamily="34" charset="0"/>
                        </a:rPr>
                        <a:t>54.000,00</a:t>
                      </a:r>
                    </a:p>
                  </a:txBody>
                  <a:tcPr marL="9525" marR="9525" marT="9525" marB="0" anchor="ctr"/>
                </a:tc>
                <a:tc>
                  <a:txBody>
                    <a:bodyPr/>
                    <a:lstStyle/>
                    <a:p>
                      <a:pPr algn="r" fontAlgn="b"/>
                      <a:r>
                        <a:rPr lang="tr-TR" sz="1600" b="1" i="0" u="none" strike="noStrike" dirty="0" smtClean="0">
                          <a:latin typeface="Cambria" panose="02040503050406030204" pitchFamily="18" charset="0"/>
                          <a:cs typeface="Arial" pitchFamily="34" charset="0"/>
                        </a:rPr>
                        <a:t>600.771</a:t>
                      </a:r>
                      <a:endParaRPr lang="tr-TR" sz="1600" b="1" i="0" u="none" strike="noStrike" dirty="0">
                        <a:latin typeface="Cambria" panose="02040503050406030204" pitchFamily="18" charset="0"/>
                        <a:cs typeface="Arial" pitchFamily="34" charset="0"/>
                      </a:endParaRPr>
                    </a:p>
                  </a:txBody>
                  <a:tcPr marL="9525" marR="9525" marT="9525" marB="0" anchor="ctr"/>
                </a:tc>
              </a:tr>
              <a:tr h="299671">
                <a:tc>
                  <a:txBody>
                    <a:bodyPr/>
                    <a:lstStyle/>
                    <a:p>
                      <a:pPr algn="l" fontAlgn="ctr"/>
                      <a:r>
                        <a:rPr lang="tr-TR" sz="1600" b="1" i="0" u="none" strike="noStrike" dirty="0" smtClean="0">
                          <a:solidFill>
                            <a:srgbClr val="FF0000"/>
                          </a:solidFill>
                          <a:latin typeface="Cambria" panose="02040503050406030204" pitchFamily="18" charset="0"/>
                        </a:rPr>
                        <a:t>  TOPLAM</a:t>
                      </a:r>
                      <a:endParaRPr lang="tr-TR" sz="1600" b="1" i="0" u="none" strike="noStrike" dirty="0">
                        <a:solidFill>
                          <a:srgbClr val="FF0000"/>
                        </a:solidFill>
                        <a:latin typeface="Cambria" panose="02040503050406030204" pitchFamily="18" charset="0"/>
                      </a:endParaRPr>
                    </a:p>
                  </a:txBody>
                  <a:tcPr marL="9525" marR="9525" marT="9525" marB="0" anchor="ctr"/>
                </a:tc>
                <a:tc>
                  <a:txBody>
                    <a:bodyPr/>
                    <a:lstStyle/>
                    <a:p>
                      <a:pPr algn="r" fontAlgn="ctr"/>
                      <a:r>
                        <a:rPr lang="tr-TR" sz="1600" b="1" i="0" u="none" strike="noStrike" dirty="0">
                          <a:solidFill>
                            <a:srgbClr val="FF0000"/>
                          </a:solidFill>
                          <a:latin typeface="Cambria" panose="02040503050406030204" pitchFamily="18" charset="0"/>
                          <a:ea typeface="Tahoma" pitchFamily="34" charset="0"/>
                          <a:cs typeface="Tahoma" pitchFamily="34" charset="0"/>
                        </a:rPr>
                        <a:t>11.063.000,00</a:t>
                      </a:r>
                    </a:p>
                  </a:txBody>
                  <a:tcPr marL="9525" marR="9525" marT="9525" marB="0" anchor="ctr"/>
                </a:tc>
                <a:tc>
                  <a:txBody>
                    <a:bodyPr/>
                    <a:lstStyle/>
                    <a:p>
                      <a:pPr algn="r" fontAlgn="ctr"/>
                      <a:r>
                        <a:rPr lang="tr-TR" sz="1600" b="1" i="0" u="none" strike="noStrike" dirty="0" smtClean="0">
                          <a:solidFill>
                            <a:srgbClr val="FF0000"/>
                          </a:solidFill>
                          <a:latin typeface="Cambria" panose="02040503050406030204" pitchFamily="18" charset="0"/>
                          <a:ea typeface="Tahoma" pitchFamily="34" charset="0"/>
                          <a:cs typeface="Tahoma" pitchFamily="34" charset="0"/>
                        </a:rPr>
                        <a:t>11.614.559</a:t>
                      </a:r>
                      <a:endParaRPr lang="tr-TR" sz="1600" b="1" i="0" u="none" strike="noStrike" dirty="0">
                        <a:solidFill>
                          <a:srgbClr val="FF0000"/>
                        </a:solidFill>
                        <a:latin typeface="Cambria" panose="02040503050406030204" pitchFamily="18" charset="0"/>
                        <a:ea typeface="Tahoma" pitchFamily="34" charset="0"/>
                        <a:cs typeface="Tahoma" pitchFamily="34" charset="0"/>
                      </a:endParaRPr>
                    </a:p>
                  </a:txBody>
                  <a:tcPr marL="9525" marR="9525" marT="9525" marB="0" anchor="ctr"/>
                </a:tc>
              </a:tr>
            </a:tbl>
          </a:graphicData>
        </a:graphic>
      </p:graphicFrame>
      <p:pic>
        <p:nvPicPr>
          <p:cNvPr id="3" name="Picture 9" descr="C:\Users\Administrator\Desktop\images6273QWG9.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685" b="98315" l="0" r="98233">
                        <a14:foregroundMark x1="10247" y1="10112" x2="80212" y2="6180"/>
                        <a14:foregroundMark x1="87279" y1="6180" x2="8127" y2="51124"/>
                        <a14:foregroundMark x1="89046" y1="5056" x2="86219" y2="16854"/>
                        <a14:foregroundMark x1="10601" y1="78090" x2="48763" y2="64607"/>
                        <a14:foregroundMark x1="11661" y1="78090" x2="46643" y2="68539"/>
                      </a14:backgroundRemoval>
                    </a14:imgEffect>
                  </a14:imgLayer>
                </a14:imgProps>
              </a:ext>
            </a:extLst>
          </a:blip>
          <a:srcRect/>
          <a:stretch>
            <a:fillRect/>
          </a:stretch>
        </p:blipFill>
        <p:spPr bwMode="auto">
          <a:xfrm>
            <a:off x="1475656" y="332656"/>
            <a:ext cx="6264696" cy="1152128"/>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274638"/>
            <a:ext cx="8856984" cy="1143000"/>
          </a:xfrm>
        </p:spPr>
        <p:txBody>
          <a:bodyPr>
            <a:normAutofit/>
          </a:bodyPr>
          <a:lstStyle/>
          <a:p>
            <a:r>
              <a:rPr lang="tr-TR" sz="3600" b="1" dirty="0" smtClean="0"/>
              <a:t>DOĞRUDAN TEMİNLE YAPILAN HARCAMALAR</a:t>
            </a:r>
            <a:endParaRPr lang="tr-TR" sz="3600" b="1" dirty="0"/>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3384478056"/>
              </p:ext>
            </p:extLst>
          </p:nvPr>
        </p:nvGraphicFramePr>
        <p:xfrm>
          <a:off x="323528" y="1600200"/>
          <a:ext cx="8640960" cy="4441212"/>
        </p:xfrm>
        <a:graphic>
          <a:graphicData uri="http://schemas.openxmlformats.org/drawingml/2006/table">
            <a:tbl>
              <a:tblPr firstRow="1" bandRow="1">
                <a:tableStyleId>{5C22544A-7EE6-4342-B048-85BDC9FD1C3A}</a:tableStyleId>
              </a:tblPr>
              <a:tblGrid>
                <a:gridCol w="1008112"/>
                <a:gridCol w="4797085"/>
                <a:gridCol w="2835763"/>
              </a:tblGrid>
              <a:tr h="740202">
                <a:tc>
                  <a:txBody>
                    <a:bodyPr/>
                    <a:lstStyle/>
                    <a:p>
                      <a:r>
                        <a:rPr lang="tr-TR" sz="1800" dirty="0" smtClean="0"/>
                        <a:t>SIRA</a:t>
                      </a:r>
                      <a:r>
                        <a:rPr lang="tr-TR" sz="1800" baseline="0" dirty="0" smtClean="0"/>
                        <a:t> NO</a:t>
                      </a:r>
                      <a:endParaRPr lang="tr-TR" sz="1800" dirty="0"/>
                    </a:p>
                  </a:txBody>
                  <a:tcPr anchor="ctr"/>
                </a:tc>
                <a:tc>
                  <a:txBody>
                    <a:bodyPr/>
                    <a:lstStyle/>
                    <a:p>
                      <a:r>
                        <a:rPr lang="tr-TR" sz="1800" dirty="0" smtClean="0"/>
                        <a:t>HARCAMA BİRİMİ</a:t>
                      </a:r>
                      <a:endParaRPr lang="tr-TR" sz="1800" dirty="0"/>
                    </a:p>
                  </a:txBody>
                  <a:tcPr anchor="ctr"/>
                </a:tc>
                <a:tc>
                  <a:txBody>
                    <a:bodyPr/>
                    <a:lstStyle/>
                    <a:p>
                      <a:r>
                        <a:rPr lang="tr-TR" sz="1800" dirty="0" smtClean="0"/>
                        <a:t>HARCANAN</a:t>
                      </a:r>
                      <a:r>
                        <a:rPr lang="tr-TR" sz="1800" baseline="0" dirty="0" smtClean="0"/>
                        <a:t> TUTAR</a:t>
                      </a:r>
                      <a:endParaRPr lang="tr-TR" sz="1800" dirty="0"/>
                    </a:p>
                  </a:txBody>
                  <a:tcPr anchor="ctr"/>
                </a:tc>
              </a:tr>
              <a:tr h="740202">
                <a:tc>
                  <a:txBody>
                    <a:bodyPr/>
                    <a:lstStyle/>
                    <a:p>
                      <a:pPr algn="ctr"/>
                      <a:r>
                        <a:rPr lang="tr-TR" sz="1800" b="0" dirty="0" smtClean="0">
                          <a:effectLst/>
                        </a:rPr>
                        <a:t>1</a:t>
                      </a:r>
                      <a:endParaRPr lang="tr-TR" sz="1800" b="0" dirty="0">
                        <a:effectLst/>
                      </a:endParaRPr>
                    </a:p>
                  </a:txBody>
                  <a:tcPr anchor="ctr"/>
                </a:tc>
                <a:tc>
                  <a:txBody>
                    <a:bodyPr/>
                    <a:lstStyle/>
                    <a:p>
                      <a:pPr marL="0" algn="l" defTabSz="914400" rtl="0" eaLnBrk="1" fontAlgn="b" latinLnBrk="0" hangingPunct="1"/>
                      <a:r>
                        <a:rPr lang="tr-TR" sz="1800" b="0" kern="1200" dirty="0">
                          <a:solidFill>
                            <a:schemeClr val="dk1"/>
                          </a:solidFill>
                          <a:effectLst/>
                          <a:latin typeface="+mn-lt"/>
                          <a:ea typeface="+mn-ea"/>
                          <a:cs typeface="+mn-cs"/>
                        </a:rPr>
                        <a:t>İDARİ VE MALİ İŞLER DAİRE BAŞKANLIĞI</a:t>
                      </a:r>
                    </a:p>
                  </a:txBody>
                  <a:tcPr marL="9525" marR="9525" marT="9525" marB="0" anchor="ctr"/>
                </a:tc>
                <a:tc>
                  <a:txBody>
                    <a:bodyPr/>
                    <a:lstStyle/>
                    <a:p>
                      <a:pPr algn="ctr"/>
                      <a:r>
                        <a:rPr lang="tr-TR" sz="1800" b="1" dirty="0" smtClean="0"/>
                        <a:t>245.618,98</a:t>
                      </a:r>
                      <a:endParaRPr lang="tr-TR" sz="1800" b="1" dirty="0"/>
                    </a:p>
                  </a:txBody>
                  <a:tcPr anchor="ctr"/>
                </a:tc>
              </a:tr>
              <a:tr h="740202">
                <a:tc>
                  <a:txBody>
                    <a:bodyPr/>
                    <a:lstStyle/>
                    <a:p>
                      <a:pPr algn="ctr"/>
                      <a:r>
                        <a:rPr lang="tr-TR" sz="1800" b="0" dirty="0" smtClean="0">
                          <a:effectLst/>
                        </a:rPr>
                        <a:t>2</a:t>
                      </a:r>
                      <a:endParaRPr lang="tr-TR" sz="1800" b="0" dirty="0">
                        <a:effectLst/>
                      </a:endParaRPr>
                    </a:p>
                  </a:txBody>
                  <a:tcPr anchor="ctr"/>
                </a:tc>
                <a:tc>
                  <a:txBody>
                    <a:bodyPr/>
                    <a:lstStyle/>
                    <a:p>
                      <a:pPr marL="0" algn="l" defTabSz="914400" rtl="0" eaLnBrk="1" fontAlgn="b" latinLnBrk="0" hangingPunct="1"/>
                      <a:r>
                        <a:rPr lang="tr-TR" sz="1800" b="0" kern="1200" dirty="0">
                          <a:solidFill>
                            <a:schemeClr val="dk1"/>
                          </a:solidFill>
                          <a:effectLst/>
                          <a:latin typeface="+mn-lt"/>
                          <a:ea typeface="+mn-ea"/>
                          <a:cs typeface="+mn-cs"/>
                        </a:rPr>
                        <a:t>YAPI İŞLERİ VE TEKNİK DAİRE BAŞKANLIĞI</a:t>
                      </a:r>
                    </a:p>
                  </a:txBody>
                  <a:tcPr marL="9525" marR="9525" marT="9525" marB="0" anchor="ctr"/>
                </a:tc>
                <a:tc>
                  <a:txBody>
                    <a:bodyPr/>
                    <a:lstStyle/>
                    <a:p>
                      <a:pPr algn="ctr"/>
                      <a:r>
                        <a:rPr lang="tr-TR" sz="1800" b="1" dirty="0" smtClean="0"/>
                        <a:t>230.013,69</a:t>
                      </a:r>
                      <a:endParaRPr lang="tr-TR" sz="1800" b="1" dirty="0"/>
                    </a:p>
                  </a:txBody>
                  <a:tcPr anchor="ctr"/>
                </a:tc>
              </a:tr>
              <a:tr h="740202">
                <a:tc>
                  <a:txBody>
                    <a:bodyPr/>
                    <a:lstStyle/>
                    <a:p>
                      <a:pPr algn="ctr"/>
                      <a:r>
                        <a:rPr lang="tr-TR" sz="1800" b="0" dirty="0" smtClean="0">
                          <a:effectLst/>
                        </a:rPr>
                        <a:t>3</a:t>
                      </a:r>
                      <a:endParaRPr lang="tr-TR" sz="1800" b="0" dirty="0">
                        <a:effectLst/>
                      </a:endParaRPr>
                    </a:p>
                  </a:txBody>
                  <a:tcPr anchor="ctr"/>
                </a:tc>
                <a:tc>
                  <a:txBody>
                    <a:bodyPr/>
                    <a:lstStyle/>
                    <a:p>
                      <a:pPr marL="0" algn="l" defTabSz="914400" rtl="0" eaLnBrk="1" fontAlgn="b" latinLnBrk="0" hangingPunct="1"/>
                      <a:r>
                        <a:rPr lang="tr-TR" sz="1800" b="0" kern="1200" dirty="0">
                          <a:solidFill>
                            <a:schemeClr val="dk1"/>
                          </a:solidFill>
                          <a:effectLst/>
                          <a:latin typeface="+mn-lt"/>
                          <a:ea typeface="+mn-ea"/>
                          <a:cs typeface="+mn-cs"/>
                        </a:rPr>
                        <a:t>SAĞLIK KÜLTÜR VE SPOR DAİRE BAŞKANLIĞI</a:t>
                      </a:r>
                    </a:p>
                  </a:txBody>
                  <a:tcPr marL="9525" marR="9525" marT="9525" marB="0" anchor="ctr"/>
                </a:tc>
                <a:tc>
                  <a:txBody>
                    <a:bodyPr/>
                    <a:lstStyle/>
                    <a:p>
                      <a:pPr algn="ctr"/>
                      <a:r>
                        <a:rPr lang="tr-TR" sz="1800" b="1" dirty="0" smtClean="0"/>
                        <a:t>77.600,87</a:t>
                      </a:r>
                      <a:endParaRPr lang="tr-TR" sz="1800" b="1" dirty="0"/>
                    </a:p>
                  </a:txBody>
                  <a:tcPr anchor="ctr"/>
                </a:tc>
              </a:tr>
              <a:tr h="740202">
                <a:tc>
                  <a:txBody>
                    <a:bodyPr/>
                    <a:lstStyle/>
                    <a:p>
                      <a:pPr algn="ctr"/>
                      <a:r>
                        <a:rPr lang="tr-TR" sz="1800" b="0" dirty="0" smtClean="0">
                          <a:effectLst/>
                        </a:rPr>
                        <a:t>4</a:t>
                      </a:r>
                      <a:endParaRPr lang="tr-TR" sz="1800" b="0" dirty="0">
                        <a:effectLst/>
                      </a:endParaRPr>
                    </a:p>
                  </a:txBody>
                  <a:tcPr anchor="ctr"/>
                </a:tc>
                <a:tc>
                  <a:txBody>
                    <a:bodyPr/>
                    <a:lstStyle/>
                    <a:p>
                      <a:pPr marL="0" algn="l" defTabSz="914400" rtl="0" eaLnBrk="1" fontAlgn="b" latinLnBrk="0" hangingPunct="1"/>
                      <a:r>
                        <a:rPr lang="tr-TR" sz="1800" b="0" kern="1200" dirty="0">
                          <a:solidFill>
                            <a:schemeClr val="dk1"/>
                          </a:solidFill>
                          <a:effectLst/>
                          <a:latin typeface="+mn-lt"/>
                          <a:ea typeface="+mn-ea"/>
                          <a:cs typeface="+mn-cs"/>
                        </a:rPr>
                        <a:t>DİĞER BİRİMLER</a:t>
                      </a:r>
                    </a:p>
                  </a:txBody>
                  <a:tcPr marL="9525" marR="9525" marT="9525" marB="0" anchor="ctr"/>
                </a:tc>
                <a:tc>
                  <a:txBody>
                    <a:bodyPr/>
                    <a:lstStyle/>
                    <a:p>
                      <a:pPr algn="ctr"/>
                      <a:r>
                        <a:rPr lang="tr-TR" sz="1800" b="1" dirty="0" smtClean="0"/>
                        <a:t>140.058,30</a:t>
                      </a:r>
                      <a:endParaRPr lang="tr-TR" sz="1800" b="1" dirty="0"/>
                    </a:p>
                  </a:txBody>
                  <a:tcPr anchor="ctr"/>
                </a:tc>
              </a:tr>
              <a:tr h="740202">
                <a:tc gridSpan="2">
                  <a:txBody>
                    <a:bodyPr/>
                    <a:lstStyle/>
                    <a:p>
                      <a:pPr algn="ctr"/>
                      <a:r>
                        <a:rPr lang="tr-TR" sz="1800" b="1" dirty="0" smtClean="0">
                          <a:effectLst/>
                        </a:rPr>
                        <a:t>TOPLAM</a:t>
                      </a:r>
                      <a:endParaRPr lang="tr-TR" sz="1800" b="1" dirty="0">
                        <a:effectLst/>
                      </a:endParaRPr>
                    </a:p>
                  </a:txBody>
                  <a:tcPr anchor="ctr"/>
                </a:tc>
                <a:tc hMerge="1">
                  <a:txBody>
                    <a:bodyPr/>
                    <a:lstStyle/>
                    <a:p>
                      <a:pPr marL="0" algn="l" defTabSz="914400" rtl="0" eaLnBrk="1" fontAlgn="b" latinLnBrk="0" hangingPunct="1"/>
                      <a:endParaRPr lang="tr-TR" sz="1800" b="1" kern="1200" dirty="0">
                        <a:solidFill>
                          <a:schemeClr val="dk1"/>
                        </a:solidFill>
                        <a:effectLst/>
                        <a:latin typeface="+mn-lt"/>
                        <a:ea typeface="+mn-ea"/>
                        <a:cs typeface="+mn-cs"/>
                      </a:endParaRPr>
                    </a:p>
                  </a:txBody>
                  <a:tcPr marL="9525" marR="9525" marT="9525" marB="0" anchor="b"/>
                </a:tc>
                <a:tc>
                  <a:txBody>
                    <a:bodyPr/>
                    <a:lstStyle/>
                    <a:p>
                      <a:pPr algn="ctr"/>
                      <a:r>
                        <a:rPr lang="tr-TR" sz="1800" b="1" dirty="0" smtClean="0"/>
                        <a:t>693.291,84</a:t>
                      </a:r>
                      <a:endParaRPr lang="tr-TR" sz="1800" dirty="0"/>
                    </a:p>
                  </a:txBody>
                  <a:tcPr anchor="ctr"/>
                </a:tc>
              </a:tr>
            </a:tbl>
          </a:graphicData>
        </a:graphic>
      </p:graphicFrame>
    </p:spTree>
    <p:extLst>
      <p:ext uri="{BB962C8B-B14F-4D97-AF65-F5344CB8AC3E}">
        <p14:creationId xmlns:p14="http://schemas.microsoft.com/office/powerpoint/2010/main" val="10851851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9144000" cy="6858000"/>
          </a:xfrm>
        </p:spPr>
        <p:txBody>
          <a:bodyPr/>
          <a:lstStyle/>
          <a:p>
            <a:pPr>
              <a:buNone/>
            </a:pPr>
            <a:r>
              <a:rPr lang="tr-TR" dirty="0" smtClean="0"/>
              <a:t>           </a:t>
            </a:r>
          </a:p>
          <a:p>
            <a:pPr>
              <a:buNone/>
            </a:pPr>
            <a:r>
              <a:rPr lang="tr-TR" dirty="0" smtClean="0"/>
              <a:t>      </a:t>
            </a:r>
          </a:p>
          <a:p>
            <a:pPr algn="just">
              <a:buNone/>
            </a:pPr>
            <a:r>
              <a:rPr lang="tr-TR" dirty="0" smtClean="0"/>
              <a:t>                          </a:t>
            </a:r>
            <a:r>
              <a:rPr lang="tr-TR" dirty="0" smtClean="0">
                <a:latin typeface="Comic Sans MS" pitchFamily="66" charset="0"/>
              </a:rPr>
              <a:t>SUNUM SONA ERDİ</a:t>
            </a:r>
          </a:p>
          <a:p>
            <a:pPr algn="just">
              <a:buNone/>
            </a:pPr>
            <a:r>
              <a:rPr lang="tr-TR" dirty="0" smtClean="0">
                <a:latin typeface="Comic Sans MS" pitchFamily="66" charset="0"/>
              </a:rPr>
              <a:t>            İLGİNİZE TEŞEKKÜR EDERİZ.</a:t>
            </a:r>
          </a:p>
          <a:p>
            <a:pPr algn="just">
              <a:buNone/>
            </a:pPr>
            <a:r>
              <a:rPr lang="tr-TR" dirty="0" smtClean="0">
                <a:latin typeface="Comic Sans MS" pitchFamily="66" charset="0"/>
              </a:rPr>
              <a:t>   </a:t>
            </a:r>
          </a:p>
          <a:p>
            <a:pPr algn="just">
              <a:buNone/>
            </a:pPr>
            <a:r>
              <a:rPr lang="tr-TR" dirty="0" smtClean="0">
                <a:latin typeface="Comic Sans MS" pitchFamily="66" charset="0"/>
              </a:rPr>
              <a:t>         </a:t>
            </a:r>
            <a:r>
              <a:rPr lang="tr-TR" dirty="0" smtClean="0">
                <a:solidFill>
                  <a:schemeClr val="accent6">
                    <a:lumMod val="75000"/>
                  </a:schemeClr>
                </a:solidFill>
                <a:latin typeface="Comic Sans MS" pitchFamily="66" charset="0"/>
              </a:rPr>
              <a:t>Strateji Geliştirme Daire Başkanlığı</a:t>
            </a:r>
            <a:endParaRPr lang="tr-TR" dirty="0">
              <a:solidFill>
                <a:schemeClr val="accent6">
                  <a:lumMod val="75000"/>
                </a:schemeClr>
              </a:solidFill>
              <a:latin typeface="Comic Sans MS" pitchFamily="66" charset="0"/>
            </a:endParaRPr>
          </a:p>
        </p:txBody>
      </p:sp>
      <p:pic>
        <p:nvPicPr>
          <p:cNvPr id="2050" name="Picture 2" descr="C:\Users\Administrator\Desktop\94893f3935.gif"/>
          <p:cNvPicPr>
            <a:picLocks noChangeAspect="1" noChangeArrowheads="1" noCrop="1"/>
          </p:cNvPicPr>
          <p:nvPr/>
        </p:nvPicPr>
        <p:blipFill>
          <a:blip r:embed="rId2" cstate="print"/>
          <a:srcRect/>
          <a:stretch>
            <a:fillRect/>
          </a:stretch>
        </p:blipFill>
        <p:spPr bwMode="auto">
          <a:xfrm>
            <a:off x="827584" y="3789040"/>
            <a:ext cx="2808312" cy="2160240"/>
          </a:xfrm>
          <a:prstGeom prst="rect">
            <a:avLst/>
          </a:prstGeom>
          <a:noFill/>
        </p:spPr>
      </p:pic>
      <p:pic>
        <p:nvPicPr>
          <p:cNvPr id="1028" name="Picture 4" descr="C:\Users\Administrator\Desktop\746624_ZBH6vNul.gif"/>
          <p:cNvPicPr>
            <a:picLocks noChangeAspect="1" noChangeArrowheads="1" noCrop="1"/>
          </p:cNvPicPr>
          <p:nvPr/>
        </p:nvPicPr>
        <p:blipFill>
          <a:blip r:embed="rId3" cstate="print"/>
          <a:srcRect/>
          <a:stretch>
            <a:fillRect/>
          </a:stretch>
        </p:blipFill>
        <p:spPr bwMode="auto">
          <a:xfrm>
            <a:off x="5724128" y="3789040"/>
            <a:ext cx="1368152" cy="2016224"/>
          </a:xfrm>
          <a:prstGeom prst="rect">
            <a:avLst/>
          </a:prstGeom>
          <a:noFill/>
        </p:spPr>
      </p:pic>
      <p:pic>
        <p:nvPicPr>
          <p:cNvPr id="6" name="Picture 2" descr="C:\Users\Administrator\Desktop\5091859.gif"/>
          <p:cNvPicPr>
            <a:picLocks noChangeAspect="1" noChangeArrowheads="1" noCrop="1"/>
          </p:cNvPicPr>
          <p:nvPr/>
        </p:nvPicPr>
        <p:blipFill>
          <a:blip r:embed="rId4" cstate="print"/>
          <a:stretch>
            <a:fillRect/>
          </a:stretch>
        </p:blipFill>
        <p:spPr bwMode="auto">
          <a:xfrm>
            <a:off x="3419872" y="3933056"/>
            <a:ext cx="2016224" cy="1905000"/>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88640"/>
            <a:ext cx="8229600" cy="1228998"/>
          </a:xfrm>
        </p:spPr>
        <p:txBody>
          <a:bodyPr/>
          <a:lstStyle/>
          <a:p>
            <a:r>
              <a:rPr lang="tr-TR" b="1" i="1" dirty="0" smtClean="0">
                <a:solidFill>
                  <a:srgbClr val="C00000"/>
                </a:solidFill>
                <a:latin typeface="Bell MT" pitchFamily="18" charset="0"/>
              </a:rPr>
              <a:t>İNSAN KAYNAKLARI</a:t>
            </a:r>
            <a:endParaRPr lang="tr-TR" dirty="0"/>
          </a:p>
        </p:txBody>
      </p:sp>
      <p:sp>
        <p:nvSpPr>
          <p:cNvPr id="3" name="2 İçerik Yer Tutucusu"/>
          <p:cNvSpPr>
            <a:spLocks noGrp="1"/>
          </p:cNvSpPr>
          <p:nvPr>
            <p:ph idx="1"/>
          </p:nvPr>
        </p:nvSpPr>
        <p:spPr>
          <a:xfrm>
            <a:off x="457200" y="1340768"/>
            <a:ext cx="8229600" cy="4968552"/>
          </a:xfrm>
        </p:spPr>
        <p:txBody>
          <a:bodyPr/>
          <a:lstStyle/>
          <a:p>
            <a:pPr algn="ctr">
              <a:buNone/>
            </a:pPr>
            <a:r>
              <a:rPr lang="tr-TR" i="1" dirty="0" smtClean="0">
                <a:solidFill>
                  <a:srgbClr val="00B050"/>
                </a:solidFill>
                <a:latin typeface="Andalus" pitchFamily="18" charset="-78"/>
                <a:cs typeface="Andalus" pitchFamily="18" charset="-78"/>
              </a:rPr>
              <a:t>   </a:t>
            </a:r>
            <a:r>
              <a:rPr lang="tr-TR" i="1" dirty="0" smtClean="0">
                <a:solidFill>
                  <a:schemeClr val="accent1">
                    <a:lumMod val="75000"/>
                  </a:schemeClr>
                </a:solidFill>
                <a:latin typeface="Andalus" pitchFamily="18" charset="-78"/>
                <a:cs typeface="Andalus" pitchFamily="18" charset="-78"/>
              </a:rPr>
              <a:t>Başkanlığımız 2017 yılı Haziran ayı itibariyle aşağıdaki tabloda unvanları verilen   </a:t>
            </a:r>
            <a:r>
              <a:rPr lang="tr-TR" b="1" i="1" dirty="0" smtClean="0">
                <a:solidFill>
                  <a:schemeClr val="accent1">
                    <a:lumMod val="75000"/>
                  </a:schemeClr>
                </a:solidFill>
                <a:latin typeface="Andalus" pitchFamily="18" charset="-78"/>
                <a:cs typeface="Andalus" pitchFamily="18" charset="-78"/>
              </a:rPr>
              <a:t>9 (dokuz)  </a:t>
            </a:r>
            <a:r>
              <a:rPr lang="tr-TR" i="1" dirty="0" smtClean="0">
                <a:solidFill>
                  <a:schemeClr val="accent1">
                    <a:lumMod val="75000"/>
                  </a:schemeClr>
                </a:solidFill>
                <a:latin typeface="Andalus" pitchFamily="18" charset="-78"/>
                <a:cs typeface="Andalus" pitchFamily="18" charset="-78"/>
              </a:rPr>
              <a:t>personel ile görev ve sorumluluklarını yerine getirmektedir.</a:t>
            </a:r>
          </a:p>
          <a:p>
            <a:pPr>
              <a:buNone/>
            </a:pPr>
            <a:endParaRPr lang="tr-TR" dirty="0" smtClean="0"/>
          </a:p>
          <a:p>
            <a:pPr>
              <a:buNone/>
            </a:pPr>
            <a:endParaRPr lang="tr-TR" dirty="0" smtClean="0"/>
          </a:p>
          <a:p>
            <a:pPr>
              <a:buNone/>
            </a:pPr>
            <a:endParaRPr lang="tr-TR" dirty="0"/>
          </a:p>
        </p:txBody>
      </p:sp>
      <p:graphicFrame>
        <p:nvGraphicFramePr>
          <p:cNvPr id="7" name="6 Tablo"/>
          <p:cNvGraphicFramePr>
            <a:graphicFrameLocks noGrp="1"/>
          </p:cNvGraphicFramePr>
          <p:nvPr>
            <p:extLst>
              <p:ext uri="{D42A27DB-BD31-4B8C-83A1-F6EECF244321}">
                <p14:modId xmlns:p14="http://schemas.microsoft.com/office/powerpoint/2010/main" val="1144429924"/>
              </p:ext>
            </p:extLst>
          </p:nvPr>
        </p:nvGraphicFramePr>
        <p:xfrm>
          <a:off x="1187624" y="3313201"/>
          <a:ext cx="4608512" cy="2781247"/>
        </p:xfrm>
        <a:graphic>
          <a:graphicData uri="http://schemas.openxmlformats.org/drawingml/2006/table">
            <a:tbl>
              <a:tblPr firstRow="1" bandRow="1">
                <a:tableStyleId>{5C22544A-7EE6-4342-B048-85BDC9FD1C3A}</a:tableStyleId>
              </a:tblPr>
              <a:tblGrid>
                <a:gridCol w="1584176"/>
                <a:gridCol w="3024336"/>
              </a:tblGrid>
              <a:tr h="547847">
                <a:tc>
                  <a:txBody>
                    <a:bodyPr/>
                    <a:lstStyle/>
                    <a:p>
                      <a:pPr marL="0" algn="l" rtl="0" eaLnBrk="1" latinLnBrk="0" hangingPunct="1"/>
                      <a:r>
                        <a:rPr kumimoji="0" lang="tr-TR" sz="1200" b="1" kern="1200" dirty="0" smtClean="0">
                          <a:solidFill>
                            <a:schemeClr val="tx1"/>
                          </a:solidFill>
                          <a:latin typeface="+mn-lt"/>
                          <a:ea typeface="+mn-ea"/>
                          <a:cs typeface="+mn-cs"/>
                        </a:rPr>
                        <a:t>Daire Başkanı</a:t>
                      </a:r>
                    </a:p>
                  </a:txBody>
                  <a:tcPr>
                    <a:solidFill>
                      <a:schemeClr val="accent3">
                        <a:alpha val="81000"/>
                      </a:schemeClr>
                    </a:solidFill>
                  </a:tcPr>
                </a:tc>
                <a:tc>
                  <a:txBody>
                    <a:bodyPr/>
                    <a:lstStyle/>
                    <a:p>
                      <a:r>
                        <a:rPr lang="tr-TR" sz="1400" b="1" dirty="0" smtClean="0">
                          <a:solidFill>
                            <a:schemeClr val="tx1"/>
                          </a:solidFill>
                        </a:rPr>
                        <a:t>                 1</a:t>
                      </a:r>
                      <a:endParaRPr lang="tr-TR" sz="1400" b="1" dirty="0">
                        <a:solidFill>
                          <a:schemeClr val="tx1"/>
                        </a:solidFill>
                      </a:endParaRPr>
                    </a:p>
                  </a:txBody>
                  <a:tcPr>
                    <a:solidFill>
                      <a:schemeClr val="accent3">
                        <a:alpha val="81000"/>
                      </a:schemeClr>
                    </a:solidFill>
                  </a:tcPr>
                </a:tc>
              </a:tr>
              <a:tr h="516059">
                <a:tc>
                  <a:txBody>
                    <a:bodyPr/>
                    <a:lstStyle/>
                    <a:p>
                      <a:r>
                        <a:rPr lang="tr-TR" sz="1200" b="1" dirty="0" smtClean="0">
                          <a:solidFill>
                            <a:schemeClr val="tx1"/>
                          </a:solidFill>
                        </a:rPr>
                        <a:t>Müdür</a:t>
                      </a:r>
                      <a:endParaRPr lang="tr-TR" sz="1200" b="1" dirty="0">
                        <a:solidFill>
                          <a:schemeClr val="tx1"/>
                        </a:solidFill>
                      </a:endParaRPr>
                    </a:p>
                  </a:txBody>
                  <a:tcPr>
                    <a:solidFill>
                      <a:schemeClr val="accent3">
                        <a:alpha val="81000"/>
                      </a:schemeClr>
                    </a:solidFill>
                  </a:tcPr>
                </a:tc>
                <a:tc>
                  <a:txBody>
                    <a:bodyPr/>
                    <a:lstStyle/>
                    <a:p>
                      <a:r>
                        <a:rPr lang="tr-TR" sz="1400" b="1" dirty="0" smtClean="0">
                          <a:solidFill>
                            <a:schemeClr val="tx1"/>
                          </a:solidFill>
                        </a:rPr>
                        <a:t>                 2</a:t>
                      </a:r>
                      <a:endParaRPr lang="tr-TR" sz="1400" b="1" dirty="0">
                        <a:solidFill>
                          <a:schemeClr val="tx1"/>
                        </a:solidFill>
                      </a:endParaRPr>
                    </a:p>
                  </a:txBody>
                  <a:tcPr>
                    <a:solidFill>
                      <a:schemeClr val="accent3">
                        <a:alpha val="81000"/>
                      </a:schemeClr>
                    </a:solidFill>
                  </a:tcPr>
                </a:tc>
              </a:tr>
              <a:tr h="420047">
                <a:tc>
                  <a:txBody>
                    <a:bodyPr/>
                    <a:lstStyle/>
                    <a:p>
                      <a:r>
                        <a:rPr lang="tr-TR" sz="1200" b="1" dirty="0" smtClean="0">
                          <a:solidFill>
                            <a:schemeClr val="tx1"/>
                          </a:solidFill>
                        </a:rPr>
                        <a:t>Şef</a:t>
                      </a:r>
                      <a:endParaRPr lang="tr-TR" sz="1200" b="1" dirty="0">
                        <a:solidFill>
                          <a:schemeClr val="tx1"/>
                        </a:solidFill>
                      </a:endParaRPr>
                    </a:p>
                  </a:txBody>
                  <a:tcPr>
                    <a:solidFill>
                      <a:schemeClr val="accent3">
                        <a:alpha val="81000"/>
                      </a:schemeClr>
                    </a:solidFill>
                  </a:tcPr>
                </a:tc>
                <a:tc>
                  <a:txBody>
                    <a:bodyPr/>
                    <a:lstStyle/>
                    <a:p>
                      <a:r>
                        <a:rPr lang="tr-TR" sz="1400" b="1" dirty="0" smtClean="0">
                          <a:solidFill>
                            <a:schemeClr val="tx1"/>
                          </a:solidFill>
                        </a:rPr>
                        <a:t>          </a:t>
                      </a:r>
                      <a:r>
                        <a:rPr lang="tr-TR" sz="1400" b="1" baseline="0" dirty="0" smtClean="0">
                          <a:solidFill>
                            <a:schemeClr val="tx1"/>
                          </a:solidFill>
                        </a:rPr>
                        <a:t> </a:t>
                      </a:r>
                      <a:r>
                        <a:rPr lang="tr-TR" sz="1400" b="1" dirty="0" smtClean="0">
                          <a:solidFill>
                            <a:schemeClr val="tx1"/>
                          </a:solidFill>
                        </a:rPr>
                        <a:t>      2</a:t>
                      </a:r>
                      <a:endParaRPr lang="tr-TR" sz="1400" b="1" dirty="0">
                        <a:solidFill>
                          <a:schemeClr val="tx1"/>
                        </a:solidFill>
                      </a:endParaRPr>
                    </a:p>
                  </a:txBody>
                  <a:tcPr>
                    <a:solidFill>
                      <a:schemeClr val="accent3">
                        <a:alpha val="81000"/>
                      </a:schemeClr>
                    </a:solidFill>
                  </a:tcPr>
                </a:tc>
              </a:tr>
              <a:tr h="4200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1" dirty="0" smtClean="0">
                          <a:solidFill>
                            <a:schemeClr val="tx1"/>
                          </a:solidFill>
                        </a:rPr>
                        <a:t>Bilgisayar</a:t>
                      </a:r>
                      <a:r>
                        <a:rPr lang="tr-TR" sz="1200" b="1" baseline="0" dirty="0" smtClean="0">
                          <a:solidFill>
                            <a:schemeClr val="tx1"/>
                          </a:solidFill>
                        </a:rPr>
                        <a:t> İşletmeni</a:t>
                      </a:r>
                      <a:endParaRPr lang="tr-TR" sz="1200" b="1" dirty="0" smtClean="0">
                        <a:solidFill>
                          <a:schemeClr val="tx1"/>
                        </a:solidFill>
                      </a:endParaRPr>
                    </a:p>
                    <a:p>
                      <a:endParaRPr lang="tr-TR" sz="1200" b="1" dirty="0">
                        <a:solidFill>
                          <a:schemeClr val="tx1"/>
                        </a:solidFill>
                      </a:endParaRPr>
                    </a:p>
                  </a:txBody>
                  <a:tcPr>
                    <a:solidFill>
                      <a:schemeClr val="accent3">
                        <a:alpha val="81000"/>
                      </a:schemeClr>
                    </a:solidFill>
                  </a:tcPr>
                </a:tc>
                <a:tc>
                  <a:txBody>
                    <a:bodyPr/>
                    <a:lstStyle/>
                    <a:p>
                      <a:r>
                        <a:rPr lang="tr-TR" sz="1400" b="1" dirty="0" smtClean="0">
                          <a:solidFill>
                            <a:schemeClr val="tx1"/>
                          </a:solidFill>
                        </a:rPr>
                        <a:t>                 </a:t>
                      </a:r>
                      <a:r>
                        <a:rPr lang="tr-TR" sz="1400" b="1" dirty="0" smtClean="0">
                          <a:solidFill>
                            <a:schemeClr val="tx1"/>
                          </a:solidFill>
                        </a:rPr>
                        <a:t>2</a:t>
                      </a:r>
                      <a:endParaRPr lang="tr-TR" sz="1400" b="1" dirty="0">
                        <a:solidFill>
                          <a:schemeClr val="tx1"/>
                        </a:solidFill>
                      </a:endParaRPr>
                    </a:p>
                  </a:txBody>
                  <a:tcPr>
                    <a:solidFill>
                      <a:schemeClr val="accent3">
                        <a:alpha val="81000"/>
                      </a:schemeClr>
                    </a:solidFill>
                  </a:tcPr>
                </a:tc>
              </a:tr>
              <a:tr h="420047">
                <a:tc>
                  <a:txBody>
                    <a:bodyPr/>
                    <a:lstStyle/>
                    <a:p>
                      <a:r>
                        <a:rPr lang="tr-TR" sz="1200" b="1" dirty="0" smtClean="0">
                          <a:solidFill>
                            <a:schemeClr val="tx1"/>
                          </a:solidFill>
                        </a:rPr>
                        <a:t>Memur</a:t>
                      </a:r>
                      <a:endParaRPr lang="tr-TR" sz="1200" b="1" dirty="0">
                        <a:solidFill>
                          <a:schemeClr val="tx1"/>
                        </a:solidFill>
                      </a:endParaRPr>
                    </a:p>
                  </a:txBody>
                  <a:tcPr>
                    <a:solidFill>
                      <a:schemeClr val="accent3">
                        <a:alpha val="81000"/>
                      </a:schemeClr>
                    </a:solidFill>
                  </a:tcPr>
                </a:tc>
                <a:tc>
                  <a:txBody>
                    <a:bodyPr/>
                    <a:lstStyle/>
                    <a:p>
                      <a:r>
                        <a:rPr lang="tr-TR" sz="1400" b="1" dirty="0" smtClean="0">
                          <a:solidFill>
                            <a:schemeClr val="tx1"/>
                          </a:solidFill>
                        </a:rPr>
                        <a:t>                 1</a:t>
                      </a:r>
                    </a:p>
                  </a:txBody>
                  <a:tcPr>
                    <a:solidFill>
                      <a:schemeClr val="accent3">
                        <a:alpha val="81000"/>
                      </a:schemeClr>
                    </a:solidFill>
                  </a:tcPr>
                </a:tc>
              </a:tr>
              <a:tr h="420047">
                <a:tc>
                  <a:txBody>
                    <a:bodyPr/>
                    <a:lstStyle/>
                    <a:p>
                      <a:pPr algn="l"/>
                      <a:r>
                        <a:rPr lang="tr-TR" sz="1800" b="1" dirty="0" smtClean="0">
                          <a:solidFill>
                            <a:srgbClr val="FF0000"/>
                          </a:solidFill>
                          <a:latin typeface="+mn-lt"/>
                          <a:cs typeface="Gautami" pitchFamily="34" charset="0"/>
                        </a:rPr>
                        <a:t>TOPLAM</a:t>
                      </a:r>
                      <a:endParaRPr lang="tr-TR" sz="1800" b="1" dirty="0">
                        <a:solidFill>
                          <a:srgbClr val="FF0000"/>
                        </a:solidFill>
                        <a:latin typeface="+mn-lt"/>
                        <a:cs typeface="Gautami" pitchFamily="34" charset="0"/>
                      </a:endParaRPr>
                    </a:p>
                  </a:txBody>
                  <a:tcPr>
                    <a:solidFill>
                      <a:schemeClr val="accent3">
                        <a:alpha val="81000"/>
                      </a:schemeClr>
                    </a:solidFill>
                  </a:tcPr>
                </a:tc>
                <a:tc>
                  <a:txBody>
                    <a:bodyPr/>
                    <a:lstStyle/>
                    <a:p>
                      <a:pPr algn="ctr"/>
                      <a:r>
                        <a:rPr lang="tr-TR" sz="2000" b="1" dirty="0" smtClean="0">
                          <a:solidFill>
                            <a:srgbClr val="FF0000"/>
                          </a:solidFill>
                          <a:latin typeface="+mn-lt"/>
                          <a:cs typeface="Gautami" pitchFamily="34" charset="0"/>
                        </a:rPr>
                        <a:t>8</a:t>
                      </a:r>
                      <a:endParaRPr lang="tr-TR" sz="2000" b="1" dirty="0">
                        <a:solidFill>
                          <a:srgbClr val="FF0000"/>
                        </a:solidFill>
                        <a:latin typeface="+mn-lt"/>
                        <a:cs typeface="Gautami" pitchFamily="34" charset="0"/>
                      </a:endParaRPr>
                    </a:p>
                  </a:txBody>
                  <a:tcPr>
                    <a:solidFill>
                      <a:schemeClr val="accent3">
                        <a:alpha val="81000"/>
                      </a:schemeClr>
                    </a:solidFill>
                  </a:tcPr>
                </a:tc>
              </a:tr>
            </a:tbl>
          </a:graphicData>
        </a:graphic>
      </p:graphicFrame>
      <p:pic>
        <p:nvPicPr>
          <p:cNvPr id="1027" name="Picture 3" descr="C:\Users\Administrator\Desktop\imagesOZEX8FWW.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386" r="100000">
                        <a14:foregroundMark x1="13514" y1="28351" x2="16602" y2="58247"/>
                        <a14:foregroundMark x1="10811" y1="61340" x2="17375" y2="42268"/>
                        <a14:foregroundMark x1="37066" y1="35567" x2="38996" y2="59278"/>
                        <a14:foregroundMark x1="73359" y1="42784" x2="74517" y2="69588"/>
                        <a14:foregroundMark x1="71429" y1="45361" x2="71429" y2="71649"/>
                        <a14:foregroundMark x1="88803" y1="45876" x2="90734" y2="64433"/>
                        <a14:foregroundMark x1="81081" y1="47938" x2="81081" y2="47938"/>
                        <a14:foregroundMark x1="27027" y1="37629" x2="26255" y2="47423"/>
                        <a14:backgroundMark x1="10039" y1="91237" x2="39768" y2="91237"/>
                      </a14:backgroundRemoval>
                    </a14:imgEffect>
                  </a14:imgLayer>
                </a14:imgProps>
              </a:ext>
            </a:extLst>
          </a:blip>
          <a:srcRect/>
          <a:stretch>
            <a:fillRect/>
          </a:stretch>
        </p:blipFill>
        <p:spPr bwMode="auto">
          <a:xfrm>
            <a:off x="5580112" y="3777705"/>
            <a:ext cx="3384375" cy="252028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txBody>
          <a:bodyPr/>
          <a:lstStyle/>
          <a:p>
            <a:endParaRPr lang="tr-TR"/>
          </a:p>
        </p:txBody>
      </p:sp>
      <p:pic>
        <p:nvPicPr>
          <p:cNvPr id="4" name="Picture 2" descr="C:\Users\Administrator\Desktop\ŞEMALAR\BİRİM ŞEMASIS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83" y="0"/>
            <a:ext cx="9178083"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2400" b="1" dirty="0" smtClean="0">
                <a:solidFill>
                  <a:srgbClr val="7030A0"/>
                </a:solidFill>
              </a:rPr>
              <a:t>Teşkilat şemamızda görüldüğü üzere başkanlığımız  dört birim şeklinde faaliyet vermektedir.  Şimdi bu birimlerin görev ve yetkilerine göz atalım ;</a:t>
            </a:r>
            <a:endParaRPr lang="tr-TR" sz="2400" b="1" dirty="0">
              <a:solidFill>
                <a:srgbClr val="7030A0"/>
              </a:solidFill>
            </a:endParaRPr>
          </a:p>
        </p:txBody>
      </p:sp>
      <p:sp>
        <p:nvSpPr>
          <p:cNvPr id="3" name="2 İçerik Yer Tutucusu"/>
          <p:cNvSpPr>
            <a:spLocks noGrp="1"/>
          </p:cNvSpPr>
          <p:nvPr>
            <p:ph idx="1"/>
          </p:nvPr>
        </p:nvSpPr>
        <p:spPr/>
        <p:txBody>
          <a:bodyPr>
            <a:normAutofit fontScale="70000" lnSpcReduction="20000"/>
          </a:bodyPr>
          <a:lstStyle/>
          <a:p>
            <a:pPr>
              <a:buNone/>
            </a:pPr>
            <a:r>
              <a:rPr lang="tr-TR" b="1" dirty="0" smtClean="0"/>
              <a:t>      </a:t>
            </a:r>
            <a:r>
              <a:rPr lang="tr-TR" b="1" dirty="0" smtClean="0">
                <a:solidFill>
                  <a:srgbClr val="FF0000"/>
                </a:solidFill>
              </a:rPr>
              <a:t>  Stratejik Yönetim ve Planlama Şube Müdürlüğü Görevleri :</a:t>
            </a:r>
            <a:endParaRPr lang="tr-TR" dirty="0" smtClean="0">
              <a:solidFill>
                <a:srgbClr val="FF0000"/>
              </a:solidFill>
            </a:endParaRPr>
          </a:p>
          <a:p>
            <a:pPr>
              <a:buNone/>
            </a:pPr>
            <a:r>
              <a:rPr lang="tr-TR" dirty="0" smtClean="0"/>
              <a:t> </a:t>
            </a:r>
          </a:p>
          <a:p>
            <a:r>
              <a:rPr lang="tr-TR" dirty="0" smtClean="0"/>
              <a:t>1. Ulusal kalkınma programlarına dayanarak hazırlanan program çerçevesinde orta ve uzun vadeli strateji ve politikalarını belirlemek</a:t>
            </a:r>
          </a:p>
          <a:p>
            <a:r>
              <a:rPr lang="tr-TR" dirty="0" smtClean="0"/>
              <a:t>2. Amaç ve hedefleri oluşturmak üzere çalışmalar yapmak</a:t>
            </a:r>
          </a:p>
          <a:p>
            <a:r>
              <a:rPr lang="tr-TR" dirty="0" smtClean="0"/>
              <a:t>3. Birim faaliyet raporlarını esas alarak idarenin faaliyet raporunu hazırlamak</a:t>
            </a:r>
          </a:p>
          <a:p>
            <a:r>
              <a:rPr lang="tr-TR" dirty="0" smtClean="0"/>
              <a:t>4. Stratejik planlama çalışmalarına yönelik bir hazırlık programı oluşturmak</a:t>
            </a:r>
          </a:p>
          <a:p>
            <a:r>
              <a:rPr lang="tr-TR" dirty="0" smtClean="0"/>
              <a:t>5. İdarenin stratejik planlama sürecinde ihtiyaç duyulacak eğitim ve danışmanlık hizmeti vermek</a:t>
            </a:r>
          </a:p>
          <a:p>
            <a:r>
              <a:rPr lang="tr-TR" dirty="0" smtClean="0"/>
              <a:t>6. İdarenin stratejik planın hazırlanmasını koordine etmek </a:t>
            </a:r>
          </a:p>
          <a:p>
            <a:r>
              <a:rPr lang="tr-TR" dirty="0" smtClean="0"/>
              <a:t>7. Stratejik planlamaya ilişkin her türlü çalışmayı yürütmek</a:t>
            </a:r>
          </a:p>
          <a:p>
            <a:endParaRPr lang="tr-T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04664"/>
            <a:ext cx="8229600" cy="5721499"/>
          </a:xfrm>
        </p:spPr>
        <p:txBody>
          <a:bodyPr>
            <a:normAutofit fontScale="70000" lnSpcReduction="20000"/>
          </a:bodyPr>
          <a:lstStyle/>
          <a:p>
            <a:endParaRPr lang="tr-TR" dirty="0" smtClean="0"/>
          </a:p>
          <a:p>
            <a:r>
              <a:rPr lang="tr-TR" dirty="0" smtClean="0"/>
              <a:t>8. İdarenin görev alanına giren konularda performans ve kalite ölçütlerini belirlemek ve geliştirmek</a:t>
            </a:r>
          </a:p>
          <a:p>
            <a:r>
              <a:rPr lang="tr-TR" dirty="0" smtClean="0"/>
              <a:t>9. İdarenin yönetimi, hizmetlerin geliştirilmesi ve performansla ilgili verileri toplamak, analiz etmek ve yorumlamak</a:t>
            </a:r>
          </a:p>
          <a:p>
            <a:r>
              <a:rPr lang="tr-TR" dirty="0" smtClean="0"/>
              <a:t>10. İdarenin görev alanına giren konularda, hizmetleri etkileyecek dış faktörleri incelemek</a:t>
            </a:r>
          </a:p>
          <a:p>
            <a:r>
              <a:rPr lang="tr-TR" dirty="0" smtClean="0"/>
              <a:t>11. Kurum içi kapasite araştırması yapmak</a:t>
            </a:r>
          </a:p>
          <a:p>
            <a:r>
              <a:rPr lang="tr-TR" dirty="0" smtClean="0"/>
              <a:t>12. Hizmetlerin etkililiğini ve tatmin düzeyini analiz etmek ve genel araştırmalar yapmak</a:t>
            </a:r>
          </a:p>
          <a:p>
            <a:r>
              <a:rPr lang="tr-TR" dirty="0" smtClean="0"/>
              <a:t>13. Yeni hizmet fırsatları belirlemek etkililik ve verimliliği önleyen tehditlere tedbirler almak</a:t>
            </a:r>
          </a:p>
          <a:p>
            <a:r>
              <a:rPr lang="tr-TR" dirty="0" smtClean="0"/>
              <a:t>14. İdare faaliyetleriyle ilgili veri toplamak ve analiz etmek</a:t>
            </a:r>
          </a:p>
          <a:p>
            <a:r>
              <a:rPr lang="tr-TR" dirty="0" smtClean="0"/>
              <a:t>15. İdare faaliyetlerinin stratejik plan, performans programı ve bütçeye uygunluğunu izlemek ve değerlendirmek.</a:t>
            </a:r>
          </a:p>
          <a:p>
            <a:r>
              <a:rPr lang="tr-TR" dirty="0" smtClean="0"/>
              <a:t>16. Mali konularda Daire Başkanı tarafından verilen diğer görevleri yapmak.</a:t>
            </a:r>
          </a:p>
          <a:p>
            <a:pPr>
              <a:buNone/>
            </a:pPr>
            <a:endParaRPr lang="tr-T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32656"/>
            <a:ext cx="8229600" cy="6192688"/>
          </a:xfrm>
        </p:spPr>
        <p:txBody>
          <a:bodyPr>
            <a:normAutofit fontScale="77500" lnSpcReduction="20000"/>
          </a:bodyPr>
          <a:lstStyle/>
          <a:p>
            <a:pPr>
              <a:buNone/>
            </a:pPr>
            <a:r>
              <a:rPr lang="tr-TR" b="1" dirty="0" smtClean="0"/>
              <a:t> </a:t>
            </a:r>
            <a:r>
              <a:rPr lang="tr-TR" b="1" dirty="0" smtClean="0">
                <a:solidFill>
                  <a:schemeClr val="accent6">
                    <a:lumMod val="75000"/>
                  </a:schemeClr>
                </a:solidFill>
              </a:rPr>
              <a:t>Bütçe ve Performans Programı Şube Müdürlüğü Görevleri :</a:t>
            </a:r>
          </a:p>
          <a:p>
            <a:pPr>
              <a:buNone/>
            </a:pPr>
            <a:endParaRPr lang="tr-TR" dirty="0" smtClean="0"/>
          </a:p>
          <a:p>
            <a:pPr lvl="0"/>
            <a:r>
              <a:rPr lang="tr-TR" dirty="0" smtClean="0"/>
              <a:t>Performans programı hazırlıklarının koordinasyonunu sağlamak</a:t>
            </a:r>
          </a:p>
          <a:p>
            <a:pPr lvl="0"/>
            <a:r>
              <a:rPr lang="tr-TR" dirty="0" smtClean="0"/>
              <a:t>Bütçeyi hazırlamak </a:t>
            </a:r>
          </a:p>
          <a:p>
            <a:pPr lvl="0"/>
            <a:r>
              <a:rPr lang="tr-TR" dirty="0" smtClean="0"/>
              <a:t>Ayrıntılı harcama programını hazırlamak Bütçe işlemlerini gerçekleştirmek ve kayıtlarını tutmak </a:t>
            </a:r>
          </a:p>
          <a:p>
            <a:pPr lvl="0"/>
            <a:r>
              <a:rPr lang="tr-TR" dirty="0" smtClean="0"/>
              <a:t>Ödenek gönderme belgesi düzenlemek </a:t>
            </a:r>
          </a:p>
          <a:p>
            <a:pPr lvl="0"/>
            <a:r>
              <a:rPr lang="tr-TR" dirty="0" smtClean="0"/>
              <a:t>Yatırım programı hazırlıklarının koordinasyonunu sağlamak</a:t>
            </a:r>
          </a:p>
          <a:p>
            <a:pPr lvl="0"/>
            <a:r>
              <a:rPr lang="tr-TR" dirty="0" smtClean="0"/>
              <a:t>Yatırım uygulama sonuçlarını izlemek</a:t>
            </a:r>
          </a:p>
          <a:p>
            <a:pPr lvl="0"/>
            <a:r>
              <a:rPr lang="tr-TR" dirty="0" smtClean="0"/>
              <a:t>Yıllık yatırım değerlendirme raporunu hazırlamak </a:t>
            </a:r>
          </a:p>
          <a:p>
            <a:pPr lvl="0"/>
            <a:r>
              <a:rPr lang="tr-TR" dirty="0" smtClean="0"/>
              <a:t>Bütçe uygulama sonuçlarını raporlamak; sorunları önleyici ve etkiliği artırıcı tedbirler üretmek </a:t>
            </a:r>
          </a:p>
          <a:p>
            <a:pPr lvl="0"/>
            <a:r>
              <a:rPr lang="tr-TR" dirty="0" smtClean="0"/>
              <a:t>İdare faaliyetlerinin stratejik plan, performans programı ve bütçeye uygunluğunu izlemek ve değerlendirmek </a:t>
            </a:r>
          </a:p>
          <a:p>
            <a:pPr lvl="0"/>
            <a:r>
              <a:rPr lang="tr-TR" dirty="0" smtClean="0"/>
              <a:t>Görev alanına ilişkin mali istatistikleri hazırlamak</a:t>
            </a:r>
          </a:p>
          <a:p>
            <a:pPr>
              <a:buNone/>
            </a:pPr>
            <a:endParaRPr lang="tr-T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60648"/>
            <a:ext cx="8229600" cy="6120680"/>
          </a:xfrm>
        </p:spPr>
        <p:txBody>
          <a:bodyPr>
            <a:normAutofit fontScale="92500" lnSpcReduction="10000"/>
          </a:bodyPr>
          <a:lstStyle/>
          <a:p>
            <a:pPr>
              <a:buNone/>
            </a:pPr>
            <a:r>
              <a:rPr lang="tr-TR" b="1" dirty="0" smtClean="0">
                <a:solidFill>
                  <a:srgbClr val="0070C0"/>
                </a:solidFill>
              </a:rPr>
              <a:t>     </a:t>
            </a:r>
            <a:r>
              <a:rPr lang="tr-TR" sz="2600" b="1" dirty="0" smtClean="0">
                <a:solidFill>
                  <a:srgbClr val="0070C0"/>
                </a:solidFill>
              </a:rPr>
              <a:t>İç Kontrol ve Ön Mali Kontrol Şube Müdürlüğü Görevleri:</a:t>
            </a:r>
            <a:endParaRPr lang="tr-TR" sz="2600" dirty="0" smtClean="0">
              <a:solidFill>
                <a:srgbClr val="0070C0"/>
              </a:solidFill>
            </a:endParaRPr>
          </a:p>
          <a:p>
            <a:pPr>
              <a:buNone/>
            </a:pPr>
            <a:r>
              <a:rPr lang="tr-TR" dirty="0" smtClean="0"/>
              <a:t> </a:t>
            </a:r>
          </a:p>
          <a:p>
            <a:r>
              <a:rPr lang="tr-TR" dirty="0" smtClean="0"/>
              <a:t>1. İç kontrol sisteminin kurulması, standartların uygulanması ve geliştirilmesi konularında çalışmalar yapmak,</a:t>
            </a:r>
          </a:p>
          <a:p>
            <a:r>
              <a:rPr lang="tr-TR" dirty="0" smtClean="0"/>
              <a:t>2. İdarenin görev alanına ilişkin konularda standartlar hazırlamak,</a:t>
            </a:r>
          </a:p>
          <a:p>
            <a:r>
              <a:rPr lang="tr-TR" dirty="0" smtClean="0"/>
              <a:t>3. Ön mali kontrol faaliyetini yürütmek,</a:t>
            </a:r>
          </a:p>
          <a:p>
            <a:r>
              <a:rPr lang="tr-TR" dirty="0" smtClean="0"/>
              <a:t>4. Amaçlar ve sonuçlar arasındaki farklılığı giderici ve etkililiği artırıcı tedbirler önermek,</a:t>
            </a:r>
          </a:p>
          <a:p>
            <a:r>
              <a:rPr lang="tr-TR" dirty="0" smtClean="0"/>
              <a:t>5. Mali konularda Daire Başkanı tarafından verilecek diğer görevleri yapmak.</a:t>
            </a:r>
          </a:p>
          <a:p>
            <a:pPr>
              <a:buNone/>
            </a:pPr>
            <a:endParaRPr lang="tr-T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32656"/>
            <a:ext cx="8229600" cy="6120680"/>
          </a:xfrm>
        </p:spPr>
        <p:txBody>
          <a:bodyPr>
            <a:normAutofit fontScale="92500" lnSpcReduction="20000"/>
          </a:bodyPr>
          <a:lstStyle/>
          <a:p>
            <a:pPr>
              <a:buNone/>
            </a:pPr>
            <a:r>
              <a:rPr lang="tr-TR" b="1" dirty="0" smtClean="0">
                <a:solidFill>
                  <a:srgbClr val="7030A0"/>
                </a:solidFill>
              </a:rPr>
              <a:t>    </a:t>
            </a:r>
            <a:r>
              <a:rPr lang="tr-TR" sz="2600" b="1" dirty="0" smtClean="0">
                <a:solidFill>
                  <a:srgbClr val="7030A0"/>
                </a:solidFill>
              </a:rPr>
              <a:t>Muhasebe Kesin Hesap ve Raporlama Şube Müdürlüğü Görevleri :</a:t>
            </a:r>
            <a:endParaRPr lang="tr-TR" sz="2600" dirty="0" smtClean="0">
              <a:solidFill>
                <a:srgbClr val="7030A0"/>
              </a:solidFill>
            </a:endParaRPr>
          </a:p>
          <a:p>
            <a:pPr>
              <a:buNone/>
            </a:pPr>
            <a:endParaRPr lang="tr-TR" dirty="0" smtClean="0"/>
          </a:p>
          <a:p>
            <a:r>
              <a:rPr lang="tr-TR" dirty="0" smtClean="0"/>
              <a:t>1. Mali istatistikleri ve Bütçe kesin hesabını hazırlamak,</a:t>
            </a:r>
          </a:p>
          <a:p>
            <a:r>
              <a:rPr lang="tr-TR" dirty="0" smtClean="0"/>
              <a:t>2. Gelir ve alacakların takip ve tahsil işlemlerini yürütmek,</a:t>
            </a:r>
          </a:p>
          <a:p>
            <a:r>
              <a:rPr lang="tr-TR" dirty="0" smtClean="0"/>
              <a:t>3. Muhasebe hizmeti yürütmek,</a:t>
            </a:r>
          </a:p>
          <a:p>
            <a:r>
              <a:rPr lang="tr-TR" dirty="0" smtClean="0"/>
              <a:t>4. İdarenin mülkiyetinde veya kullanımında bulunan taşınır ve taşınmazlarına ilişkin icmal cetvelleri düzenlemek,</a:t>
            </a:r>
          </a:p>
          <a:p>
            <a:r>
              <a:rPr lang="tr-TR" dirty="0" smtClean="0"/>
              <a:t>5. Mali konularda Daire Başkanı tarafından verilen diğer görevleri yapmak.</a:t>
            </a:r>
          </a:p>
          <a:p>
            <a:pPr>
              <a:buNone/>
            </a:pPr>
            <a:r>
              <a:rPr lang="tr-TR" dirty="0" smtClean="0"/>
              <a:t> </a:t>
            </a:r>
          </a:p>
          <a:p>
            <a:pPr>
              <a:buNone/>
            </a:pPr>
            <a:endParaRPr lang="tr-T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1633</TotalTime>
  <Words>1013</Words>
  <Application>Microsoft Office PowerPoint</Application>
  <PresentationFormat>Ekran Gösterisi (4:3)</PresentationFormat>
  <Paragraphs>290</Paragraphs>
  <Slides>23</Slides>
  <Notes>1</Notes>
  <HiddenSlides>0</HiddenSlides>
  <MMClips>0</MMClips>
  <ScaleCrop>false</ScaleCrop>
  <HeadingPairs>
    <vt:vector size="4" baseType="variant">
      <vt:variant>
        <vt:lpstr>Tema</vt:lpstr>
      </vt:variant>
      <vt:variant>
        <vt:i4>1</vt:i4>
      </vt:variant>
      <vt:variant>
        <vt:lpstr>Slayt Başlıkları</vt:lpstr>
      </vt:variant>
      <vt:variant>
        <vt:i4>23</vt:i4>
      </vt:variant>
    </vt:vector>
  </HeadingPairs>
  <TitlesOfParts>
    <vt:vector size="24" baseType="lpstr">
      <vt:lpstr>Ofis Teması</vt:lpstr>
      <vt:lpstr>PowerPoint Sunusu</vt:lpstr>
      <vt:lpstr>   SUNUŞ</vt:lpstr>
      <vt:lpstr>İNSAN KAYNAKLARI</vt:lpstr>
      <vt:lpstr>PowerPoint Sunusu</vt:lpstr>
      <vt:lpstr>Teşkilat şemamızda görüldüğü üzere başkanlığımız  dört birim şeklinde faaliyet vermektedir.  Şimdi bu birimlerin görev ve yetkilerine göz atalım ;</vt:lpstr>
      <vt:lpstr>PowerPoint Sunusu</vt:lpstr>
      <vt:lpstr>PowerPoint Sunusu</vt:lpstr>
      <vt:lpstr>PowerPoint Sunusu</vt:lpstr>
      <vt:lpstr>PowerPoint Sunusu</vt:lpstr>
      <vt:lpstr>          STRATEJİ GELİŞTİRME DAİRE          BAŞKANLIĞI NE İŞ YAPAR </vt:lpstr>
      <vt:lpstr>PowerPoint Sunusu</vt:lpstr>
      <vt:lpstr>PowerPoint Sunusu</vt:lpstr>
      <vt:lpstr>PowerPoint Sunusu</vt:lpstr>
      <vt:lpstr>PowerPoint Sunusu</vt:lpstr>
      <vt:lpstr>PowerPoint Sunusu</vt:lpstr>
      <vt:lpstr>PowerPoint Sunusu</vt:lpstr>
      <vt:lpstr>PowerPoint Sunusu</vt:lpstr>
      <vt:lpstr>MALİ BİLGİLER</vt:lpstr>
      <vt:lpstr>PowerPoint Sunusu</vt:lpstr>
      <vt:lpstr>2017 HARCAMA KALEMLERİ</vt:lpstr>
      <vt:lpstr>PowerPoint Sunusu</vt:lpstr>
      <vt:lpstr>DOĞRUDAN TEMİNLE YAPILAN HARCAMALAR</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Administrator</dc:creator>
  <cp:lastModifiedBy>Can</cp:lastModifiedBy>
  <cp:revision>179</cp:revision>
  <dcterms:created xsi:type="dcterms:W3CDTF">2017-03-27T11:52:44Z</dcterms:created>
  <dcterms:modified xsi:type="dcterms:W3CDTF">2017-10-23T10:53:01Z</dcterms:modified>
</cp:coreProperties>
</file>