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8" r:id="rId1"/>
  </p:sldMasterIdLst>
  <p:notesMasterIdLst>
    <p:notesMasterId r:id="rId12"/>
  </p:notesMasterIdLst>
  <p:sldIdLst>
    <p:sldId id="256" r:id="rId2"/>
    <p:sldId id="260" r:id="rId3"/>
    <p:sldId id="283" r:id="rId4"/>
    <p:sldId id="284" r:id="rId5"/>
    <p:sldId id="285" r:id="rId6"/>
    <p:sldId id="286" r:id="rId7"/>
    <p:sldId id="287" r:id="rId8"/>
    <p:sldId id="288" r:id="rId9"/>
    <p:sldId id="289" r:id="rId10"/>
    <p:sldId id="279" r:id="rId11"/>
  </p:sldIdLst>
  <p:sldSz cx="9144000" cy="6858000" type="screen4x3"/>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2764"/>
    <a:srgbClr val="172754"/>
    <a:srgbClr val="2D828C"/>
    <a:srgbClr val="EEF8F8"/>
    <a:srgbClr val="B2E0DF"/>
    <a:srgbClr val="B0A674"/>
    <a:srgbClr val="8268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1" y="0"/>
            <a:ext cx="2945659" cy="498056"/>
          </a:xfrm>
          <a:prstGeom prst="rect">
            <a:avLst/>
          </a:prstGeom>
        </p:spPr>
        <p:txBody>
          <a:bodyPr vert="horz" lIns="91438" tIns="45718" rIns="91438" bIns="45718" rtlCol="0"/>
          <a:lstStyle>
            <a:lvl1pPr algn="l">
              <a:defRPr sz="1200"/>
            </a:lvl1pPr>
          </a:lstStyle>
          <a:p>
            <a:endParaRPr lang="tr-TR"/>
          </a:p>
        </p:txBody>
      </p:sp>
      <p:sp>
        <p:nvSpPr>
          <p:cNvPr id="3" name="Veri Yer Tutucusu 2"/>
          <p:cNvSpPr>
            <a:spLocks noGrp="1"/>
          </p:cNvSpPr>
          <p:nvPr>
            <p:ph type="dt" idx="1"/>
          </p:nvPr>
        </p:nvSpPr>
        <p:spPr>
          <a:xfrm>
            <a:off x="3850444" y="0"/>
            <a:ext cx="2945659" cy="498056"/>
          </a:xfrm>
          <a:prstGeom prst="rect">
            <a:avLst/>
          </a:prstGeom>
        </p:spPr>
        <p:txBody>
          <a:bodyPr vert="horz" lIns="91438" tIns="45718" rIns="91438" bIns="45718" rtlCol="0"/>
          <a:lstStyle>
            <a:lvl1pPr algn="r">
              <a:defRPr sz="1200"/>
            </a:lvl1pPr>
          </a:lstStyle>
          <a:p>
            <a:fld id="{D7794359-8F86-4959-B2F2-8D9855DDF4B7}" type="datetimeFigureOut">
              <a:rPr lang="tr-TR" smtClean="0"/>
              <a:t>14.04.2023</a:t>
            </a:fld>
            <a:endParaRPr lang="tr-TR"/>
          </a:p>
        </p:txBody>
      </p:sp>
      <p:sp>
        <p:nvSpPr>
          <p:cNvPr id="4" name="Slayt Görüntüsü Yer Tutucusu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38" tIns="45718" rIns="91438" bIns="45718" rtlCol="0" anchor="ctr"/>
          <a:lstStyle/>
          <a:p>
            <a:endParaRPr lang="tr-TR"/>
          </a:p>
        </p:txBody>
      </p:sp>
      <p:sp>
        <p:nvSpPr>
          <p:cNvPr id="5" name="Not Yer Tutucusu 4"/>
          <p:cNvSpPr>
            <a:spLocks noGrp="1"/>
          </p:cNvSpPr>
          <p:nvPr>
            <p:ph type="body" sz="quarter" idx="3"/>
          </p:nvPr>
        </p:nvSpPr>
        <p:spPr>
          <a:xfrm>
            <a:off x="679768" y="4777194"/>
            <a:ext cx="5438140" cy="3908614"/>
          </a:xfrm>
          <a:prstGeom prst="rect">
            <a:avLst/>
          </a:prstGeom>
        </p:spPr>
        <p:txBody>
          <a:bodyPr vert="horz" lIns="91438" tIns="45718" rIns="91438" bIns="45718"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1" y="9428585"/>
            <a:ext cx="2945659" cy="498055"/>
          </a:xfrm>
          <a:prstGeom prst="rect">
            <a:avLst/>
          </a:prstGeom>
        </p:spPr>
        <p:txBody>
          <a:bodyPr vert="horz" lIns="91438" tIns="45718" rIns="91438" bIns="45718" rtlCol="0" anchor="b"/>
          <a:lstStyle>
            <a:lvl1pPr algn="l">
              <a:defRPr sz="1200"/>
            </a:lvl1pPr>
          </a:lstStyle>
          <a:p>
            <a:endParaRPr lang="tr-TR"/>
          </a:p>
        </p:txBody>
      </p:sp>
      <p:sp>
        <p:nvSpPr>
          <p:cNvPr id="7" name="Slayt Numarası Yer Tutucusu 6"/>
          <p:cNvSpPr>
            <a:spLocks noGrp="1"/>
          </p:cNvSpPr>
          <p:nvPr>
            <p:ph type="sldNum" sz="quarter" idx="5"/>
          </p:nvPr>
        </p:nvSpPr>
        <p:spPr>
          <a:xfrm>
            <a:off x="3850444" y="9428585"/>
            <a:ext cx="2945659" cy="498055"/>
          </a:xfrm>
          <a:prstGeom prst="rect">
            <a:avLst/>
          </a:prstGeom>
        </p:spPr>
        <p:txBody>
          <a:bodyPr vert="horz" lIns="91438" tIns="45718" rIns="91438" bIns="45718" rtlCol="0" anchor="b"/>
          <a:lstStyle>
            <a:lvl1pPr algn="r">
              <a:defRPr sz="1200"/>
            </a:lvl1pPr>
          </a:lstStyle>
          <a:p>
            <a:fld id="{C8A5FFED-531C-49FA-BFCC-2B1F2E2185F2}" type="slidenum">
              <a:rPr lang="tr-TR" smtClean="0"/>
              <a:t>‹#›</a:t>
            </a:fld>
            <a:endParaRPr lang="tr-TR"/>
          </a:p>
        </p:txBody>
      </p:sp>
    </p:spTree>
    <p:extLst>
      <p:ext uri="{BB962C8B-B14F-4D97-AF65-F5344CB8AC3E}">
        <p14:creationId xmlns:p14="http://schemas.microsoft.com/office/powerpoint/2010/main" val="2630855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143000" y="1122363"/>
            <a:ext cx="6858000" cy="2387600"/>
          </a:xfrm>
        </p:spPr>
        <p:txBody>
          <a:bodyPr anchor="b"/>
          <a:lstStyle>
            <a:lvl1pPr algn="ctr">
              <a:defRPr sz="4500"/>
            </a:lvl1pPr>
          </a:lstStyle>
          <a:p>
            <a:r>
              <a:rPr lang="tr-TR" smtClean="0"/>
              <a:t>Asıl başlık stili için tıklatın</a:t>
            </a:r>
            <a:endParaRPr lang="tr-TR"/>
          </a:p>
        </p:txBody>
      </p:sp>
      <p:sp>
        <p:nvSpPr>
          <p:cNvPr id="3" name="Alt Başlık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47CF38CB-5EDF-4B01-9DB7-2A0C62E2F5D6}" type="datetimeFigureOut">
              <a:rPr lang="tr-TR" smtClean="0"/>
              <a:t>14.04.2023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2816522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7CF38CB-5EDF-4B01-9DB7-2A0C62E2F5D6}" type="datetimeFigureOut">
              <a:rPr lang="tr-TR" smtClean="0"/>
              <a:t>14.04.2023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2974032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628650" y="365125"/>
            <a:ext cx="5800725"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7CF38CB-5EDF-4B01-9DB7-2A0C62E2F5D6}" type="datetimeFigureOut">
              <a:rPr lang="tr-TR" smtClean="0"/>
              <a:t>14.04.2023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2027222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7CF38CB-5EDF-4B01-9DB7-2A0C62E2F5D6}" type="datetimeFigureOut">
              <a:rPr lang="tr-TR" smtClean="0"/>
              <a:t>14.04.2023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1661464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23888" y="1709739"/>
            <a:ext cx="7886700" cy="2852737"/>
          </a:xfrm>
        </p:spPr>
        <p:txBody>
          <a:bodyPr anchor="b"/>
          <a:lstStyle>
            <a:lvl1pPr>
              <a:defRPr sz="4500"/>
            </a:lvl1pPr>
          </a:lstStyle>
          <a:p>
            <a:r>
              <a:rPr lang="tr-TR" smtClean="0"/>
              <a:t>Asıl başlık stili için tıklatın</a:t>
            </a:r>
            <a:endParaRPr lang="tr-TR"/>
          </a:p>
        </p:txBody>
      </p:sp>
      <p:sp>
        <p:nvSpPr>
          <p:cNvPr id="3" name="Metin Yer Tutucusu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47CF38CB-5EDF-4B01-9DB7-2A0C62E2F5D6}" type="datetimeFigureOut">
              <a:rPr lang="tr-TR" smtClean="0"/>
              <a:t>14.04.2023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3771878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6286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291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47CF38CB-5EDF-4B01-9DB7-2A0C62E2F5D6}" type="datetimeFigureOut">
              <a:rPr lang="tr-TR" smtClean="0"/>
              <a:t>14.04.2023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427914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29841" y="365126"/>
            <a:ext cx="78867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4" name="İçerik Yer Tutucusu 3"/>
          <p:cNvSpPr>
            <a:spLocks noGrp="1"/>
          </p:cNvSpPr>
          <p:nvPr>
            <p:ph sz="half" idx="2"/>
          </p:nvPr>
        </p:nvSpPr>
        <p:spPr>
          <a:xfrm>
            <a:off x="629842" y="2505075"/>
            <a:ext cx="3868340"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6" name="İçerik Yer Tutucusu 5"/>
          <p:cNvSpPr>
            <a:spLocks noGrp="1"/>
          </p:cNvSpPr>
          <p:nvPr>
            <p:ph sz="quarter" idx="4"/>
          </p:nvPr>
        </p:nvSpPr>
        <p:spPr>
          <a:xfrm>
            <a:off x="4629150" y="2505075"/>
            <a:ext cx="3887391"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47CF38CB-5EDF-4B01-9DB7-2A0C62E2F5D6}" type="datetimeFigureOut">
              <a:rPr lang="tr-TR" smtClean="0"/>
              <a:t>14.04.2023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331376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7CF38CB-5EDF-4B01-9DB7-2A0C62E2F5D6}" type="datetimeFigureOut">
              <a:rPr lang="tr-TR" smtClean="0"/>
              <a:t>14.04.2023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1995004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7CF38CB-5EDF-4B01-9DB7-2A0C62E2F5D6}" type="datetimeFigureOut">
              <a:rPr lang="tr-TR" smtClean="0"/>
              <a:t>14.04.2023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72504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İçerik Yer Tutucusu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47CF38CB-5EDF-4B01-9DB7-2A0C62E2F5D6}" type="datetimeFigureOut">
              <a:rPr lang="tr-TR" smtClean="0"/>
              <a:t>14.04.2023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1083835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Resim Yer Tutucusu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47CF38CB-5EDF-4B01-9DB7-2A0C62E2F5D6}" type="datetimeFigureOut">
              <a:rPr lang="tr-TR" smtClean="0"/>
              <a:t>14.04.2023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A3C64F3-59A7-4CEE-8DF4-73A6C02F7861}" type="slidenum">
              <a:rPr lang="tr-TR" smtClean="0"/>
              <a:t>‹#›</a:t>
            </a:fld>
            <a:endParaRPr lang="tr-TR"/>
          </a:p>
        </p:txBody>
      </p:sp>
    </p:spTree>
    <p:extLst>
      <p:ext uri="{BB962C8B-B14F-4D97-AF65-F5344CB8AC3E}">
        <p14:creationId xmlns:p14="http://schemas.microsoft.com/office/powerpoint/2010/main" val="2842902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7CF38CB-5EDF-4B01-9DB7-2A0C62E2F5D6}" type="datetimeFigureOut">
              <a:rPr lang="tr-TR" smtClean="0"/>
              <a:t>14.04.2023</a:t>
            </a:fld>
            <a:endParaRPr lang="tr-TR"/>
          </a:p>
        </p:txBody>
      </p:sp>
      <p:sp>
        <p:nvSpPr>
          <p:cNvPr id="5" name="Altbilgi Yer Tutucusu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A3C64F3-59A7-4CEE-8DF4-73A6C02F7861}" type="slidenum">
              <a:rPr lang="tr-TR" smtClean="0"/>
              <a:t>‹#›</a:t>
            </a:fld>
            <a:endParaRPr lang="tr-TR"/>
          </a:p>
        </p:txBody>
      </p:sp>
    </p:spTree>
    <p:extLst>
      <p:ext uri="{BB962C8B-B14F-4D97-AF65-F5344CB8AC3E}">
        <p14:creationId xmlns:p14="http://schemas.microsoft.com/office/powerpoint/2010/main" val="605968966"/>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stretch>
            <a:fillRect/>
          </a:stretch>
        </p:blipFill>
        <p:spPr>
          <a:xfrm>
            <a:off x="0" y="0"/>
            <a:ext cx="9144000" cy="68447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Metin kutusu 2"/>
          <p:cNvSpPr txBox="1"/>
          <p:nvPr/>
        </p:nvSpPr>
        <p:spPr>
          <a:xfrm>
            <a:off x="1115616" y="3842464"/>
            <a:ext cx="6408712" cy="738664"/>
          </a:xfrm>
          <a:prstGeom prst="rect">
            <a:avLst/>
          </a:prstGeom>
          <a:noFill/>
        </p:spPr>
        <p:txBody>
          <a:bodyPr wrap="square" rtlCol="0">
            <a:spAutoFit/>
          </a:bodyPr>
          <a:lstStyle/>
          <a:p>
            <a:pPr algn="ctr"/>
            <a:r>
              <a:rPr lang="tr-TR" b="1" dirty="0" smtClean="0">
                <a:solidFill>
                  <a:srgbClr val="002060"/>
                </a:solidFill>
                <a:latin typeface="Gotham Book"/>
              </a:rPr>
              <a:t>İhsan PESCİ</a:t>
            </a:r>
          </a:p>
          <a:p>
            <a:pPr algn="ctr"/>
            <a:r>
              <a:rPr lang="tr-TR" b="1" dirty="0" smtClean="0">
                <a:solidFill>
                  <a:srgbClr val="002060"/>
                </a:solidFill>
                <a:latin typeface="Gotham Book"/>
              </a:rPr>
              <a:t>Strateji Geliştirme Daire Başkanı</a:t>
            </a:r>
            <a:r>
              <a:rPr lang="tr-TR" sz="2400" b="1" dirty="0" smtClean="0">
                <a:solidFill>
                  <a:srgbClr val="C00000"/>
                </a:solidFill>
                <a:latin typeface="Gotham Book"/>
              </a:rPr>
              <a:t>    </a:t>
            </a:r>
            <a:endParaRPr lang="tr-TR" sz="2400" b="1" dirty="0" smtClean="0">
              <a:latin typeface="Gotham Book"/>
            </a:endParaRPr>
          </a:p>
        </p:txBody>
      </p:sp>
      <p:sp>
        <p:nvSpPr>
          <p:cNvPr id="4" name="Metin kutusu 3"/>
          <p:cNvSpPr txBox="1"/>
          <p:nvPr/>
        </p:nvSpPr>
        <p:spPr>
          <a:xfrm>
            <a:off x="863588" y="3284984"/>
            <a:ext cx="7416824" cy="507831"/>
          </a:xfrm>
          <a:prstGeom prst="rect">
            <a:avLst/>
          </a:prstGeom>
          <a:noFill/>
        </p:spPr>
        <p:txBody>
          <a:bodyPr wrap="square" rtlCol="0">
            <a:spAutoFit/>
          </a:bodyPr>
          <a:lstStyle/>
          <a:p>
            <a:pPr algn="ctr">
              <a:lnSpc>
                <a:spcPct val="150000"/>
              </a:lnSpc>
            </a:pP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spTree>
    <p:extLst>
      <p:ext uri="{BB962C8B-B14F-4D97-AF65-F5344CB8AC3E}">
        <p14:creationId xmlns:p14="http://schemas.microsoft.com/office/powerpoint/2010/main" val="1984857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35496" y="-99392"/>
            <a:ext cx="9108504" cy="685535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Metin kutusu 4"/>
          <p:cNvSpPr txBox="1"/>
          <p:nvPr/>
        </p:nvSpPr>
        <p:spPr>
          <a:xfrm>
            <a:off x="845840" y="3429000"/>
            <a:ext cx="7416824" cy="456535"/>
          </a:xfrm>
          <a:prstGeom prst="rect">
            <a:avLst/>
          </a:prstGeom>
          <a:noFill/>
        </p:spPr>
        <p:txBody>
          <a:bodyPr wrap="square" rtlCol="0">
            <a:spAutoFit/>
          </a:bodyPr>
          <a:lstStyle/>
          <a:p>
            <a:pPr algn="ctr">
              <a:lnSpc>
                <a:spcPct val="150000"/>
              </a:lnSpc>
            </a:pPr>
            <a:r>
              <a:rPr lang="tr-TR" b="1" dirty="0" smtClean="0">
                <a:ln w="22225">
                  <a:solidFill>
                    <a:schemeClr val="accent2"/>
                  </a:solidFill>
                  <a:prstDash val="solid"/>
                </a:ln>
                <a:solidFill>
                  <a:schemeClr val="accent2">
                    <a:lumMod val="40000"/>
                    <a:lumOff val="60000"/>
                  </a:schemeClr>
                </a:solidFill>
                <a:latin typeface="Gotham Book"/>
              </a:rPr>
              <a:t>STRATEJİ GELİŞTİRME DAİRE BAŞKANLIĞI</a:t>
            </a:r>
            <a:endParaRPr lang="tr-TR" b="1" dirty="0">
              <a:ln w="22225">
                <a:solidFill>
                  <a:schemeClr val="accent2"/>
                </a:solidFill>
                <a:prstDash val="solid"/>
              </a:ln>
              <a:solidFill>
                <a:schemeClr val="accent2">
                  <a:lumMod val="40000"/>
                  <a:lumOff val="60000"/>
                </a:schemeClr>
              </a:solidFill>
              <a:latin typeface="Gotham Book"/>
            </a:endParaRPr>
          </a:p>
        </p:txBody>
      </p:sp>
    </p:spTree>
    <p:extLst>
      <p:ext uri="{BB962C8B-B14F-4D97-AF65-F5344CB8AC3E}">
        <p14:creationId xmlns:p14="http://schemas.microsoft.com/office/powerpoint/2010/main" val="51751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9000" y="789422"/>
            <a:ext cx="9126000" cy="623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    IĞDIR ÜNİVERSİTESİ</a:t>
            </a:r>
          </a:p>
          <a:p>
            <a:pPr algn="ctr"/>
            <a:r>
              <a:rPr lang="tr-TR" b="1" dirty="0" smtClean="0">
                <a:solidFill>
                  <a:srgbClr val="002060"/>
                </a:solidFill>
                <a:latin typeface="Gotham Book"/>
              </a:rPr>
              <a:t>  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10" name="Dikdörtgen 9"/>
          <p:cNvSpPr/>
          <p:nvPr/>
        </p:nvSpPr>
        <p:spPr>
          <a:xfrm>
            <a:off x="432000" y="2128788"/>
            <a:ext cx="8280000" cy="2554545"/>
          </a:xfrm>
          <a:prstGeom prst="rect">
            <a:avLst/>
          </a:prstGeom>
        </p:spPr>
        <p:txBody>
          <a:bodyPr wrap="square">
            <a:spAutoFit/>
          </a:bodyPr>
          <a:lstStyle/>
          <a:p>
            <a:pPr marL="342900" indent="-342900" algn="just">
              <a:buFont typeface="+mj-lt"/>
              <a:buAutoNum type="arabicPeriod"/>
            </a:pPr>
            <a:r>
              <a:rPr lang="tr-TR" sz="2000" dirty="0" smtClean="0">
                <a:latin typeface="Gotham book"/>
              </a:rPr>
              <a:t>İhsan PESCİ</a:t>
            </a:r>
          </a:p>
          <a:p>
            <a:pPr marL="342900" indent="-342900" algn="just">
              <a:buFont typeface="+mj-lt"/>
              <a:buAutoNum type="arabicPeriod"/>
            </a:pPr>
            <a:r>
              <a:rPr lang="tr-TR" sz="2000" dirty="0" smtClean="0">
                <a:latin typeface="Gotham book"/>
              </a:rPr>
              <a:t>Yasin ERYILMAZ</a:t>
            </a:r>
          </a:p>
          <a:p>
            <a:pPr marL="342900" indent="-342900" algn="just">
              <a:buFont typeface="+mj-lt"/>
              <a:buAutoNum type="arabicPeriod"/>
            </a:pPr>
            <a:r>
              <a:rPr lang="tr-TR" sz="2000" dirty="0" smtClean="0">
                <a:latin typeface="Gotham book"/>
              </a:rPr>
              <a:t>Mehmet KARATAŞ</a:t>
            </a:r>
          </a:p>
          <a:p>
            <a:pPr marL="342900" indent="-342900" algn="just">
              <a:buFont typeface="+mj-lt"/>
              <a:buAutoNum type="arabicPeriod"/>
            </a:pPr>
            <a:r>
              <a:rPr lang="tr-TR" sz="2000" dirty="0" smtClean="0">
                <a:latin typeface="Gotham book"/>
              </a:rPr>
              <a:t>Vedat KAYA</a:t>
            </a:r>
          </a:p>
          <a:p>
            <a:pPr marL="342900" indent="-342900" algn="just">
              <a:buFont typeface="+mj-lt"/>
              <a:buAutoNum type="arabicPeriod"/>
            </a:pPr>
            <a:r>
              <a:rPr lang="tr-TR" sz="2000" dirty="0" err="1" smtClean="0">
                <a:latin typeface="Gotham book"/>
              </a:rPr>
              <a:t>Famil</a:t>
            </a:r>
            <a:r>
              <a:rPr lang="tr-TR" sz="2000" dirty="0" smtClean="0">
                <a:latin typeface="Gotham book"/>
              </a:rPr>
              <a:t> ATAG</a:t>
            </a:r>
          </a:p>
          <a:p>
            <a:pPr marL="342900" indent="-342900" algn="just">
              <a:buFont typeface="+mj-lt"/>
              <a:buAutoNum type="arabicPeriod"/>
            </a:pPr>
            <a:r>
              <a:rPr lang="tr-TR" sz="2000" dirty="0" smtClean="0">
                <a:latin typeface="Gotham book"/>
              </a:rPr>
              <a:t>Ali Eylem ÇELİK</a:t>
            </a:r>
          </a:p>
          <a:p>
            <a:pPr marL="342900" indent="-342900" algn="just">
              <a:buFont typeface="+mj-lt"/>
              <a:buAutoNum type="arabicPeriod"/>
            </a:pPr>
            <a:r>
              <a:rPr lang="tr-TR" sz="2000" dirty="0" smtClean="0">
                <a:latin typeface="Gotham book"/>
              </a:rPr>
              <a:t>Yusuf AKSU</a:t>
            </a:r>
          </a:p>
          <a:p>
            <a:pPr marL="342900" indent="-342900" algn="just">
              <a:buFont typeface="+mj-lt"/>
              <a:buAutoNum type="arabicPeriod"/>
            </a:pPr>
            <a:r>
              <a:rPr lang="tr-TR" sz="2000" dirty="0" smtClean="0">
                <a:latin typeface="Gotham book"/>
              </a:rPr>
              <a:t>İsmail BALDIZ</a:t>
            </a:r>
          </a:p>
        </p:txBody>
      </p:sp>
      <p:sp>
        <p:nvSpPr>
          <p:cNvPr id="5" name="Dikdörtgen 4"/>
          <p:cNvSpPr/>
          <p:nvPr/>
        </p:nvSpPr>
        <p:spPr>
          <a:xfrm>
            <a:off x="432000" y="5229200"/>
            <a:ext cx="8280000" cy="400110"/>
          </a:xfrm>
          <a:prstGeom prst="rect">
            <a:avLst/>
          </a:prstGeom>
        </p:spPr>
        <p:txBody>
          <a:bodyPr wrap="square">
            <a:spAutoFit/>
          </a:bodyPr>
          <a:lstStyle/>
          <a:p>
            <a:pPr algn="just"/>
            <a:r>
              <a:rPr lang="tr-TR" sz="2000" dirty="0" err="1" smtClean="0">
                <a:latin typeface="Gotham book"/>
              </a:rPr>
              <a:t>Famil</a:t>
            </a:r>
            <a:r>
              <a:rPr lang="tr-TR" sz="2000" dirty="0" smtClean="0">
                <a:latin typeface="Gotham book"/>
              </a:rPr>
              <a:t> ATAG</a:t>
            </a:r>
          </a:p>
        </p:txBody>
      </p:sp>
      <p:sp>
        <p:nvSpPr>
          <p:cNvPr id="6" name="Dikdörtgen 5"/>
          <p:cNvSpPr/>
          <p:nvPr/>
        </p:nvSpPr>
        <p:spPr>
          <a:xfrm>
            <a:off x="432000" y="1676321"/>
            <a:ext cx="8280000" cy="496996"/>
          </a:xfrm>
          <a:prstGeom prst="rect">
            <a:avLst/>
          </a:prstGeom>
        </p:spPr>
        <p:txBody>
          <a:bodyPr wrap="square">
            <a:spAutoFit/>
          </a:bodyPr>
          <a:lstStyle/>
          <a:p>
            <a:pPr algn="just">
              <a:lnSpc>
                <a:spcPct val="150000"/>
              </a:lnSpc>
            </a:pPr>
            <a:r>
              <a:rPr lang="tr-TR" sz="2000" b="1" u="sng" dirty="0" smtClean="0">
                <a:solidFill>
                  <a:srgbClr val="002060"/>
                </a:solidFill>
                <a:latin typeface="Gotham book"/>
              </a:rPr>
              <a:t>Kalite Komisyon Üyeleri:</a:t>
            </a:r>
          </a:p>
        </p:txBody>
      </p:sp>
      <p:sp>
        <p:nvSpPr>
          <p:cNvPr id="7" name="Dikdörtgen 6"/>
          <p:cNvSpPr/>
          <p:nvPr/>
        </p:nvSpPr>
        <p:spPr>
          <a:xfrm>
            <a:off x="432000" y="4869160"/>
            <a:ext cx="8280000" cy="400110"/>
          </a:xfrm>
          <a:prstGeom prst="rect">
            <a:avLst/>
          </a:prstGeom>
        </p:spPr>
        <p:txBody>
          <a:bodyPr wrap="square">
            <a:spAutoFit/>
          </a:bodyPr>
          <a:lstStyle/>
          <a:p>
            <a:pPr algn="just"/>
            <a:r>
              <a:rPr lang="tr-TR" sz="2000" b="1" u="sng" dirty="0" smtClean="0">
                <a:solidFill>
                  <a:srgbClr val="002060"/>
                </a:solidFill>
                <a:latin typeface="Gotham book"/>
              </a:rPr>
              <a:t>Arşiv Yetkilisi:</a:t>
            </a:r>
          </a:p>
        </p:txBody>
      </p:sp>
    </p:spTree>
    <p:extLst>
      <p:ext uri="{BB962C8B-B14F-4D97-AF65-F5344CB8AC3E}">
        <p14:creationId xmlns:p14="http://schemas.microsoft.com/office/powerpoint/2010/main" val="28711253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35496" y="769954"/>
            <a:ext cx="9090504" cy="616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2" name="Resim 1"/>
          <p:cNvPicPr>
            <a:picLocks noChangeAspect="1"/>
          </p:cNvPicPr>
          <p:nvPr/>
        </p:nvPicPr>
        <p:blipFill>
          <a:blip r:embed="rId2"/>
          <a:stretch>
            <a:fillRect/>
          </a:stretch>
        </p:blipFill>
        <p:spPr>
          <a:xfrm>
            <a:off x="179512" y="1700808"/>
            <a:ext cx="8514948" cy="477035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Resim 4"/>
          <p:cNvPicPr>
            <a:picLocks noChangeAspect="1"/>
          </p:cNvPicPr>
          <p:nvPr/>
        </p:nvPicPr>
        <p:blipFill>
          <a:blip r:embed="rId3"/>
          <a:stretch>
            <a:fillRect/>
          </a:stretch>
        </p:blipFill>
        <p:spPr>
          <a:xfrm>
            <a:off x="0" y="0"/>
            <a:ext cx="9180000" cy="800938"/>
          </a:xfrm>
          <a:prstGeom prst="rect">
            <a:avLst/>
          </a:prstGeom>
        </p:spPr>
      </p:pic>
    </p:spTree>
    <p:extLst>
      <p:ext uri="{BB962C8B-B14F-4D97-AF65-F5344CB8AC3E}">
        <p14:creationId xmlns:p14="http://schemas.microsoft.com/office/powerpoint/2010/main" val="3064477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3" name="Unvan 2"/>
          <p:cNvSpPr>
            <a:spLocks noGrp="1"/>
          </p:cNvSpPr>
          <p:nvPr>
            <p:ph type="ctrTitle"/>
          </p:nvPr>
        </p:nvSpPr>
        <p:spPr>
          <a:xfrm>
            <a:off x="432000" y="3861048"/>
            <a:ext cx="8280000" cy="657027"/>
          </a:xfrm>
        </p:spPr>
        <p:txBody>
          <a:bodyPr>
            <a:normAutofit/>
          </a:bodyPr>
          <a:lstStyle/>
          <a:p>
            <a:r>
              <a:rPr lang="tr-TR" sz="3100" u="sng" dirty="0">
                <a:latin typeface="Gotham Book"/>
              </a:rPr>
              <a:t>SÜREÇ DEĞERLENDİRME</a:t>
            </a:r>
          </a:p>
        </p:txBody>
      </p:sp>
      <p:sp>
        <p:nvSpPr>
          <p:cNvPr id="4" name="Alt Başlık 3"/>
          <p:cNvSpPr>
            <a:spLocks noGrp="1"/>
          </p:cNvSpPr>
          <p:nvPr>
            <p:ph type="subTitle" idx="1"/>
          </p:nvPr>
        </p:nvSpPr>
        <p:spPr>
          <a:xfrm>
            <a:off x="432000" y="2305894"/>
            <a:ext cx="8280000" cy="1195114"/>
          </a:xfrm>
        </p:spPr>
        <p:txBody>
          <a:bodyPr>
            <a:normAutofit/>
          </a:bodyPr>
          <a:lstStyle/>
          <a:p>
            <a:pPr algn="just"/>
            <a:r>
              <a:rPr lang="tr-TR" sz="2000" dirty="0">
                <a:latin typeface="Gotham Book"/>
              </a:rPr>
              <a:t>2022 yılında hazırlanan süreç kartları aynı şekilde </a:t>
            </a:r>
            <a:r>
              <a:rPr lang="tr-TR" sz="2000" dirty="0" smtClean="0">
                <a:latin typeface="Gotham Book"/>
              </a:rPr>
              <a:t>uygulanmakta olup, herhangi bir revizyon işlemi yapılmamıştır.</a:t>
            </a:r>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rmAutofit fontScale="975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3200" u="sng" dirty="0" smtClean="0">
                <a:latin typeface="Gotham Book"/>
              </a:rPr>
              <a:t>SÜREÇ KARTLARI</a:t>
            </a:r>
            <a:endParaRPr lang="tr-TR" sz="3200" u="sng" dirty="0">
              <a:latin typeface="Gotham Book"/>
            </a:endParaRPr>
          </a:p>
        </p:txBody>
      </p:sp>
      <p:sp>
        <p:nvSpPr>
          <p:cNvPr id="11" name="Alt Başlık 3"/>
          <p:cNvSpPr txBox="1">
            <a:spLocks/>
          </p:cNvSpPr>
          <p:nvPr/>
        </p:nvSpPr>
        <p:spPr>
          <a:xfrm>
            <a:off x="432000" y="4653136"/>
            <a:ext cx="8280000" cy="1195114"/>
          </a:xfrm>
          <a:prstGeom prst="rect">
            <a:avLst/>
          </a:prstGeom>
        </p:spPr>
        <p:txBody>
          <a:bodyPr vert="horz" lIns="91440" tIns="45720" rIns="91440" bIns="4572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just"/>
            <a:r>
              <a:rPr lang="tr-TR" sz="2000" dirty="0">
                <a:latin typeface="Gotham Book"/>
              </a:rPr>
              <a:t>2022 yılında hazırlanan süreç kartlarına ilişkin yıllık değerlendirme raporu hazırlanmıştır.</a:t>
            </a:r>
          </a:p>
        </p:txBody>
      </p:sp>
    </p:spTree>
    <p:extLst>
      <p:ext uri="{BB962C8B-B14F-4D97-AF65-F5344CB8AC3E}">
        <p14:creationId xmlns:p14="http://schemas.microsoft.com/office/powerpoint/2010/main" val="3074336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4" name="Alt Başlık 3"/>
          <p:cNvSpPr>
            <a:spLocks noGrp="1"/>
          </p:cNvSpPr>
          <p:nvPr>
            <p:ph type="subTitle" idx="1"/>
          </p:nvPr>
        </p:nvSpPr>
        <p:spPr>
          <a:xfrm>
            <a:off x="432000" y="2377902"/>
            <a:ext cx="8280000" cy="1195114"/>
          </a:xfrm>
        </p:spPr>
        <p:txBody>
          <a:bodyPr>
            <a:noAutofit/>
          </a:bodyPr>
          <a:lstStyle/>
          <a:p>
            <a:pPr algn="just"/>
            <a:r>
              <a:rPr lang="tr-TR" sz="2000" dirty="0" smtClean="0">
                <a:latin typeface="Gotham Book"/>
              </a:rPr>
              <a:t>2021 – 2025 dönemi stratejik plan kapsamında hazırlanan hedef kartları 2022 yılında hedeflenen doğrultuda uygulanmıştır.</a:t>
            </a:r>
          </a:p>
          <a:p>
            <a:pPr algn="just"/>
            <a:r>
              <a:rPr lang="tr-TR" sz="2000" dirty="0" smtClean="0">
                <a:latin typeface="Gotham Book"/>
              </a:rPr>
              <a:t>Hedef kartlarında birimimize tanımlı hedeflere ilişkin revizyon işlemi yapılmamıştır.</a:t>
            </a:r>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3100" u="sng" dirty="0">
                <a:latin typeface="Gotham Book"/>
              </a:rPr>
              <a:t>STRATEJİK PLAN HEDEF KARTLARI</a:t>
            </a:r>
          </a:p>
        </p:txBody>
      </p:sp>
    </p:spTree>
    <p:extLst>
      <p:ext uri="{BB962C8B-B14F-4D97-AF65-F5344CB8AC3E}">
        <p14:creationId xmlns:p14="http://schemas.microsoft.com/office/powerpoint/2010/main" val="3342203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4" name="Alt Başlık 3"/>
          <p:cNvSpPr>
            <a:spLocks noGrp="1"/>
          </p:cNvSpPr>
          <p:nvPr>
            <p:ph type="subTitle" idx="1"/>
          </p:nvPr>
        </p:nvSpPr>
        <p:spPr>
          <a:xfrm>
            <a:off x="432000" y="2233886"/>
            <a:ext cx="8280000" cy="3355354"/>
          </a:xfrm>
        </p:spPr>
        <p:txBody>
          <a:bodyPr>
            <a:noAutofit/>
          </a:bodyPr>
          <a:lstStyle/>
          <a:p>
            <a:pPr algn="just">
              <a:lnSpc>
                <a:spcPct val="100000"/>
              </a:lnSpc>
            </a:pPr>
            <a:r>
              <a:rPr lang="tr-TR" sz="2000" dirty="0">
                <a:latin typeface="Gotham Book"/>
              </a:rPr>
              <a:t>Başkanlığımızda İzleme, Ölçme, Analiz ve </a:t>
            </a:r>
            <a:r>
              <a:rPr lang="tr-TR" sz="2000" dirty="0" smtClean="0">
                <a:latin typeface="Gotham Book"/>
              </a:rPr>
              <a:t>İyileştirme sürecine ilişkin 2022 yılında Hazine ve Maliye Bakanlığı tarafında yapılan yerinde denetim neticesinde Üniversitemizde harcama birimlerine kayıtlı taşınırlarla ilgili iyileştirme bulguları elde edilmiştir. Bu çerçevede harcama birimlerine resmi yazı ile iyileştirmeye dair işlem yapılmıştır.</a:t>
            </a:r>
          </a:p>
          <a:p>
            <a:pPr algn="just">
              <a:lnSpc>
                <a:spcPct val="100000"/>
              </a:lnSpc>
            </a:pPr>
            <a:r>
              <a:rPr lang="tr-TR" sz="2000" dirty="0" smtClean="0">
                <a:latin typeface="Gotham Book"/>
              </a:rPr>
              <a:t>Bu kapsamda uygunsuzluklar </a:t>
            </a:r>
            <a:r>
              <a:rPr lang="tr-TR" sz="2000" dirty="0">
                <a:latin typeface="Gotham Book"/>
              </a:rPr>
              <a:t>ve düzeltici - iyileştirici </a:t>
            </a:r>
            <a:r>
              <a:rPr lang="tr-TR" sz="2000" dirty="0" smtClean="0">
                <a:latin typeface="Gotham Book"/>
              </a:rPr>
              <a:t>faaliyetler ile ilgili 3 adet uygunsuzluk tespit edilmiştir. 3 adet iyileştirildi</a:t>
            </a:r>
            <a:r>
              <a:rPr lang="tr-TR" sz="2000" dirty="0">
                <a:latin typeface="Gotham Book"/>
              </a:rPr>
              <a:t>.</a:t>
            </a:r>
          </a:p>
          <a:p>
            <a:pPr algn="just">
              <a:lnSpc>
                <a:spcPct val="100000"/>
              </a:lnSpc>
            </a:pPr>
            <a:endParaRPr lang="tr-TR" sz="2000" dirty="0" smtClean="0">
              <a:latin typeface="Gotham Book"/>
            </a:endParaRPr>
          </a:p>
          <a:p>
            <a:pPr algn="just">
              <a:lnSpc>
                <a:spcPct val="100000"/>
              </a:lnSpc>
            </a:pPr>
            <a:endParaRPr lang="tr-TR" sz="2000" dirty="0" smtClean="0">
              <a:latin typeface="Gotham Book"/>
            </a:endParaRPr>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rmAutofit fontScale="975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3100" u="sng" dirty="0">
                <a:latin typeface="Gotham Book"/>
              </a:rPr>
              <a:t>SÜREÇ TAKİBİ</a:t>
            </a:r>
          </a:p>
        </p:txBody>
      </p:sp>
    </p:spTree>
    <p:extLst>
      <p:ext uri="{BB962C8B-B14F-4D97-AF65-F5344CB8AC3E}">
        <p14:creationId xmlns:p14="http://schemas.microsoft.com/office/powerpoint/2010/main" val="3673100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4" name="Alt Başlık 3"/>
          <p:cNvSpPr>
            <a:spLocks noGrp="1"/>
          </p:cNvSpPr>
          <p:nvPr>
            <p:ph type="subTitle" idx="1"/>
          </p:nvPr>
        </p:nvSpPr>
        <p:spPr>
          <a:xfrm>
            <a:off x="432000" y="2449910"/>
            <a:ext cx="8280000" cy="2059210"/>
          </a:xfrm>
        </p:spPr>
        <p:txBody>
          <a:bodyPr>
            <a:noAutofit/>
          </a:bodyPr>
          <a:lstStyle/>
          <a:p>
            <a:pPr lvl="0" algn="just"/>
            <a:r>
              <a:rPr lang="tr-TR" sz="2000" dirty="0" smtClean="0">
                <a:latin typeface="Gotham Book"/>
              </a:rPr>
              <a:t>Üniversitemizde </a:t>
            </a:r>
            <a:r>
              <a:rPr lang="tr-TR" sz="2000" dirty="0">
                <a:latin typeface="Gotham Book"/>
              </a:rPr>
              <a:t>görev yapan personelin yetkinliğini </a:t>
            </a:r>
            <a:r>
              <a:rPr lang="tr-TR" sz="2000" dirty="0" smtClean="0">
                <a:latin typeface="Gotham Book"/>
              </a:rPr>
              <a:t>arttırmak amacıyla KBS-MYS eğitimleri düzenlenmiştir. Eğitim ilişkin doküman kayıtları mevcuttu. Eğitim sonrası işlemlerin daha kaliteli yapılmasını sağlamıştır.</a:t>
            </a:r>
          </a:p>
          <a:p>
            <a:pPr algn="just">
              <a:lnSpc>
                <a:spcPct val="170000"/>
              </a:lnSpc>
            </a:pPr>
            <a:endParaRPr lang="tr-TR" sz="2000" dirty="0" smtClean="0">
              <a:latin typeface="Gotham Book"/>
            </a:endParaRPr>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rmAutofit fontScale="975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3000" u="sng" dirty="0">
                <a:latin typeface="Gotham Book"/>
              </a:rPr>
              <a:t>EĞİTİM</a:t>
            </a:r>
          </a:p>
        </p:txBody>
      </p:sp>
    </p:spTree>
    <p:extLst>
      <p:ext uri="{BB962C8B-B14F-4D97-AF65-F5344CB8AC3E}">
        <p14:creationId xmlns:p14="http://schemas.microsoft.com/office/powerpoint/2010/main" val="2423143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4" name="Alt Başlık 3"/>
          <p:cNvSpPr>
            <a:spLocks noGrp="1"/>
          </p:cNvSpPr>
          <p:nvPr>
            <p:ph type="subTitle" idx="1"/>
          </p:nvPr>
        </p:nvSpPr>
        <p:spPr>
          <a:xfrm>
            <a:off x="432000" y="2449910"/>
            <a:ext cx="8280000" cy="2059210"/>
          </a:xfrm>
        </p:spPr>
        <p:txBody>
          <a:bodyPr>
            <a:noAutofit/>
          </a:bodyPr>
          <a:lstStyle/>
          <a:p>
            <a:pPr lvl="0" algn="just"/>
            <a:r>
              <a:rPr lang="tr-TR" sz="2000" dirty="0">
                <a:latin typeface="Gotham Book"/>
              </a:rPr>
              <a:t>2022 yılı için belirlenen risk ve fırsat analizleri 2023 yılı için gözden </a:t>
            </a:r>
            <a:r>
              <a:rPr lang="tr-TR" sz="2000" dirty="0" smtClean="0">
                <a:latin typeface="Gotham Book"/>
              </a:rPr>
              <a:t>geçirilmiş olup ilgili yazılar web sayfamızda mevcuttur. Bu kapsamda herhangi bir revizyon yapılmamıştır. 06.02.2023 yılında gerçekleşen deprem ile ilgili risk değerlendirme çalışmaları yapılmaktadır.</a:t>
            </a:r>
            <a:endParaRPr lang="tr-TR" sz="2800" dirty="0" smtClean="0">
              <a:latin typeface="Gotham Book"/>
            </a:endParaRPr>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rmAutofit fontScale="975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2900" u="sng" dirty="0">
                <a:latin typeface="Gotham Book"/>
              </a:rPr>
              <a:t>EĞİTİM</a:t>
            </a:r>
          </a:p>
        </p:txBody>
      </p:sp>
    </p:spTree>
    <p:extLst>
      <p:ext uri="{BB962C8B-B14F-4D97-AF65-F5344CB8AC3E}">
        <p14:creationId xmlns:p14="http://schemas.microsoft.com/office/powerpoint/2010/main" val="4069046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18000" y="769954"/>
            <a:ext cx="9144000" cy="583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a:solidFill>
                    <a:srgbClr val="172764"/>
                  </a:solidFill>
                </a:ln>
                <a:solidFill>
                  <a:srgbClr val="172764"/>
                </a:solidFill>
              </a:rPr>
              <a:t>IĞDIR ÜNİVERSİTESİ</a:t>
            </a:r>
          </a:p>
          <a:p>
            <a:pPr algn="ctr"/>
            <a:r>
              <a:rPr lang="tr-TR" b="1" dirty="0" smtClean="0">
                <a:solidFill>
                  <a:srgbClr val="002060"/>
                </a:solidFill>
                <a:latin typeface="Gotham Book"/>
              </a:rPr>
              <a:t>STRATEJİ GELİŞTİRME DAİRE BAŞKANLIĞI</a:t>
            </a:r>
            <a:endParaRPr lang="tr-TR" b="1" dirty="0">
              <a:solidFill>
                <a:srgbClr val="002060"/>
              </a:solidFill>
              <a:latin typeface="Gotham Book"/>
            </a:endParaRPr>
          </a:p>
        </p:txBody>
      </p:sp>
      <p:pic>
        <p:nvPicPr>
          <p:cNvPr id="8" name="Resim 7"/>
          <p:cNvPicPr>
            <a:picLocks noChangeAspect="1"/>
          </p:cNvPicPr>
          <p:nvPr/>
        </p:nvPicPr>
        <p:blipFill>
          <a:blip r:embed="rId2"/>
          <a:stretch>
            <a:fillRect/>
          </a:stretch>
        </p:blipFill>
        <p:spPr>
          <a:xfrm>
            <a:off x="-18000" y="-11515"/>
            <a:ext cx="9180000" cy="800938"/>
          </a:xfrm>
          <a:prstGeom prst="rect">
            <a:avLst/>
          </a:prstGeom>
        </p:spPr>
      </p:pic>
      <p:sp>
        <p:nvSpPr>
          <p:cNvPr id="4" name="Alt Başlık 3"/>
          <p:cNvSpPr>
            <a:spLocks noGrp="1"/>
          </p:cNvSpPr>
          <p:nvPr>
            <p:ph type="subTitle" idx="1"/>
          </p:nvPr>
        </p:nvSpPr>
        <p:spPr>
          <a:xfrm>
            <a:off x="1143000" y="2449910"/>
            <a:ext cx="6858000" cy="2059210"/>
          </a:xfrm>
        </p:spPr>
        <p:txBody>
          <a:bodyPr>
            <a:noAutofit/>
          </a:bodyPr>
          <a:lstStyle/>
          <a:p>
            <a:pPr lvl="0" algn="just"/>
            <a:r>
              <a:rPr lang="tr-TR" dirty="0" smtClean="0"/>
              <a:t>Kalite </a:t>
            </a:r>
            <a:r>
              <a:rPr lang="tr-TR" sz="2000" dirty="0">
                <a:latin typeface="Gotham Book"/>
              </a:rPr>
              <a:t>komisyonu</a:t>
            </a:r>
            <a:r>
              <a:rPr lang="tr-TR" dirty="0"/>
              <a:t> tarafından düzenlenen memnuniyet </a:t>
            </a:r>
            <a:r>
              <a:rPr lang="tr-TR" dirty="0" smtClean="0"/>
              <a:t>anketleri doğrultusunda süreçler gözden geçirilmiştir. </a:t>
            </a:r>
            <a:endParaRPr lang="tr-TR" sz="2400" dirty="0" smtClean="0"/>
          </a:p>
        </p:txBody>
      </p:sp>
      <p:sp>
        <p:nvSpPr>
          <p:cNvPr id="7" name="Unvan 2"/>
          <p:cNvSpPr txBox="1">
            <a:spLocks/>
          </p:cNvSpPr>
          <p:nvPr/>
        </p:nvSpPr>
        <p:spPr>
          <a:xfrm>
            <a:off x="432000" y="1628229"/>
            <a:ext cx="8280000" cy="657027"/>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tr-TR" sz="2800" u="sng" dirty="0">
                <a:latin typeface="Gotham Book"/>
              </a:rPr>
              <a:t>BİRİM İÇİ YÖNETİMİ GÖZDEN GEÇİRME </a:t>
            </a:r>
          </a:p>
        </p:txBody>
      </p:sp>
    </p:spTree>
    <p:extLst>
      <p:ext uri="{BB962C8B-B14F-4D97-AF65-F5344CB8AC3E}">
        <p14:creationId xmlns:p14="http://schemas.microsoft.com/office/powerpoint/2010/main" val="1864417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5846</TotalTime>
  <Words>298</Words>
  <Application>Microsoft Office PowerPoint</Application>
  <PresentationFormat>Ekran Gösterisi (4:3)</PresentationFormat>
  <Paragraphs>47</Paragraphs>
  <Slides>10</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Arial</vt:lpstr>
      <vt:lpstr>Calibri</vt:lpstr>
      <vt:lpstr>Calibri Light</vt:lpstr>
      <vt:lpstr>Gotham Book</vt:lpstr>
      <vt:lpstr>Gotham Book</vt:lpstr>
      <vt:lpstr>Office Teması</vt:lpstr>
      <vt:lpstr>PowerPoint Sunusu</vt:lpstr>
      <vt:lpstr>PowerPoint Sunusu</vt:lpstr>
      <vt:lpstr>PowerPoint Sunusu</vt:lpstr>
      <vt:lpstr>SÜREÇ DEĞERLENDİRME</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bidb</dc:creator>
  <cp:lastModifiedBy>Famil2</cp:lastModifiedBy>
  <cp:revision>582</cp:revision>
  <cp:lastPrinted>2020-08-26T10:50:43Z</cp:lastPrinted>
  <dcterms:created xsi:type="dcterms:W3CDTF">2019-03-12T12:45:11Z</dcterms:created>
  <dcterms:modified xsi:type="dcterms:W3CDTF">2023-04-14T05:57:29Z</dcterms:modified>
</cp:coreProperties>
</file>