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952" r:id="rId2"/>
  </p:sldMasterIdLst>
  <p:notesMasterIdLst>
    <p:notesMasterId r:id="rId125"/>
  </p:notesMasterIdLst>
  <p:handoutMasterIdLst>
    <p:handoutMasterId r:id="rId126"/>
  </p:handoutMasterIdLst>
  <p:sldIdLst>
    <p:sldId id="947" r:id="rId3"/>
    <p:sldId id="627" r:id="rId4"/>
    <p:sldId id="629" r:id="rId5"/>
    <p:sldId id="551" r:id="rId6"/>
    <p:sldId id="772" r:id="rId7"/>
    <p:sldId id="635" r:id="rId8"/>
    <p:sldId id="634" r:id="rId9"/>
    <p:sldId id="773" r:id="rId10"/>
    <p:sldId id="774" r:id="rId11"/>
    <p:sldId id="775" r:id="rId12"/>
    <p:sldId id="859" r:id="rId13"/>
    <p:sldId id="868" r:id="rId14"/>
    <p:sldId id="871" r:id="rId15"/>
    <p:sldId id="870" r:id="rId16"/>
    <p:sldId id="874" r:id="rId17"/>
    <p:sldId id="861" r:id="rId18"/>
    <p:sldId id="641" r:id="rId19"/>
    <p:sldId id="637" r:id="rId20"/>
    <p:sldId id="890" r:id="rId21"/>
    <p:sldId id="770" r:id="rId22"/>
    <p:sldId id="638" r:id="rId23"/>
    <p:sldId id="639" r:id="rId24"/>
    <p:sldId id="640" r:id="rId25"/>
    <p:sldId id="778" r:id="rId26"/>
    <p:sldId id="885" r:id="rId27"/>
    <p:sldId id="777" r:id="rId28"/>
    <p:sldId id="873" r:id="rId29"/>
    <p:sldId id="891" r:id="rId30"/>
    <p:sldId id="645" r:id="rId31"/>
    <p:sldId id="646" r:id="rId32"/>
    <p:sldId id="908" r:id="rId33"/>
    <p:sldId id="648" r:id="rId34"/>
    <p:sldId id="649" r:id="rId35"/>
    <p:sldId id="946" r:id="rId36"/>
    <p:sldId id="650" r:id="rId37"/>
    <p:sldId id="651" r:id="rId38"/>
    <p:sldId id="652" r:id="rId39"/>
    <p:sldId id="789" r:id="rId40"/>
    <p:sldId id="779" r:id="rId41"/>
    <p:sldId id="654" r:id="rId42"/>
    <p:sldId id="653" r:id="rId43"/>
    <p:sldId id="826" r:id="rId44"/>
    <p:sldId id="875" r:id="rId45"/>
    <p:sldId id="876" r:id="rId46"/>
    <p:sldId id="657" r:id="rId47"/>
    <p:sldId id="880" r:id="rId48"/>
    <p:sldId id="655" r:id="rId49"/>
    <p:sldId id="647" r:id="rId50"/>
    <p:sldId id="790" r:id="rId51"/>
    <p:sldId id="660" r:id="rId52"/>
    <p:sldId id="886" r:id="rId53"/>
    <p:sldId id="943" r:id="rId54"/>
    <p:sldId id="661" r:id="rId55"/>
    <p:sldId id="862" r:id="rId56"/>
    <p:sldId id="780" r:id="rId57"/>
    <p:sldId id="884" r:id="rId58"/>
    <p:sldId id="895" r:id="rId59"/>
    <p:sldId id="897" r:id="rId60"/>
    <p:sldId id="896" r:id="rId61"/>
    <p:sldId id="949" r:id="rId62"/>
    <p:sldId id="954" r:id="rId63"/>
    <p:sldId id="782" r:id="rId64"/>
    <p:sldId id="781" r:id="rId65"/>
    <p:sldId id="830" r:id="rId66"/>
    <p:sldId id="905" r:id="rId67"/>
    <p:sldId id="939" r:id="rId68"/>
    <p:sldId id="839" r:id="rId69"/>
    <p:sldId id="783" r:id="rId70"/>
    <p:sldId id="787" r:id="rId71"/>
    <p:sldId id="912" r:id="rId72"/>
    <p:sldId id="911" r:id="rId73"/>
    <p:sldId id="950" r:id="rId74"/>
    <p:sldId id="669" r:id="rId75"/>
    <p:sldId id="922" r:id="rId76"/>
    <p:sldId id="953" r:id="rId77"/>
    <p:sldId id="933" r:id="rId78"/>
    <p:sldId id="918" r:id="rId79"/>
    <p:sldId id="952" r:id="rId80"/>
    <p:sldId id="805" r:id="rId81"/>
    <p:sldId id="917" r:id="rId82"/>
    <p:sldId id="840" r:id="rId83"/>
    <p:sldId id="847" r:id="rId84"/>
    <p:sldId id="848" r:id="rId85"/>
    <p:sldId id="924" r:id="rId86"/>
    <p:sldId id="849" r:id="rId87"/>
    <p:sldId id="914" r:id="rId88"/>
    <p:sldId id="866" r:id="rId89"/>
    <p:sldId id="854" r:id="rId90"/>
    <p:sldId id="856" r:id="rId91"/>
    <p:sldId id="865" r:id="rId92"/>
    <p:sldId id="801" r:id="rId93"/>
    <p:sldId id="679" r:id="rId94"/>
    <p:sldId id="925" r:id="rId95"/>
    <p:sldId id="926" r:id="rId96"/>
    <p:sldId id="927" r:id="rId97"/>
    <p:sldId id="928" r:id="rId98"/>
    <p:sldId id="853" r:id="rId99"/>
    <p:sldId id="945" r:id="rId100"/>
    <p:sldId id="929" r:id="rId101"/>
    <p:sldId id="687" r:id="rId102"/>
    <p:sldId id="930" r:id="rId103"/>
    <p:sldId id="951" r:id="rId104"/>
    <p:sldId id="931" r:id="rId105"/>
    <p:sldId id="842" r:id="rId106"/>
    <p:sldId id="932" r:id="rId107"/>
    <p:sldId id="944" r:id="rId108"/>
    <p:sldId id="832" r:id="rId109"/>
    <p:sldId id="850" r:id="rId110"/>
    <p:sldId id="855" r:id="rId111"/>
    <p:sldId id="864" r:id="rId112"/>
    <p:sldId id="804" r:id="rId113"/>
    <p:sldId id="934" r:id="rId114"/>
    <p:sldId id="936" r:id="rId115"/>
    <p:sldId id="935" r:id="rId116"/>
    <p:sldId id="821" r:id="rId117"/>
    <p:sldId id="937" r:id="rId118"/>
    <p:sldId id="938" r:id="rId119"/>
    <p:sldId id="940" r:id="rId120"/>
    <p:sldId id="706" r:id="rId121"/>
    <p:sldId id="705" r:id="rId122"/>
    <p:sldId id="735" r:id="rId123"/>
    <p:sldId id="942" r:id="rId124"/>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26A3F8"/>
    <a:srgbClr val="C3E6FD"/>
    <a:srgbClr val="FB5623"/>
    <a:srgbClr val="26114F"/>
    <a:srgbClr val="93D1FB"/>
    <a:srgbClr val="8E69F7"/>
    <a:srgbClr val="FF616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548" autoAdjust="0"/>
  </p:normalViewPr>
  <p:slideViewPr>
    <p:cSldViewPr>
      <p:cViewPr>
        <p:scale>
          <a:sx n="100" d="100"/>
          <a:sy n="100" d="100"/>
        </p:scale>
        <p:origin x="-486" y="474"/>
      </p:cViewPr>
      <p:guideLst>
        <p:guide orient="horz" pos="2160"/>
        <p:guide pos="2880"/>
      </p:guideLst>
    </p:cSldViewPr>
  </p:slideViewPr>
  <p:outlineViewPr>
    <p:cViewPr>
      <p:scale>
        <a:sx n="33" d="100"/>
        <a:sy n="33" d="100"/>
      </p:scale>
      <p:origin x="0" y="-449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0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B1A3D76-4DEC-4EC1-8785-53D9E66B7CA1}" type="datetimeFigureOut">
              <a:rPr lang="tr-TR"/>
              <a:pPr>
                <a:defRPr/>
              </a:pPr>
              <a:t>4.10.2017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7ECB211-98B7-4903-B3DE-5FD9F4DDC2C7}" type="slidenum">
              <a:rPr lang="tr-TR"/>
              <a:pPr>
                <a:defRPr/>
              </a:pPr>
              <a:t>‹#›</a:t>
            </a:fld>
            <a:endParaRPr lang="tr-TR"/>
          </a:p>
        </p:txBody>
      </p:sp>
    </p:spTree>
    <p:extLst>
      <p:ext uri="{BB962C8B-B14F-4D97-AF65-F5344CB8AC3E}">
        <p14:creationId xmlns:p14="http://schemas.microsoft.com/office/powerpoint/2010/main" xmlns="" val="3310740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C1CAF56-CDD8-4E28-835C-7B726FE27ABD}" type="datetimeFigureOut">
              <a:rPr lang="tr-TR"/>
              <a:pPr>
                <a:defRPr/>
              </a:pPr>
              <a:t>4.10.2017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12596447-B442-4054-9590-53B4AAB24A62}" type="slidenum">
              <a:rPr lang="tr-TR"/>
              <a:pPr>
                <a:defRPr/>
              </a:pPr>
              <a:t>‹#›</a:t>
            </a:fld>
            <a:endParaRPr lang="tr-TR"/>
          </a:p>
        </p:txBody>
      </p:sp>
    </p:spTree>
    <p:extLst>
      <p:ext uri="{BB962C8B-B14F-4D97-AF65-F5344CB8AC3E}">
        <p14:creationId xmlns:p14="http://schemas.microsoft.com/office/powerpoint/2010/main" xmlns="" val="3076682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ln>
            <a:miter lim="800000"/>
            <a:headEnd/>
            <a:tailEnd/>
          </a:ln>
        </p:spPr>
        <p:txBody>
          <a:bodyPr/>
          <a:lstStyle/>
          <a:p>
            <a:fld id="{D4939F7D-CA0A-4337-ACB1-E795A6AC2B77}" type="slidenum">
              <a:rPr lang="tr-TR" altLang="tr-TR" smtClean="0">
                <a:latin typeface="Times New Roman" pitchFamily="18" charset="0"/>
              </a:rPr>
              <a:pPr/>
              <a:t>1</a:t>
            </a:fld>
            <a:endParaRPr lang="tr-TR" altLang="tr-TR" smtClean="0">
              <a:latin typeface="Times New Roman" pitchFamily="18" charset="0"/>
            </a:endParaRPr>
          </a:p>
        </p:txBody>
      </p:sp>
      <p:sp>
        <p:nvSpPr>
          <p:cNvPr id="15155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155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endParaRPr lang="tr-TR" altLang="tr-TR" dirty="0" smtClean="0">
              <a:cs typeface="Arial" pitchFamily="34" charset="0"/>
            </a:endParaRPr>
          </a:p>
        </p:txBody>
      </p:sp>
    </p:spTree>
    <p:extLst>
      <p:ext uri="{BB962C8B-B14F-4D97-AF65-F5344CB8AC3E}">
        <p14:creationId xmlns:p14="http://schemas.microsoft.com/office/powerpoint/2010/main" xmlns="" val="2782989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0771" name="2 Not Yer Tutucusu"/>
          <p:cNvSpPr>
            <a:spLocks noGrp="1"/>
          </p:cNvSpPr>
          <p:nvPr>
            <p:ph type="body" idx="1"/>
          </p:nvPr>
        </p:nvSpPr>
        <p:spPr bwMode="auto">
          <a:noFill/>
        </p:spPr>
        <p:txBody>
          <a:bodyPr/>
          <a:lstStyle/>
          <a:p>
            <a:endParaRPr lang="tr-TR" smtClean="0">
              <a:cs typeface="Arial" pitchFamily="34" charset="0"/>
            </a:endParaRPr>
          </a:p>
        </p:txBody>
      </p:sp>
      <p:sp>
        <p:nvSpPr>
          <p:cNvPr id="160772" name="3 Slayt Numarası Yer Tutucusu"/>
          <p:cNvSpPr>
            <a:spLocks noGrp="1"/>
          </p:cNvSpPr>
          <p:nvPr>
            <p:ph type="sldNum" sz="quarter" idx="5"/>
          </p:nvPr>
        </p:nvSpPr>
        <p:spPr bwMode="auto">
          <a:noFill/>
          <a:ln>
            <a:miter lim="800000"/>
            <a:headEnd/>
            <a:tailEnd/>
          </a:ln>
        </p:spPr>
        <p:txBody>
          <a:bodyPr/>
          <a:lstStyle/>
          <a:p>
            <a:fld id="{0AD77C73-BC0C-477D-842C-7BCBC55608A2}" type="slidenum">
              <a:rPr lang="tr-TR" smtClean="0"/>
              <a:pPr/>
              <a:t>27</a:t>
            </a:fld>
            <a:endParaRPr lang="tr-TR" smtClean="0"/>
          </a:p>
        </p:txBody>
      </p:sp>
    </p:spTree>
    <p:extLst>
      <p:ext uri="{BB962C8B-B14F-4D97-AF65-F5344CB8AC3E}">
        <p14:creationId xmlns:p14="http://schemas.microsoft.com/office/powerpoint/2010/main" xmlns="" val="3191785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1795" name="2 Not Yer Tutucusu"/>
          <p:cNvSpPr>
            <a:spLocks noGrp="1"/>
          </p:cNvSpPr>
          <p:nvPr>
            <p:ph type="body" idx="1"/>
          </p:nvPr>
        </p:nvSpPr>
        <p:spPr bwMode="auto">
          <a:noFill/>
        </p:spPr>
        <p:txBody>
          <a:bodyPr/>
          <a:lstStyle/>
          <a:p>
            <a:endParaRPr lang="tr-TR" dirty="0" smtClean="0">
              <a:cs typeface="Arial" pitchFamily="34" charset="0"/>
            </a:endParaRPr>
          </a:p>
        </p:txBody>
      </p:sp>
      <p:sp>
        <p:nvSpPr>
          <p:cNvPr id="161796" name="3 Slayt Numarası Yer Tutucusu"/>
          <p:cNvSpPr>
            <a:spLocks noGrp="1"/>
          </p:cNvSpPr>
          <p:nvPr>
            <p:ph type="sldNum" sz="quarter" idx="5"/>
          </p:nvPr>
        </p:nvSpPr>
        <p:spPr bwMode="auto">
          <a:noFill/>
          <a:ln>
            <a:miter lim="800000"/>
            <a:headEnd/>
            <a:tailEnd/>
          </a:ln>
        </p:spPr>
        <p:txBody>
          <a:bodyPr/>
          <a:lstStyle/>
          <a:p>
            <a:fld id="{8AFA7310-1FA0-476E-A8A0-D275472CBBCB}" type="slidenum">
              <a:rPr lang="tr-TR" smtClean="0"/>
              <a:pPr/>
              <a:t>31</a:t>
            </a:fld>
            <a:endParaRPr lang="tr-TR" smtClean="0"/>
          </a:p>
        </p:txBody>
      </p:sp>
    </p:spTree>
    <p:extLst>
      <p:ext uri="{BB962C8B-B14F-4D97-AF65-F5344CB8AC3E}">
        <p14:creationId xmlns:p14="http://schemas.microsoft.com/office/powerpoint/2010/main" xmlns="" val="3213801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2819" name="2 Not Yer Tutucusu"/>
          <p:cNvSpPr>
            <a:spLocks noGrp="1"/>
          </p:cNvSpPr>
          <p:nvPr>
            <p:ph type="body" idx="1"/>
          </p:nvPr>
        </p:nvSpPr>
        <p:spPr bwMode="auto">
          <a:noFill/>
        </p:spPr>
        <p:txBody>
          <a:bodyPr/>
          <a:lstStyle/>
          <a:p>
            <a:endParaRPr lang="tr-TR" dirty="0" smtClean="0">
              <a:cs typeface="Arial" pitchFamily="34" charset="0"/>
            </a:endParaRPr>
          </a:p>
        </p:txBody>
      </p:sp>
      <p:sp>
        <p:nvSpPr>
          <p:cNvPr id="162820" name="3 Slayt Numarası Yer Tutucusu"/>
          <p:cNvSpPr>
            <a:spLocks noGrp="1"/>
          </p:cNvSpPr>
          <p:nvPr>
            <p:ph type="sldNum" sz="quarter" idx="5"/>
          </p:nvPr>
        </p:nvSpPr>
        <p:spPr bwMode="auto">
          <a:noFill/>
          <a:ln>
            <a:miter lim="800000"/>
            <a:headEnd/>
            <a:tailEnd/>
          </a:ln>
        </p:spPr>
        <p:txBody>
          <a:bodyPr/>
          <a:lstStyle/>
          <a:p>
            <a:fld id="{789D9BC8-1F4E-450F-9904-59F95252F011}" type="slidenum">
              <a:rPr lang="tr-TR" smtClean="0"/>
              <a:pPr/>
              <a:t>34</a:t>
            </a:fld>
            <a:endParaRPr lang="tr-TR" smtClean="0"/>
          </a:p>
        </p:txBody>
      </p:sp>
    </p:spTree>
    <p:extLst>
      <p:ext uri="{BB962C8B-B14F-4D97-AF65-F5344CB8AC3E}">
        <p14:creationId xmlns:p14="http://schemas.microsoft.com/office/powerpoint/2010/main" xmlns="" val="1001867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3843" name="2 Not Yer Tutucusu"/>
          <p:cNvSpPr>
            <a:spLocks noGrp="1"/>
          </p:cNvSpPr>
          <p:nvPr>
            <p:ph type="body" idx="1"/>
          </p:nvPr>
        </p:nvSpPr>
        <p:spPr bwMode="auto">
          <a:noFill/>
        </p:spPr>
        <p:txBody>
          <a:bodyPr/>
          <a:lstStyle/>
          <a:p>
            <a:endParaRPr lang="tr-TR" smtClean="0">
              <a:cs typeface="Arial" pitchFamily="34" charset="0"/>
            </a:endParaRPr>
          </a:p>
        </p:txBody>
      </p:sp>
      <p:sp>
        <p:nvSpPr>
          <p:cNvPr id="163844" name="3 Slayt Numarası Yer Tutucusu"/>
          <p:cNvSpPr>
            <a:spLocks noGrp="1"/>
          </p:cNvSpPr>
          <p:nvPr>
            <p:ph type="sldNum" sz="quarter" idx="5"/>
          </p:nvPr>
        </p:nvSpPr>
        <p:spPr bwMode="auto">
          <a:noFill/>
          <a:ln>
            <a:miter lim="800000"/>
            <a:headEnd/>
            <a:tailEnd/>
          </a:ln>
        </p:spPr>
        <p:txBody>
          <a:bodyPr/>
          <a:lstStyle/>
          <a:p>
            <a:fld id="{97E8DF9F-B6BD-4411-A5D4-1FDFF525D7AC}" type="slidenum">
              <a:rPr lang="tr-TR" smtClean="0"/>
              <a:pPr/>
              <a:t>39</a:t>
            </a:fld>
            <a:endParaRPr lang="tr-TR" smtClean="0"/>
          </a:p>
        </p:txBody>
      </p:sp>
    </p:spTree>
    <p:extLst>
      <p:ext uri="{BB962C8B-B14F-4D97-AF65-F5344CB8AC3E}">
        <p14:creationId xmlns:p14="http://schemas.microsoft.com/office/powerpoint/2010/main" xmlns="" val="3210696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4867" name="2 Not Yer Tutucusu"/>
          <p:cNvSpPr>
            <a:spLocks noGrp="1"/>
          </p:cNvSpPr>
          <p:nvPr>
            <p:ph type="body" idx="1"/>
          </p:nvPr>
        </p:nvSpPr>
        <p:spPr bwMode="auto">
          <a:noFill/>
        </p:spPr>
        <p:txBody>
          <a:bodyPr/>
          <a:lstStyle/>
          <a:p>
            <a:endParaRPr lang="tr-TR" dirty="0" smtClean="0">
              <a:cs typeface="Arial" pitchFamily="34" charset="0"/>
            </a:endParaRPr>
          </a:p>
        </p:txBody>
      </p:sp>
      <p:sp>
        <p:nvSpPr>
          <p:cNvPr id="164868" name="3 Slayt Numarası Yer Tutucusu"/>
          <p:cNvSpPr>
            <a:spLocks noGrp="1"/>
          </p:cNvSpPr>
          <p:nvPr>
            <p:ph type="sldNum" sz="quarter" idx="5"/>
          </p:nvPr>
        </p:nvSpPr>
        <p:spPr bwMode="auto">
          <a:noFill/>
          <a:ln>
            <a:miter lim="800000"/>
            <a:headEnd/>
            <a:tailEnd/>
          </a:ln>
        </p:spPr>
        <p:txBody>
          <a:bodyPr/>
          <a:lstStyle/>
          <a:p>
            <a:fld id="{00F9046D-DF3C-407A-9D80-1C70C0EC5712}" type="slidenum">
              <a:rPr lang="tr-TR" smtClean="0"/>
              <a:pPr/>
              <a:t>40</a:t>
            </a:fld>
            <a:endParaRPr lang="tr-TR" smtClean="0"/>
          </a:p>
        </p:txBody>
      </p:sp>
    </p:spTree>
    <p:extLst>
      <p:ext uri="{BB962C8B-B14F-4D97-AF65-F5344CB8AC3E}">
        <p14:creationId xmlns:p14="http://schemas.microsoft.com/office/powerpoint/2010/main" xmlns="" val="2492931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5891" name="2 Not Yer Tutucusu"/>
          <p:cNvSpPr>
            <a:spLocks noGrp="1"/>
          </p:cNvSpPr>
          <p:nvPr>
            <p:ph type="body" idx="1"/>
          </p:nvPr>
        </p:nvSpPr>
        <p:spPr bwMode="auto">
          <a:noFill/>
        </p:spPr>
        <p:txBody>
          <a:bodyPr/>
          <a:lstStyle/>
          <a:p>
            <a:pPr algn="just" eaLnBrk="1" hangingPunct="1">
              <a:buClr>
                <a:srgbClr val="002060"/>
              </a:buClr>
              <a:buFont typeface="Wingdings 2" pitchFamily="18" charset="2"/>
              <a:buNone/>
            </a:pPr>
            <a:endParaRPr lang="tr-TR" dirty="0" smtClean="0">
              <a:solidFill>
                <a:srgbClr val="002060"/>
              </a:solidFill>
              <a:cs typeface="Arial" pitchFamily="34" charset="0"/>
            </a:endParaRPr>
          </a:p>
        </p:txBody>
      </p:sp>
      <p:sp>
        <p:nvSpPr>
          <p:cNvPr id="165892" name="3 Slayt Numarası Yer Tutucusu"/>
          <p:cNvSpPr>
            <a:spLocks noGrp="1"/>
          </p:cNvSpPr>
          <p:nvPr>
            <p:ph type="sldNum" sz="quarter" idx="5"/>
          </p:nvPr>
        </p:nvSpPr>
        <p:spPr bwMode="auto">
          <a:noFill/>
          <a:ln>
            <a:miter lim="800000"/>
            <a:headEnd/>
            <a:tailEnd/>
          </a:ln>
        </p:spPr>
        <p:txBody>
          <a:bodyPr/>
          <a:lstStyle/>
          <a:p>
            <a:fld id="{D0F000DC-4E2D-4DE5-A2AB-45EF6DEFDBE2}" type="slidenum">
              <a:rPr lang="tr-TR" smtClean="0"/>
              <a:pPr/>
              <a:t>45</a:t>
            </a:fld>
            <a:endParaRPr lang="tr-TR" smtClean="0"/>
          </a:p>
        </p:txBody>
      </p:sp>
    </p:spTree>
    <p:extLst>
      <p:ext uri="{BB962C8B-B14F-4D97-AF65-F5344CB8AC3E}">
        <p14:creationId xmlns:p14="http://schemas.microsoft.com/office/powerpoint/2010/main" xmlns="" val="550830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6915" name="2 Not Yer Tutucusu"/>
          <p:cNvSpPr>
            <a:spLocks noGrp="1"/>
          </p:cNvSpPr>
          <p:nvPr>
            <p:ph type="body" idx="1"/>
          </p:nvPr>
        </p:nvSpPr>
        <p:spPr bwMode="auto">
          <a:noFill/>
        </p:spPr>
        <p:txBody>
          <a:bodyPr/>
          <a:lstStyle/>
          <a:p>
            <a:endParaRPr lang="tr-TR" dirty="0" smtClean="0">
              <a:cs typeface="Arial" pitchFamily="34" charset="0"/>
            </a:endParaRPr>
          </a:p>
        </p:txBody>
      </p:sp>
      <p:sp>
        <p:nvSpPr>
          <p:cNvPr id="166916" name="3 Slayt Numarası Yer Tutucusu"/>
          <p:cNvSpPr>
            <a:spLocks noGrp="1"/>
          </p:cNvSpPr>
          <p:nvPr>
            <p:ph type="sldNum" sz="quarter" idx="5"/>
          </p:nvPr>
        </p:nvSpPr>
        <p:spPr bwMode="auto">
          <a:noFill/>
          <a:ln>
            <a:miter lim="800000"/>
            <a:headEnd/>
            <a:tailEnd/>
          </a:ln>
        </p:spPr>
        <p:txBody>
          <a:bodyPr/>
          <a:lstStyle/>
          <a:p>
            <a:fld id="{C57C6F1F-E5A2-4377-8592-772C59838250}" type="slidenum">
              <a:rPr lang="tr-TR" smtClean="0"/>
              <a:pPr/>
              <a:t>48</a:t>
            </a:fld>
            <a:endParaRPr lang="tr-TR" smtClean="0"/>
          </a:p>
        </p:txBody>
      </p:sp>
    </p:spTree>
    <p:extLst>
      <p:ext uri="{BB962C8B-B14F-4D97-AF65-F5344CB8AC3E}">
        <p14:creationId xmlns:p14="http://schemas.microsoft.com/office/powerpoint/2010/main" xmlns="" val="1539088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7939" name="2 Not Yer Tutucusu"/>
          <p:cNvSpPr>
            <a:spLocks noGrp="1"/>
          </p:cNvSpPr>
          <p:nvPr>
            <p:ph type="body" idx="1"/>
          </p:nvPr>
        </p:nvSpPr>
        <p:spPr bwMode="auto">
          <a:noFill/>
        </p:spPr>
        <p:txBody>
          <a:bodyPr/>
          <a:lstStyle/>
          <a:p>
            <a:endParaRPr lang="tr-TR" smtClean="0">
              <a:latin typeface="Arial" pitchFamily="34" charset="0"/>
              <a:cs typeface="Arial" pitchFamily="34" charset="0"/>
            </a:endParaRPr>
          </a:p>
        </p:txBody>
      </p:sp>
      <p:sp>
        <p:nvSpPr>
          <p:cNvPr id="167940" name="3 Slayt Numarası Yer Tutucusu"/>
          <p:cNvSpPr>
            <a:spLocks noGrp="1"/>
          </p:cNvSpPr>
          <p:nvPr>
            <p:ph type="sldNum" sz="quarter" idx="5"/>
          </p:nvPr>
        </p:nvSpPr>
        <p:spPr bwMode="auto">
          <a:noFill/>
          <a:ln>
            <a:miter lim="800000"/>
            <a:headEnd/>
            <a:tailEnd/>
          </a:ln>
        </p:spPr>
        <p:txBody>
          <a:bodyPr/>
          <a:lstStyle/>
          <a:p>
            <a:pPr defTabSz="923925"/>
            <a:fld id="{05204FEF-4C78-4495-B380-AFD1842CF9C3}" type="slidenum">
              <a:rPr lang="tr-TR" smtClean="0">
                <a:latin typeface="Arial" pitchFamily="34" charset="0"/>
              </a:rPr>
              <a:pPr defTabSz="923925"/>
              <a:t>50</a:t>
            </a:fld>
            <a:endParaRPr lang="tr-TR" smtClean="0">
              <a:latin typeface="Arial" pitchFamily="34" charset="0"/>
            </a:endParaRPr>
          </a:p>
        </p:txBody>
      </p:sp>
    </p:spTree>
    <p:extLst>
      <p:ext uri="{BB962C8B-B14F-4D97-AF65-F5344CB8AC3E}">
        <p14:creationId xmlns:p14="http://schemas.microsoft.com/office/powerpoint/2010/main" xmlns="" val="1400434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8963" name="2 Not Yer Tutucusu"/>
          <p:cNvSpPr>
            <a:spLocks noGrp="1"/>
          </p:cNvSpPr>
          <p:nvPr>
            <p:ph type="body" idx="1"/>
          </p:nvPr>
        </p:nvSpPr>
        <p:spPr bwMode="auto">
          <a:noFill/>
        </p:spPr>
        <p:txBody>
          <a:bodyPr/>
          <a:lstStyle/>
          <a:p>
            <a:endParaRPr lang="tr-TR" smtClean="0">
              <a:latin typeface="Arial" pitchFamily="34" charset="0"/>
              <a:cs typeface="Arial" pitchFamily="34" charset="0"/>
            </a:endParaRPr>
          </a:p>
        </p:txBody>
      </p:sp>
      <p:sp>
        <p:nvSpPr>
          <p:cNvPr id="168964" name="3 Slayt Numarası Yer Tutucusu"/>
          <p:cNvSpPr>
            <a:spLocks noGrp="1"/>
          </p:cNvSpPr>
          <p:nvPr>
            <p:ph type="sldNum" sz="quarter" idx="5"/>
          </p:nvPr>
        </p:nvSpPr>
        <p:spPr bwMode="auto">
          <a:noFill/>
          <a:ln>
            <a:miter lim="800000"/>
            <a:headEnd/>
            <a:tailEnd/>
          </a:ln>
        </p:spPr>
        <p:txBody>
          <a:bodyPr/>
          <a:lstStyle/>
          <a:p>
            <a:pPr defTabSz="923925"/>
            <a:fld id="{055822E2-E97E-42C4-9987-7B9583F52606}" type="slidenum">
              <a:rPr lang="tr-TR" smtClean="0">
                <a:latin typeface="Arial" pitchFamily="34" charset="0"/>
              </a:rPr>
              <a:pPr defTabSz="923925"/>
              <a:t>51</a:t>
            </a:fld>
            <a:endParaRPr lang="tr-TR" smtClean="0">
              <a:latin typeface="Arial" pitchFamily="34" charset="0"/>
            </a:endParaRPr>
          </a:p>
        </p:txBody>
      </p:sp>
    </p:spTree>
    <p:extLst>
      <p:ext uri="{BB962C8B-B14F-4D97-AF65-F5344CB8AC3E}">
        <p14:creationId xmlns:p14="http://schemas.microsoft.com/office/powerpoint/2010/main" xmlns="" val="1414265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9987" name="2 Not Yer Tutucusu"/>
          <p:cNvSpPr>
            <a:spLocks noGrp="1"/>
          </p:cNvSpPr>
          <p:nvPr>
            <p:ph type="body" idx="1"/>
          </p:nvPr>
        </p:nvSpPr>
        <p:spPr bwMode="auto">
          <a:noFill/>
        </p:spPr>
        <p:txBody>
          <a:bodyPr/>
          <a:lstStyle/>
          <a:p>
            <a:endParaRPr lang="tr-TR" smtClean="0">
              <a:latin typeface="Arial" pitchFamily="34" charset="0"/>
              <a:cs typeface="Arial" pitchFamily="34" charset="0"/>
            </a:endParaRPr>
          </a:p>
        </p:txBody>
      </p:sp>
      <p:sp>
        <p:nvSpPr>
          <p:cNvPr id="169988" name="3 Slayt Numarası Yer Tutucusu"/>
          <p:cNvSpPr>
            <a:spLocks noGrp="1"/>
          </p:cNvSpPr>
          <p:nvPr>
            <p:ph type="sldNum" sz="quarter" idx="5"/>
          </p:nvPr>
        </p:nvSpPr>
        <p:spPr bwMode="auto">
          <a:noFill/>
          <a:ln>
            <a:miter lim="800000"/>
            <a:headEnd/>
            <a:tailEnd/>
          </a:ln>
        </p:spPr>
        <p:txBody>
          <a:bodyPr/>
          <a:lstStyle/>
          <a:p>
            <a:pPr defTabSz="923925"/>
            <a:fld id="{2FFC2732-866A-40C6-BB1C-77296E4FF260}" type="slidenum">
              <a:rPr lang="tr-TR" smtClean="0">
                <a:latin typeface="Arial" pitchFamily="34" charset="0"/>
              </a:rPr>
              <a:pPr defTabSz="923925"/>
              <a:t>52</a:t>
            </a:fld>
            <a:endParaRPr lang="tr-TR" smtClean="0">
              <a:latin typeface="Arial" pitchFamily="34" charset="0"/>
            </a:endParaRPr>
          </a:p>
        </p:txBody>
      </p:sp>
    </p:spTree>
    <p:extLst>
      <p:ext uri="{BB962C8B-B14F-4D97-AF65-F5344CB8AC3E}">
        <p14:creationId xmlns:p14="http://schemas.microsoft.com/office/powerpoint/2010/main" xmlns="" val="493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2579" name="2 Not Yer Tutucusu"/>
          <p:cNvSpPr>
            <a:spLocks noGrp="1"/>
          </p:cNvSpPr>
          <p:nvPr>
            <p:ph type="body" idx="1"/>
          </p:nvPr>
        </p:nvSpPr>
        <p:spPr bwMode="auto">
          <a:noFill/>
        </p:spPr>
        <p:txBody>
          <a:bodyPr/>
          <a:lstStyle/>
          <a:p>
            <a:endParaRPr lang="tr-TR" smtClean="0">
              <a:cs typeface="Arial" pitchFamily="34" charset="0"/>
            </a:endParaRPr>
          </a:p>
        </p:txBody>
      </p:sp>
      <p:sp>
        <p:nvSpPr>
          <p:cNvPr id="152580" name="3 Slayt Numarası Yer Tutucusu"/>
          <p:cNvSpPr>
            <a:spLocks noGrp="1"/>
          </p:cNvSpPr>
          <p:nvPr>
            <p:ph type="sldNum" sz="quarter" idx="5"/>
          </p:nvPr>
        </p:nvSpPr>
        <p:spPr bwMode="auto">
          <a:noFill/>
          <a:ln>
            <a:miter lim="800000"/>
            <a:headEnd/>
            <a:tailEnd/>
          </a:ln>
        </p:spPr>
        <p:txBody>
          <a:bodyPr/>
          <a:lstStyle/>
          <a:p>
            <a:fld id="{C8E7EA94-BA44-4076-8CC1-664F834CD444}" type="slidenum">
              <a:rPr lang="tr-TR" smtClean="0"/>
              <a:pPr/>
              <a:t>2</a:t>
            </a:fld>
            <a:endParaRPr lang="tr-TR" smtClean="0"/>
          </a:p>
        </p:txBody>
      </p:sp>
    </p:spTree>
    <p:extLst>
      <p:ext uri="{BB962C8B-B14F-4D97-AF65-F5344CB8AC3E}">
        <p14:creationId xmlns:p14="http://schemas.microsoft.com/office/powerpoint/2010/main" xmlns="" val="1302781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71011" name="2 Not Yer Tutucusu"/>
          <p:cNvSpPr>
            <a:spLocks noGrp="1"/>
          </p:cNvSpPr>
          <p:nvPr>
            <p:ph type="body" idx="1"/>
          </p:nvPr>
        </p:nvSpPr>
        <p:spPr bwMode="auto">
          <a:noFill/>
        </p:spPr>
        <p:txBody>
          <a:bodyPr/>
          <a:lstStyle/>
          <a:p>
            <a:endParaRPr lang="tr-TR" smtClean="0">
              <a:latin typeface="Arial" pitchFamily="34" charset="0"/>
              <a:cs typeface="Arial" pitchFamily="34" charset="0"/>
            </a:endParaRPr>
          </a:p>
        </p:txBody>
      </p:sp>
      <p:sp>
        <p:nvSpPr>
          <p:cNvPr id="171012" name="3 Slayt Numarası Yer Tutucusu"/>
          <p:cNvSpPr>
            <a:spLocks noGrp="1"/>
          </p:cNvSpPr>
          <p:nvPr>
            <p:ph type="sldNum" sz="quarter" idx="5"/>
          </p:nvPr>
        </p:nvSpPr>
        <p:spPr bwMode="auto">
          <a:noFill/>
          <a:ln>
            <a:miter lim="800000"/>
            <a:headEnd/>
            <a:tailEnd/>
          </a:ln>
        </p:spPr>
        <p:txBody>
          <a:bodyPr/>
          <a:lstStyle/>
          <a:p>
            <a:pPr defTabSz="923925"/>
            <a:fld id="{467B5124-0E05-4906-9E7B-5415BC6736FE}" type="slidenum">
              <a:rPr lang="tr-TR" smtClean="0">
                <a:latin typeface="Arial" pitchFamily="34" charset="0"/>
              </a:rPr>
              <a:pPr defTabSz="923925"/>
              <a:t>53</a:t>
            </a:fld>
            <a:endParaRPr lang="tr-TR" smtClean="0">
              <a:latin typeface="Arial" pitchFamily="34" charset="0"/>
            </a:endParaRPr>
          </a:p>
        </p:txBody>
      </p:sp>
    </p:spTree>
    <p:extLst>
      <p:ext uri="{BB962C8B-B14F-4D97-AF65-F5344CB8AC3E}">
        <p14:creationId xmlns:p14="http://schemas.microsoft.com/office/powerpoint/2010/main" xmlns="" val="1739983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72035" name="2 Not Yer Tutucusu"/>
          <p:cNvSpPr>
            <a:spLocks noGrp="1"/>
          </p:cNvSpPr>
          <p:nvPr>
            <p:ph type="body" idx="1"/>
          </p:nvPr>
        </p:nvSpPr>
        <p:spPr bwMode="auto">
          <a:noFill/>
        </p:spPr>
        <p:txBody>
          <a:bodyPr/>
          <a:lstStyle/>
          <a:p>
            <a:endParaRPr lang="tr-TR" smtClean="0">
              <a:latin typeface="Arial" pitchFamily="34" charset="0"/>
              <a:cs typeface="Arial" pitchFamily="34" charset="0"/>
            </a:endParaRPr>
          </a:p>
        </p:txBody>
      </p:sp>
      <p:sp>
        <p:nvSpPr>
          <p:cNvPr id="172036" name="3 Slayt Numarası Yer Tutucusu"/>
          <p:cNvSpPr>
            <a:spLocks noGrp="1"/>
          </p:cNvSpPr>
          <p:nvPr>
            <p:ph type="sldNum" sz="quarter" idx="5"/>
          </p:nvPr>
        </p:nvSpPr>
        <p:spPr bwMode="auto">
          <a:noFill/>
          <a:ln>
            <a:miter lim="800000"/>
            <a:headEnd/>
            <a:tailEnd/>
          </a:ln>
        </p:spPr>
        <p:txBody>
          <a:bodyPr/>
          <a:lstStyle/>
          <a:p>
            <a:pPr defTabSz="923925"/>
            <a:fld id="{96F51154-A11C-4B72-A15F-182B8A88FCE6}" type="slidenum">
              <a:rPr lang="tr-TR" smtClean="0">
                <a:latin typeface="Arial" pitchFamily="34" charset="0"/>
              </a:rPr>
              <a:pPr defTabSz="923925"/>
              <a:t>55</a:t>
            </a:fld>
            <a:endParaRPr lang="tr-TR" smtClean="0">
              <a:latin typeface="Arial" pitchFamily="34" charset="0"/>
            </a:endParaRPr>
          </a:p>
        </p:txBody>
      </p:sp>
    </p:spTree>
    <p:extLst>
      <p:ext uri="{BB962C8B-B14F-4D97-AF65-F5344CB8AC3E}">
        <p14:creationId xmlns:p14="http://schemas.microsoft.com/office/powerpoint/2010/main" xmlns="" val="450867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73059" name="2 Not Yer Tutucusu"/>
          <p:cNvSpPr>
            <a:spLocks noGrp="1"/>
          </p:cNvSpPr>
          <p:nvPr>
            <p:ph type="body" idx="1"/>
          </p:nvPr>
        </p:nvSpPr>
        <p:spPr bwMode="auto">
          <a:noFill/>
        </p:spPr>
        <p:txBody>
          <a:bodyPr/>
          <a:lstStyle/>
          <a:p>
            <a:endParaRPr lang="tr-TR" smtClean="0">
              <a:latin typeface="Arial" pitchFamily="34" charset="0"/>
              <a:cs typeface="Arial" pitchFamily="34" charset="0"/>
            </a:endParaRPr>
          </a:p>
        </p:txBody>
      </p:sp>
      <p:sp>
        <p:nvSpPr>
          <p:cNvPr id="173060" name="3 Slayt Numarası Yer Tutucusu"/>
          <p:cNvSpPr>
            <a:spLocks noGrp="1"/>
          </p:cNvSpPr>
          <p:nvPr>
            <p:ph type="sldNum" sz="quarter" idx="5"/>
          </p:nvPr>
        </p:nvSpPr>
        <p:spPr bwMode="auto">
          <a:noFill/>
          <a:ln>
            <a:miter lim="800000"/>
            <a:headEnd/>
            <a:tailEnd/>
          </a:ln>
        </p:spPr>
        <p:txBody>
          <a:bodyPr/>
          <a:lstStyle/>
          <a:p>
            <a:pPr defTabSz="923925"/>
            <a:fld id="{AA20C070-12B0-4BDD-B18C-89E089AA63F6}" type="slidenum">
              <a:rPr lang="tr-TR" smtClean="0">
                <a:latin typeface="Arial" pitchFamily="34" charset="0"/>
              </a:rPr>
              <a:pPr defTabSz="923925"/>
              <a:t>56</a:t>
            </a:fld>
            <a:endParaRPr lang="tr-TR" smtClean="0">
              <a:latin typeface="Arial" pitchFamily="34" charset="0"/>
            </a:endParaRPr>
          </a:p>
        </p:txBody>
      </p:sp>
    </p:spTree>
    <p:extLst>
      <p:ext uri="{BB962C8B-B14F-4D97-AF65-F5344CB8AC3E}">
        <p14:creationId xmlns:p14="http://schemas.microsoft.com/office/powerpoint/2010/main" xmlns="" val="1132111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74083" name="2 Not Yer Tutucusu"/>
          <p:cNvSpPr>
            <a:spLocks noGrp="1"/>
          </p:cNvSpPr>
          <p:nvPr>
            <p:ph type="body" idx="1"/>
          </p:nvPr>
        </p:nvSpPr>
        <p:spPr bwMode="auto">
          <a:noFill/>
        </p:spPr>
        <p:txBody>
          <a:bodyPr/>
          <a:lstStyle/>
          <a:p>
            <a:endParaRPr lang="tr-TR" smtClean="0">
              <a:latin typeface="Arial" pitchFamily="34" charset="0"/>
              <a:cs typeface="Arial" pitchFamily="34" charset="0"/>
            </a:endParaRPr>
          </a:p>
        </p:txBody>
      </p:sp>
      <p:sp>
        <p:nvSpPr>
          <p:cNvPr id="174084" name="3 Slayt Numarası Yer Tutucusu"/>
          <p:cNvSpPr>
            <a:spLocks noGrp="1"/>
          </p:cNvSpPr>
          <p:nvPr>
            <p:ph type="sldNum" sz="quarter" idx="5"/>
          </p:nvPr>
        </p:nvSpPr>
        <p:spPr bwMode="auto">
          <a:noFill/>
          <a:ln>
            <a:miter lim="800000"/>
            <a:headEnd/>
            <a:tailEnd/>
          </a:ln>
        </p:spPr>
        <p:txBody>
          <a:bodyPr/>
          <a:lstStyle/>
          <a:p>
            <a:pPr defTabSz="923925"/>
            <a:fld id="{F883D34F-DA7B-4270-907C-5F33989F2F93}" type="slidenum">
              <a:rPr lang="tr-TR" smtClean="0">
                <a:latin typeface="Arial" pitchFamily="34" charset="0"/>
              </a:rPr>
              <a:pPr defTabSz="923925"/>
              <a:t>57</a:t>
            </a:fld>
            <a:endParaRPr lang="tr-TR" smtClean="0">
              <a:latin typeface="Arial" pitchFamily="34" charset="0"/>
            </a:endParaRPr>
          </a:p>
        </p:txBody>
      </p:sp>
    </p:spTree>
    <p:extLst>
      <p:ext uri="{BB962C8B-B14F-4D97-AF65-F5344CB8AC3E}">
        <p14:creationId xmlns:p14="http://schemas.microsoft.com/office/powerpoint/2010/main" xmlns="" val="1326144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75107" name="2 Not Yer Tutucusu"/>
          <p:cNvSpPr>
            <a:spLocks noGrp="1"/>
          </p:cNvSpPr>
          <p:nvPr>
            <p:ph type="body" idx="1"/>
          </p:nvPr>
        </p:nvSpPr>
        <p:spPr bwMode="auto">
          <a:noFill/>
        </p:spPr>
        <p:txBody>
          <a:bodyPr/>
          <a:lstStyle/>
          <a:p>
            <a:endParaRPr lang="tr-TR" smtClean="0">
              <a:latin typeface="Arial" pitchFamily="34" charset="0"/>
              <a:cs typeface="Arial" pitchFamily="34" charset="0"/>
            </a:endParaRPr>
          </a:p>
        </p:txBody>
      </p:sp>
      <p:sp>
        <p:nvSpPr>
          <p:cNvPr id="175108" name="3 Slayt Numarası Yer Tutucusu"/>
          <p:cNvSpPr>
            <a:spLocks noGrp="1"/>
          </p:cNvSpPr>
          <p:nvPr>
            <p:ph type="sldNum" sz="quarter" idx="5"/>
          </p:nvPr>
        </p:nvSpPr>
        <p:spPr bwMode="auto">
          <a:noFill/>
          <a:ln>
            <a:miter lim="800000"/>
            <a:headEnd/>
            <a:tailEnd/>
          </a:ln>
        </p:spPr>
        <p:txBody>
          <a:bodyPr/>
          <a:lstStyle/>
          <a:p>
            <a:pPr defTabSz="923925"/>
            <a:fld id="{A466699F-6457-44F4-A682-8825FD747F51}" type="slidenum">
              <a:rPr lang="tr-TR" smtClean="0">
                <a:latin typeface="Arial" pitchFamily="34" charset="0"/>
              </a:rPr>
              <a:pPr defTabSz="923925"/>
              <a:t>58</a:t>
            </a:fld>
            <a:endParaRPr lang="tr-TR" smtClean="0">
              <a:latin typeface="Arial" pitchFamily="34" charset="0"/>
            </a:endParaRPr>
          </a:p>
        </p:txBody>
      </p:sp>
    </p:spTree>
    <p:extLst>
      <p:ext uri="{BB962C8B-B14F-4D97-AF65-F5344CB8AC3E}">
        <p14:creationId xmlns:p14="http://schemas.microsoft.com/office/powerpoint/2010/main" xmlns="" val="2158782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76131" name="2 Not Yer Tutucusu"/>
          <p:cNvSpPr>
            <a:spLocks noGrp="1"/>
          </p:cNvSpPr>
          <p:nvPr>
            <p:ph type="body" idx="1"/>
          </p:nvPr>
        </p:nvSpPr>
        <p:spPr bwMode="auto">
          <a:noFill/>
        </p:spPr>
        <p:txBody>
          <a:bodyPr/>
          <a:lstStyle/>
          <a:p>
            <a:endParaRPr lang="tr-TR" smtClean="0">
              <a:latin typeface="Arial" pitchFamily="34" charset="0"/>
              <a:cs typeface="Arial" pitchFamily="34" charset="0"/>
            </a:endParaRPr>
          </a:p>
        </p:txBody>
      </p:sp>
      <p:sp>
        <p:nvSpPr>
          <p:cNvPr id="176132" name="3 Slayt Numarası Yer Tutucusu"/>
          <p:cNvSpPr>
            <a:spLocks noGrp="1"/>
          </p:cNvSpPr>
          <p:nvPr>
            <p:ph type="sldNum" sz="quarter" idx="5"/>
          </p:nvPr>
        </p:nvSpPr>
        <p:spPr bwMode="auto">
          <a:noFill/>
          <a:ln>
            <a:miter lim="800000"/>
            <a:headEnd/>
            <a:tailEnd/>
          </a:ln>
        </p:spPr>
        <p:txBody>
          <a:bodyPr/>
          <a:lstStyle/>
          <a:p>
            <a:pPr defTabSz="923925"/>
            <a:fld id="{2BC8C299-8763-48C9-BB50-5FBB6E7E5E36}" type="slidenum">
              <a:rPr lang="tr-TR" smtClean="0">
                <a:latin typeface="Arial" pitchFamily="34" charset="0"/>
              </a:rPr>
              <a:pPr defTabSz="923925"/>
              <a:t>59</a:t>
            </a:fld>
            <a:endParaRPr lang="tr-TR" smtClean="0">
              <a:latin typeface="Arial" pitchFamily="34" charset="0"/>
            </a:endParaRPr>
          </a:p>
        </p:txBody>
      </p:sp>
    </p:spTree>
    <p:extLst>
      <p:ext uri="{BB962C8B-B14F-4D97-AF65-F5344CB8AC3E}">
        <p14:creationId xmlns:p14="http://schemas.microsoft.com/office/powerpoint/2010/main" xmlns="" val="3870105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77155" name="2 Not Yer Tutucusu"/>
          <p:cNvSpPr>
            <a:spLocks noGrp="1"/>
          </p:cNvSpPr>
          <p:nvPr>
            <p:ph type="body" idx="1"/>
          </p:nvPr>
        </p:nvSpPr>
        <p:spPr bwMode="auto">
          <a:noFill/>
        </p:spPr>
        <p:txBody>
          <a:bodyPr/>
          <a:lstStyle/>
          <a:p>
            <a:endParaRPr lang="tr-TR" smtClean="0">
              <a:latin typeface="Arial" pitchFamily="34" charset="0"/>
              <a:cs typeface="Arial" pitchFamily="34" charset="0"/>
            </a:endParaRPr>
          </a:p>
        </p:txBody>
      </p:sp>
      <p:sp>
        <p:nvSpPr>
          <p:cNvPr id="177156" name="3 Slayt Numarası Yer Tutucusu"/>
          <p:cNvSpPr>
            <a:spLocks noGrp="1"/>
          </p:cNvSpPr>
          <p:nvPr>
            <p:ph type="sldNum" sz="quarter" idx="5"/>
          </p:nvPr>
        </p:nvSpPr>
        <p:spPr bwMode="auto">
          <a:noFill/>
          <a:ln>
            <a:miter lim="800000"/>
            <a:headEnd/>
            <a:tailEnd/>
          </a:ln>
        </p:spPr>
        <p:txBody>
          <a:bodyPr/>
          <a:lstStyle/>
          <a:p>
            <a:pPr defTabSz="923925"/>
            <a:fld id="{0FAEADC1-6C34-4B23-9A6B-6A68CF8B7B8B}" type="slidenum">
              <a:rPr lang="tr-TR" smtClean="0">
                <a:latin typeface="Arial" pitchFamily="34" charset="0"/>
              </a:rPr>
              <a:pPr defTabSz="923925"/>
              <a:t>60</a:t>
            </a:fld>
            <a:endParaRPr lang="tr-TR" smtClean="0">
              <a:latin typeface="Arial" pitchFamily="34" charset="0"/>
            </a:endParaRPr>
          </a:p>
        </p:txBody>
      </p:sp>
    </p:spTree>
    <p:extLst>
      <p:ext uri="{BB962C8B-B14F-4D97-AF65-F5344CB8AC3E}">
        <p14:creationId xmlns:p14="http://schemas.microsoft.com/office/powerpoint/2010/main" xmlns="" val="4018320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78179" name="2 Not Yer Tutucusu"/>
          <p:cNvSpPr>
            <a:spLocks noGrp="1"/>
          </p:cNvSpPr>
          <p:nvPr>
            <p:ph type="body" idx="1"/>
          </p:nvPr>
        </p:nvSpPr>
        <p:spPr bwMode="auto">
          <a:noFill/>
        </p:spPr>
        <p:txBody>
          <a:bodyPr/>
          <a:lstStyle/>
          <a:p>
            <a:endParaRPr lang="tr-TR" smtClean="0">
              <a:latin typeface="Arial" pitchFamily="34" charset="0"/>
              <a:cs typeface="Arial" pitchFamily="34" charset="0"/>
            </a:endParaRPr>
          </a:p>
        </p:txBody>
      </p:sp>
      <p:sp>
        <p:nvSpPr>
          <p:cNvPr id="178180" name="3 Slayt Numarası Yer Tutucusu"/>
          <p:cNvSpPr>
            <a:spLocks noGrp="1"/>
          </p:cNvSpPr>
          <p:nvPr>
            <p:ph type="sldNum" sz="quarter" idx="5"/>
          </p:nvPr>
        </p:nvSpPr>
        <p:spPr bwMode="auto">
          <a:noFill/>
          <a:ln>
            <a:miter lim="800000"/>
            <a:headEnd/>
            <a:tailEnd/>
          </a:ln>
        </p:spPr>
        <p:txBody>
          <a:bodyPr/>
          <a:lstStyle/>
          <a:p>
            <a:pPr defTabSz="923925"/>
            <a:fld id="{A4CF8497-6D23-4354-8A64-84F97E21937C}" type="slidenum">
              <a:rPr lang="tr-TR" smtClean="0">
                <a:latin typeface="Arial" pitchFamily="34" charset="0"/>
              </a:rPr>
              <a:pPr defTabSz="923925"/>
              <a:t>61</a:t>
            </a:fld>
            <a:endParaRPr lang="tr-TR" smtClean="0">
              <a:latin typeface="Arial" pitchFamily="34" charset="0"/>
            </a:endParaRPr>
          </a:p>
        </p:txBody>
      </p:sp>
    </p:spTree>
    <p:extLst>
      <p:ext uri="{BB962C8B-B14F-4D97-AF65-F5344CB8AC3E}">
        <p14:creationId xmlns:p14="http://schemas.microsoft.com/office/powerpoint/2010/main" xmlns="" val="1593334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79203" name="2 Not Yer Tutucusu"/>
          <p:cNvSpPr>
            <a:spLocks noGrp="1"/>
          </p:cNvSpPr>
          <p:nvPr>
            <p:ph type="body" idx="1"/>
          </p:nvPr>
        </p:nvSpPr>
        <p:spPr bwMode="auto">
          <a:noFill/>
        </p:spPr>
        <p:txBody>
          <a:bodyPr/>
          <a:lstStyle/>
          <a:p>
            <a:endParaRPr lang="tr-TR" smtClean="0">
              <a:latin typeface="Arial" pitchFamily="34" charset="0"/>
              <a:cs typeface="Arial" pitchFamily="34" charset="0"/>
            </a:endParaRPr>
          </a:p>
        </p:txBody>
      </p:sp>
      <p:sp>
        <p:nvSpPr>
          <p:cNvPr id="179204" name="3 Slayt Numarası Yer Tutucusu"/>
          <p:cNvSpPr>
            <a:spLocks noGrp="1"/>
          </p:cNvSpPr>
          <p:nvPr>
            <p:ph type="sldNum" sz="quarter" idx="5"/>
          </p:nvPr>
        </p:nvSpPr>
        <p:spPr bwMode="auto">
          <a:noFill/>
          <a:ln>
            <a:miter lim="800000"/>
            <a:headEnd/>
            <a:tailEnd/>
          </a:ln>
        </p:spPr>
        <p:txBody>
          <a:bodyPr/>
          <a:lstStyle/>
          <a:p>
            <a:pPr defTabSz="923925"/>
            <a:fld id="{2EB7366B-6FAA-4962-9520-B7DCF573E8AD}" type="slidenum">
              <a:rPr lang="tr-TR" smtClean="0">
                <a:latin typeface="Arial" pitchFamily="34" charset="0"/>
              </a:rPr>
              <a:pPr defTabSz="923925"/>
              <a:t>62</a:t>
            </a:fld>
            <a:endParaRPr lang="tr-TR" smtClean="0">
              <a:latin typeface="Arial" pitchFamily="34" charset="0"/>
            </a:endParaRPr>
          </a:p>
        </p:txBody>
      </p:sp>
    </p:spTree>
    <p:extLst>
      <p:ext uri="{BB962C8B-B14F-4D97-AF65-F5344CB8AC3E}">
        <p14:creationId xmlns:p14="http://schemas.microsoft.com/office/powerpoint/2010/main" xmlns="" val="4112452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80227" name="2 Not Yer Tutucusu"/>
          <p:cNvSpPr>
            <a:spLocks noGrp="1"/>
          </p:cNvSpPr>
          <p:nvPr>
            <p:ph type="body" idx="1"/>
          </p:nvPr>
        </p:nvSpPr>
        <p:spPr bwMode="auto">
          <a:noFill/>
        </p:spPr>
        <p:txBody>
          <a:bodyPr/>
          <a:lstStyle/>
          <a:p>
            <a:endParaRPr lang="tr-TR" smtClean="0">
              <a:latin typeface="Arial" pitchFamily="34" charset="0"/>
              <a:cs typeface="Arial" pitchFamily="34" charset="0"/>
            </a:endParaRPr>
          </a:p>
        </p:txBody>
      </p:sp>
      <p:sp>
        <p:nvSpPr>
          <p:cNvPr id="180228" name="3 Slayt Numarası Yer Tutucusu"/>
          <p:cNvSpPr>
            <a:spLocks noGrp="1"/>
          </p:cNvSpPr>
          <p:nvPr>
            <p:ph type="sldNum" sz="quarter" idx="5"/>
          </p:nvPr>
        </p:nvSpPr>
        <p:spPr bwMode="auto">
          <a:noFill/>
          <a:ln>
            <a:miter lim="800000"/>
            <a:headEnd/>
            <a:tailEnd/>
          </a:ln>
        </p:spPr>
        <p:txBody>
          <a:bodyPr/>
          <a:lstStyle/>
          <a:p>
            <a:pPr defTabSz="923925"/>
            <a:fld id="{7BBD6F6F-A87C-457B-96C1-CA6DA4DCFF2B}" type="slidenum">
              <a:rPr lang="tr-TR" smtClean="0">
                <a:latin typeface="Arial" pitchFamily="34" charset="0"/>
              </a:rPr>
              <a:pPr defTabSz="923925"/>
              <a:t>63</a:t>
            </a:fld>
            <a:endParaRPr lang="tr-TR" smtClean="0">
              <a:latin typeface="Arial" pitchFamily="34" charset="0"/>
            </a:endParaRPr>
          </a:p>
        </p:txBody>
      </p:sp>
    </p:spTree>
    <p:extLst>
      <p:ext uri="{BB962C8B-B14F-4D97-AF65-F5344CB8AC3E}">
        <p14:creationId xmlns:p14="http://schemas.microsoft.com/office/powerpoint/2010/main" xmlns="" val="836768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3603" name="2 Not Yer Tutucusu"/>
          <p:cNvSpPr>
            <a:spLocks noGrp="1"/>
          </p:cNvSpPr>
          <p:nvPr>
            <p:ph type="body" idx="1"/>
          </p:nvPr>
        </p:nvSpPr>
        <p:spPr bwMode="auto">
          <a:noFill/>
        </p:spPr>
        <p:txBody>
          <a:bodyPr/>
          <a:lstStyle/>
          <a:p>
            <a:endParaRPr lang="tr-TR" dirty="0" smtClean="0">
              <a:cs typeface="Arial" pitchFamily="34" charset="0"/>
            </a:endParaRPr>
          </a:p>
        </p:txBody>
      </p:sp>
      <p:sp>
        <p:nvSpPr>
          <p:cNvPr id="153604" name="3 Slayt Numarası Yer Tutucusu"/>
          <p:cNvSpPr>
            <a:spLocks noGrp="1"/>
          </p:cNvSpPr>
          <p:nvPr>
            <p:ph type="sldNum" sz="quarter" idx="5"/>
          </p:nvPr>
        </p:nvSpPr>
        <p:spPr bwMode="auto">
          <a:noFill/>
          <a:ln>
            <a:miter lim="800000"/>
            <a:headEnd/>
            <a:tailEnd/>
          </a:ln>
        </p:spPr>
        <p:txBody>
          <a:bodyPr/>
          <a:lstStyle/>
          <a:p>
            <a:fld id="{D36A4DC3-73CC-4F3E-85A8-04BC95B50E33}" type="slidenum">
              <a:rPr lang="tr-TR" smtClean="0"/>
              <a:pPr/>
              <a:t>4</a:t>
            </a:fld>
            <a:endParaRPr lang="tr-TR" smtClean="0"/>
          </a:p>
        </p:txBody>
      </p:sp>
    </p:spTree>
    <p:extLst>
      <p:ext uri="{BB962C8B-B14F-4D97-AF65-F5344CB8AC3E}">
        <p14:creationId xmlns:p14="http://schemas.microsoft.com/office/powerpoint/2010/main" xmlns="" val="1914719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81251" name="2 Not Yer Tutucusu"/>
          <p:cNvSpPr>
            <a:spLocks noGrp="1"/>
          </p:cNvSpPr>
          <p:nvPr>
            <p:ph type="body" idx="1"/>
          </p:nvPr>
        </p:nvSpPr>
        <p:spPr bwMode="auto">
          <a:noFill/>
        </p:spPr>
        <p:txBody>
          <a:bodyPr/>
          <a:lstStyle/>
          <a:p>
            <a:endParaRPr lang="tr-TR" smtClean="0">
              <a:cs typeface="Arial" pitchFamily="34" charset="0"/>
            </a:endParaRPr>
          </a:p>
        </p:txBody>
      </p:sp>
      <p:sp>
        <p:nvSpPr>
          <p:cNvPr id="181252" name="3 Slayt Numarası Yer Tutucusu"/>
          <p:cNvSpPr>
            <a:spLocks noGrp="1"/>
          </p:cNvSpPr>
          <p:nvPr>
            <p:ph type="sldNum" sz="quarter" idx="5"/>
          </p:nvPr>
        </p:nvSpPr>
        <p:spPr bwMode="auto">
          <a:noFill/>
          <a:ln>
            <a:miter lim="800000"/>
            <a:headEnd/>
            <a:tailEnd/>
          </a:ln>
        </p:spPr>
        <p:txBody>
          <a:bodyPr/>
          <a:lstStyle/>
          <a:p>
            <a:fld id="{9225DB9F-58D0-4B96-9CEA-3134905CB0E8}" type="slidenum">
              <a:rPr lang="tr-TR" smtClean="0"/>
              <a:pPr/>
              <a:t>67</a:t>
            </a:fld>
            <a:endParaRPr lang="tr-TR" smtClean="0"/>
          </a:p>
        </p:txBody>
      </p:sp>
    </p:spTree>
    <p:extLst>
      <p:ext uri="{BB962C8B-B14F-4D97-AF65-F5344CB8AC3E}">
        <p14:creationId xmlns:p14="http://schemas.microsoft.com/office/powerpoint/2010/main" xmlns="" val="4021726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82275" name="2 Not Yer Tutucusu"/>
          <p:cNvSpPr>
            <a:spLocks noGrp="1"/>
          </p:cNvSpPr>
          <p:nvPr>
            <p:ph type="body" idx="1"/>
          </p:nvPr>
        </p:nvSpPr>
        <p:spPr bwMode="auto">
          <a:noFill/>
        </p:spPr>
        <p:txBody>
          <a:bodyPr/>
          <a:lstStyle/>
          <a:p>
            <a:endParaRPr lang="tr-TR" smtClean="0">
              <a:latin typeface="Arial" pitchFamily="34" charset="0"/>
              <a:cs typeface="Arial" pitchFamily="34" charset="0"/>
            </a:endParaRPr>
          </a:p>
        </p:txBody>
      </p:sp>
      <p:sp>
        <p:nvSpPr>
          <p:cNvPr id="182276" name="3 Slayt Numarası Yer Tutucusu"/>
          <p:cNvSpPr>
            <a:spLocks noGrp="1"/>
          </p:cNvSpPr>
          <p:nvPr>
            <p:ph type="sldNum" sz="quarter" idx="5"/>
          </p:nvPr>
        </p:nvSpPr>
        <p:spPr bwMode="auto">
          <a:noFill/>
          <a:ln>
            <a:miter lim="800000"/>
            <a:headEnd/>
            <a:tailEnd/>
          </a:ln>
        </p:spPr>
        <p:txBody>
          <a:bodyPr/>
          <a:lstStyle/>
          <a:p>
            <a:pPr defTabSz="923925"/>
            <a:fld id="{4C00AC42-74FD-41E6-8012-EF0A7ED16A8F}" type="slidenum">
              <a:rPr lang="tr-TR" smtClean="0">
                <a:latin typeface="Arial" pitchFamily="34" charset="0"/>
              </a:rPr>
              <a:pPr defTabSz="923925"/>
              <a:t>68</a:t>
            </a:fld>
            <a:endParaRPr lang="tr-TR" smtClean="0">
              <a:latin typeface="Arial" pitchFamily="34" charset="0"/>
            </a:endParaRPr>
          </a:p>
        </p:txBody>
      </p:sp>
    </p:spTree>
    <p:extLst>
      <p:ext uri="{BB962C8B-B14F-4D97-AF65-F5344CB8AC3E}">
        <p14:creationId xmlns:p14="http://schemas.microsoft.com/office/powerpoint/2010/main" xmlns="" val="2779356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83299" name="2 Not Yer Tutucusu"/>
          <p:cNvSpPr>
            <a:spLocks noGrp="1"/>
          </p:cNvSpPr>
          <p:nvPr>
            <p:ph type="body" idx="1"/>
          </p:nvPr>
        </p:nvSpPr>
        <p:spPr bwMode="auto">
          <a:noFill/>
        </p:spPr>
        <p:txBody>
          <a:bodyPr/>
          <a:lstStyle/>
          <a:p>
            <a:endParaRPr lang="tr-TR" smtClean="0">
              <a:latin typeface="Arial" pitchFamily="34" charset="0"/>
              <a:cs typeface="Arial" pitchFamily="34" charset="0"/>
            </a:endParaRPr>
          </a:p>
        </p:txBody>
      </p:sp>
      <p:sp>
        <p:nvSpPr>
          <p:cNvPr id="183300" name="3 Slayt Numarası Yer Tutucusu"/>
          <p:cNvSpPr>
            <a:spLocks noGrp="1"/>
          </p:cNvSpPr>
          <p:nvPr>
            <p:ph type="sldNum" sz="quarter" idx="5"/>
          </p:nvPr>
        </p:nvSpPr>
        <p:spPr bwMode="auto">
          <a:noFill/>
          <a:ln>
            <a:miter lim="800000"/>
            <a:headEnd/>
            <a:tailEnd/>
          </a:ln>
        </p:spPr>
        <p:txBody>
          <a:bodyPr/>
          <a:lstStyle/>
          <a:p>
            <a:pPr defTabSz="923925"/>
            <a:fld id="{875B05B4-D5BA-4DA9-B043-E95001010D8C}" type="slidenum">
              <a:rPr lang="tr-TR" smtClean="0">
                <a:latin typeface="Arial" pitchFamily="34" charset="0"/>
              </a:rPr>
              <a:pPr defTabSz="923925"/>
              <a:t>69</a:t>
            </a:fld>
            <a:endParaRPr lang="tr-TR" smtClean="0">
              <a:latin typeface="Arial" pitchFamily="34" charset="0"/>
            </a:endParaRPr>
          </a:p>
        </p:txBody>
      </p:sp>
    </p:spTree>
    <p:extLst>
      <p:ext uri="{BB962C8B-B14F-4D97-AF65-F5344CB8AC3E}">
        <p14:creationId xmlns:p14="http://schemas.microsoft.com/office/powerpoint/2010/main" xmlns="" val="3755604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84323" name="2 Not Yer Tutucusu"/>
          <p:cNvSpPr>
            <a:spLocks noGrp="1"/>
          </p:cNvSpPr>
          <p:nvPr>
            <p:ph type="body" idx="1"/>
          </p:nvPr>
        </p:nvSpPr>
        <p:spPr bwMode="auto">
          <a:noFill/>
        </p:spPr>
        <p:txBody>
          <a:bodyPr/>
          <a:lstStyle/>
          <a:p>
            <a:endParaRPr lang="tr-TR" smtClean="0">
              <a:latin typeface="Arial" pitchFamily="34" charset="0"/>
              <a:cs typeface="Arial" pitchFamily="34" charset="0"/>
            </a:endParaRPr>
          </a:p>
        </p:txBody>
      </p:sp>
      <p:sp>
        <p:nvSpPr>
          <p:cNvPr id="184324" name="3 Slayt Numarası Yer Tutucusu"/>
          <p:cNvSpPr>
            <a:spLocks noGrp="1"/>
          </p:cNvSpPr>
          <p:nvPr>
            <p:ph type="sldNum" sz="quarter" idx="5"/>
          </p:nvPr>
        </p:nvSpPr>
        <p:spPr bwMode="auto">
          <a:noFill/>
          <a:ln>
            <a:miter lim="800000"/>
            <a:headEnd/>
            <a:tailEnd/>
          </a:ln>
        </p:spPr>
        <p:txBody>
          <a:bodyPr/>
          <a:lstStyle/>
          <a:p>
            <a:pPr defTabSz="923925"/>
            <a:fld id="{6BC9D74A-EEB8-4692-A21F-D9C9C8645852}" type="slidenum">
              <a:rPr lang="tr-TR" smtClean="0">
                <a:latin typeface="Arial" pitchFamily="34" charset="0"/>
              </a:rPr>
              <a:pPr defTabSz="923925"/>
              <a:t>70</a:t>
            </a:fld>
            <a:endParaRPr lang="tr-TR" smtClean="0">
              <a:latin typeface="Arial" pitchFamily="34" charset="0"/>
            </a:endParaRPr>
          </a:p>
        </p:txBody>
      </p:sp>
    </p:spTree>
    <p:extLst>
      <p:ext uri="{BB962C8B-B14F-4D97-AF65-F5344CB8AC3E}">
        <p14:creationId xmlns:p14="http://schemas.microsoft.com/office/powerpoint/2010/main" xmlns="" val="524040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85347" name="2 Not Yer Tutucusu"/>
          <p:cNvSpPr>
            <a:spLocks noGrp="1"/>
          </p:cNvSpPr>
          <p:nvPr>
            <p:ph type="body" idx="1"/>
          </p:nvPr>
        </p:nvSpPr>
        <p:spPr bwMode="auto">
          <a:noFill/>
        </p:spPr>
        <p:txBody>
          <a:bodyPr/>
          <a:lstStyle/>
          <a:p>
            <a:endParaRPr lang="tr-TR" smtClean="0">
              <a:latin typeface="Arial" pitchFamily="34" charset="0"/>
              <a:cs typeface="Arial" pitchFamily="34" charset="0"/>
            </a:endParaRPr>
          </a:p>
        </p:txBody>
      </p:sp>
      <p:sp>
        <p:nvSpPr>
          <p:cNvPr id="185348" name="3 Slayt Numarası Yer Tutucusu"/>
          <p:cNvSpPr>
            <a:spLocks noGrp="1"/>
          </p:cNvSpPr>
          <p:nvPr>
            <p:ph type="sldNum" sz="quarter" idx="5"/>
          </p:nvPr>
        </p:nvSpPr>
        <p:spPr bwMode="auto">
          <a:noFill/>
          <a:ln>
            <a:miter lim="800000"/>
            <a:headEnd/>
            <a:tailEnd/>
          </a:ln>
        </p:spPr>
        <p:txBody>
          <a:bodyPr/>
          <a:lstStyle/>
          <a:p>
            <a:pPr defTabSz="923925"/>
            <a:fld id="{CD996768-CA12-4F1F-969F-87B5D4A6CDC2}" type="slidenum">
              <a:rPr lang="tr-TR" smtClean="0">
                <a:latin typeface="Arial" pitchFamily="34" charset="0"/>
              </a:rPr>
              <a:pPr defTabSz="923925"/>
              <a:t>71</a:t>
            </a:fld>
            <a:endParaRPr lang="tr-TR" smtClean="0">
              <a:latin typeface="Arial" pitchFamily="34" charset="0"/>
            </a:endParaRPr>
          </a:p>
        </p:txBody>
      </p:sp>
    </p:spTree>
    <p:extLst>
      <p:ext uri="{BB962C8B-B14F-4D97-AF65-F5344CB8AC3E}">
        <p14:creationId xmlns:p14="http://schemas.microsoft.com/office/powerpoint/2010/main" xmlns="" val="36998290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86371" name="2 Not Yer Tutucusu"/>
          <p:cNvSpPr>
            <a:spLocks noGrp="1"/>
          </p:cNvSpPr>
          <p:nvPr>
            <p:ph type="body" idx="1"/>
          </p:nvPr>
        </p:nvSpPr>
        <p:spPr bwMode="auto">
          <a:noFill/>
        </p:spPr>
        <p:txBody>
          <a:bodyPr/>
          <a:lstStyle/>
          <a:p>
            <a:endParaRPr lang="tr-TR" smtClean="0">
              <a:cs typeface="Arial" pitchFamily="34" charset="0"/>
            </a:endParaRPr>
          </a:p>
        </p:txBody>
      </p:sp>
      <p:sp>
        <p:nvSpPr>
          <p:cNvPr id="186372" name="3 Slayt Numarası Yer Tutucusu"/>
          <p:cNvSpPr>
            <a:spLocks noGrp="1"/>
          </p:cNvSpPr>
          <p:nvPr>
            <p:ph type="sldNum" sz="quarter" idx="5"/>
          </p:nvPr>
        </p:nvSpPr>
        <p:spPr bwMode="auto">
          <a:noFill/>
          <a:ln>
            <a:miter lim="800000"/>
            <a:headEnd/>
            <a:tailEnd/>
          </a:ln>
        </p:spPr>
        <p:txBody>
          <a:bodyPr/>
          <a:lstStyle/>
          <a:p>
            <a:fld id="{04E33D97-0336-45D8-AFBA-7EBC02A1C526}" type="slidenum">
              <a:rPr lang="tr-TR" smtClean="0"/>
              <a:pPr/>
              <a:t>74</a:t>
            </a:fld>
            <a:endParaRPr lang="tr-TR" smtClean="0"/>
          </a:p>
        </p:txBody>
      </p:sp>
    </p:spTree>
    <p:extLst>
      <p:ext uri="{BB962C8B-B14F-4D97-AF65-F5344CB8AC3E}">
        <p14:creationId xmlns:p14="http://schemas.microsoft.com/office/powerpoint/2010/main" xmlns="" val="3154636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87395" name="2 Not Yer Tutucusu"/>
          <p:cNvSpPr>
            <a:spLocks noGrp="1"/>
          </p:cNvSpPr>
          <p:nvPr>
            <p:ph type="body" idx="1"/>
          </p:nvPr>
        </p:nvSpPr>
        <p:spPr bwMode="auto">
          <a:noFill/>
        </p:spPr>
        <p:txBody>
          <a:bodyPr/>
          <a:lstStyle/>
          <a:p>
            <a:endParaRPr lang="tr-TR" smtClean="0">
              <a:latin typeface="Arial" pitchFamily="34" charset="0"/>
              <a:cs typeface="Arial" pitchFamily="34" charset="0"/>
            </a:endParaRPr>
          </a:p>
        </p:txBody>
      </p:sp>
      <p:sp>
        <p:nvSpPr>
          <p:cNvPr id="187396" name="3 Slayt Numarası Yer Tutucusu"/>
          <p:cNvSpPr>
            <a:spLocks noGrp="1"/>
          </p:cNvSpPr>
          <p:nvPr>
            <p:ph type="sldNum" sz="quarter" idx="5"/>
          </p:nvPr>
        </p:nvSpPr>
        <p:spPr bwMode="auto">
          <a:noFill/>
          <a:ln>
            <a:miter lim="800000"/>
            <a:headEnd/>
            <a:tailEnd/>
          </a:ln>
        </p:spPr>
        <p:txBody>
          <a:bodyPr/>
          <a:lstStyle/>
          <a:p>
            <a:pPr defTabSz="923925"/>
            <a:fld id="{526ADF09-64FE-4664-85EB-357E5711B5A0}" type="slidenum">
              <a:rPr lang="tr-TR" smtClean="0">
                <a:latin typeface="Arial" pitchFamily="34" charset="0"/>
              </a:rPr>
              <a:pPr defTabSz="923925"/>
              <a:t>75</a:t>
            </a:fld>
            <a:endParaRPr lang="tr-TR" smtClean="0">
              <a:latin typeface="Arial" pitchFamily="34" charset="0"/>
            </a:endParaRPr>
          </a:p>
        </p:txBody>
      </p:sp>
    </p:spTree>
    <p:extLst>
      <p:ext uri="{BB962C8B-B14F-4D97-AF65-F5344CB8AC3E}">
        <p14:creationId xmlns:p14="http://schemas.microsoft.com/office/powerpoint/2010/main" xmlns="" val="3924923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12596447-B442-4054-9590-53B4AAB24A62}" type="slidenum">
              <a:rPr lang="tr-TR" smtClean="0"/>
              <a:pPr>
                <a:defRPr/>
              </a:pPr>
              <a:t>92</a:t>
            </a:fld>
            <a:endParaRPr lang="tr-TR"/>
          </a:p>
        </p:txBody>
      </p:sp>
    </p:spTree>
    <p:extLst>
      <p:ext uri="{BB962C8B-B14F-4D97-AF65-F5344CB8AC3E}">
        <p14:creationId xmlns:p14="http://schemas.microsoft.com/office/powerpoint/2010/main" xmlns="" val="1727898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88419" name="2 Not Yer Tutucusu"/>
          <p:cNvSpPr>
            <a:spLocks noGrp="1"/>
          </p:cNvSpPr>
          <p:nvPr>
            <p:ph type="body" idx="1"/>
          </p:nvPr>
        </p:nvSpPr>
        <p:spPr bwMode="auto">
          <a:noFill/>
        </p:spPr>
        <p:txBody>
          <a:bodyPr/>
          <a:lstStyle/>
          <a:p>
            <a:endParaRPr lang="tr-TR" dirty="0" smtClean="0">
              <a:latin typeface="Arial" pitchFamily="34" charset="0"/>
              <a:cs typeface="Arial" pitchFamily="34" charset="0"/>
            </a:endParaRPr>
          </a:p>
        </p:txBody>
      </p:sp>
      <p:sp>
        <p:nvSpPr>
          <p:cNvPr id="188420" name="3 Slayt Numarası Yer Tutucusu"/>
          <p:cNvSpPr>
            <a:spLocks noGrp="1"/>
          </p:cNvSpPr>
          <p:nvPr>
            <p:ph type="sldNum" sz="quarter" idx="5"/>
          </p:nvPr>
        </p:nvSpPr>
        <p:spPr bwMode="auto">
          <a:noFill/>
          <a:ln>
            <a:miter lim="800000"/>
            <a:headEnd/>
            <a:tailEnd/>
          </a:ln>
        </p:spPr>
        <p:txBody>
          <a:bodyPr/>
          <a:lstStyle/>
          <a:p>
            <a:pPr defTabSz="923925"/>
            <a:fld id="{323F6249-D659-4ADB-B239-D8A8BC9BD2D4}" type="slidenum">
              <a:rPr lang="tr-TR" smtClean="0">
                <a:latin typeface="Arial" pitchFamily="34" charset="0"/>
              </a:rPr>
              <a:pPr defTabSz="923925"/>
              <a:t>118</a:t>
            </a:fld>
            <a:endParaRPr lang="tr-TR" smtClean="0">
              <a:latin typeface="Arial" pitchFamily="34" charset="0"/>
            </a:endParaRPr>
          </a:p>
        </p:txBody>
      </p:sp>
    </p:spTree>
    <p:extLst>
      <p:ext uri="{BB962C8B-B14F-4D97-AF65-F5344CB8AC3E}">
        <p14:creationId xmlns:p14="http://schemas.microsoft.com/office/powerpoint/2010/main" xmlns="" val="59017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4627" name="2 Not Yer Tutucusu"/>
          <p:cNvSpPr>
            <a:spLocks noGrp="1"/>
          </p:cNvSpPr>
          <p:nvPr>
            <p:ph type="body" idx="1"/>
          </p:nvPr>
        </p:nvSpPr>
        <p:spPr bwMode="auto">
          <a:noFill/>
        </p:spPr>
        <p:txBody>
          <a:bodyPr/>
          <a:lstStyle/>
          <a:p>
            <a:endParaRPr lang="tr-TR" dirty="0" smtClean="0">
              <a:cs typeface="Arial" pitchFamily="34" charset="0"/>
            </a:endParaRPr>
          </a:p>
        </p:txBody>
      </p:sp>
      <p:sp>
        <p:nvSpPr>
          <p:cNvPr id="154628" name="3 Slayt Numarası Yer Tutucusu"/>
          <p:cNvSpPr>
            <a:spLocks noGrp="1"/>
          </p:cNvSpPr>
          <p:nvPr>
            <p:ph type="sldNum" sz="quarter" idx="5"/>
          </p:nvPr>
        </p:nvSpPr>
        <p:spPr bwMode="auto">
          <a:noFill/>
          <a:ln>
            <a:miter lim="800000"/>
            <a:headEnd/>
            <a:tailEnd/>
          </a:ln>
        </p:spPr>
        <p:txBody>
          <a:bodyPr/>
          <a:lstStyle/>
          <a:p>
            <a:fld id="{063CC7D1-51D8-4CDF-A45E-95C467B69633}" type="slidenum">
              <a:rPr lang="tr-TR" smtClean="0"/>
              <a:pPr/>
              <a:t>7</a:t>
            </a:fld>
            <a:endParaRPr lang="tr-TR" smtClean="0"/>
          </a:p>
        </p:txBody>
      </p:sp>
    </p:spTree>
    <p:extLst>
      <p:ext uri="{BB962C8B-B14F-4D97-AF65-F5344CB8AC3E}">
        <p14:creationId xmlns:p14="http://schemas.microsoft.com/office/powerpoint/2010/main" xmlns="" val="277062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5651" name="2 Not Yer Tutucusu"/>
          <p:cNvSpPr>
            <a:spLocks noGrp="1"/>
          </p:cNvSpPr>
          <p:nvPr>
            <p:ph type="body" idx="1"/>
          </p:nvPr>
        </p:nvSpPr>
        <p:spPr bwMode="auto">
          <a:noFill/>
        </p:spPr>
        <p:txBody>
          <a:bodyPr/>
          <a:lstStyle/>
          <a:p>
            <a:endParaRPr lang="tr-TR" dirty="0" smtClean="0">
              <a:cs typeface="Arial" pitchFamily="34" charset="0"/>
            </a:endParaRPr>
          </a:p>
        </p:txBody>
      </p:sp>
      <p:sp>
        <p:nvSpPr>
          <p:cNvPr id="155652" name="3 Slayt Numarası Yer Tutucusu"/>
          <p:cNvSpPr>
            <a:spLocks noGrp="1"/>
          </p:cNvSpPr>
          <p:nvPr>
            <p:ph type="sldNum" sz="quarter" idx="5"/>
          </p:nvPr>
        </p:nvSpPr>
        <p:spPr bwMode="auto">
          <a:noFill/>
          <a:ln>
            <a:miter lim="800000"/>
            <a:headEnd/>
            <a:tailEnd/>
          </a:ln>
        </p:spPr>
        <p:txBody>
          <a:bodyPr/>
          <a:lstStyle/>
          <a:p>
            <a:fld id="{7F234A3C-A9D4-4D94-BFDC-2F30009E61DA}" type="slidenum">
              <a:rPr lang="tr-TR" smtClean="0"/>
              <a:pPr/>
              <a:t>9</a:t>
            </a:fld>
            <a:endParaRPr lang="tr-TR" smtClean="0"/>
          </a:p>
        </p:txBody>
      </p:sp>
    </p:spTree>
    <p:extLst>
      <p:ext uri="{BB962C8B-B14F-4D97-AF65-F5344CB8AC3E}">
        <p14:creationId xmlns:p14="http://schemas.microsoft.com/office/powerpoint/2010/main" xmlns="" val="1084557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6675" name="2 Not Yer Tutucusu"/>
          <p:cNvSpPr>
            <a:spLocks noGrp="1"/>
          </p:cNvSpPr>
          <p:nvPr>
            <p:ph type="body" idx="1"/>
          </p:nvPr>
        </p:nvSpPr>
        <p:spPr bwMode="auto">
          <a:noFill/>
        </p:spPr>
        <p:txBody>
          <a:bodyPr/>
          <a:lstStyle/>
          <a:p>
            <a:endParaRPr lang="tr-TR" dirty="0" smtClean="0">
              <a:cs typeface="Arial" pitchFamily="34" charset="0"/>
            </a:endParaRPr>
          </a:p>
        </p:txBody>
      </p:sp>
      <p:sp>
        <p:nvSpPr>
          <p:cNvPr id="156676" name="3 Slayt Numarası Yer Tutucusu"/>
          <p:cNvSpPr>
            <a:spLocks noGrp="1"/>
          </p:cNvSpPr>
          <p:nvPr>
            <p:ph type="sldNum" sz="quarter" idx="5"/>
          </p:nvPr>
        </p:nvSpPr>
        <p:spPr bwMode="auto">
          <a:noFill/>
          <a:ln>
            <a:miter lim="800000"/>
            <a:headEnd/>
            <a:tailEnd/>
          </a:ln>
        </p:spPr>
        <p:txBody>
          <a:bodyPr/>
          <a:lstStyle/>
          <a:p>
            <a:fld id="{3D141A9F-2DA9-4409-A6F9-1F2ABA1F0F1E}" type="slidenum">
              <a:rPr lang="tr-TR" smtClean="0"/>
              <a:pPr/>
              <a:t>11</a:t>
            </a:fld>
            <a:endParaRPr lang="tr-TR" smtClean="0"/>
          </a:p>
        </p:txBody>
      </p:sp>
    </p:spTree>
    <p:extLst>
      <p:ext uri="{BB962C8B-B14F-4D97-AF65-F5344CB8AC3E}">
        <p14:creationId xmlns:p14="http://schemas.microsoft.com/office/powerpoint/2010/main" xmlns="" val="3249059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7699" name="2 Not Yer Tutucusu"/>
          <p:cNvSpPr>
            <a:spLocks noGrp="1"/>
          </p:cNvSpPr>
          <p:nvPr>
            <p:ph type="body" idx="1"/>
          </p:nvPr>
        </p:nvSpPr>
        <p:spPr bwMode="auto">
          <a:noFill/>
        </p:spPr>
        <p:txBody>
          <a:bodyPr/>
          <a:lstStyle/>
          <a:p>
            <a:endParaRPr lang="tr-TR" dirty="0" smtClean="0">
              <a:cs typeface="Arial" pitchFamily="34" charset="0"/>
            </a:endParaRPr>
          </a:p>
        </p:txBody>
      </p:sp>
      <p:sp>
        <p:nvSpPr>
          <p:cNvPr id="157700" name="3 Slayt Numarası Yer Tutucusu"/>
          <p:cNvSpPr>
            <a:spLocks noGrp="1"/>
          </p:cNvSpPr>
          <p:nvPr>
            <p:ph type="sldNum" sz="quarter" idx="5"/>
          </p:nvPr>
        </p:nvSpPr>
        <p:spPr bwMode="auto">
          <a:noFill/>
          <a:ln>
            <a:miter lim="800000"/>
            <a:headEnd/>
            <a:tailEnd/>
          </a:ln>
        </p:spPr>
        <p:txBody>
          <a:bodyPr/>
          <a:lstStyle/>
          <a:p>
            <a:fld id="{1A662F78-9E68-4B84-913B-BD66D5F54876}" type="slidenum">
              <a:rPr lang="tr-TR" smtClean="0"/>
              <a:pPr/>
              <a:t>17</a:t>
            </a:fld>
            <a:endParaRPr lang="tr-TR" smtClean="0"/>
          </a:p>
        </p:txBody>
      </p:sp>
    </p:spTree>
    <p:extLst>
      <p:ext uri="{BB962C8B-B14F-4D97-AF65-F5344CB8AC3E}">
        <p14:creationId xmlns:p14="http://schemas.microsoft.com/office/powerpoint/2010/main" xmlns="" val="1937015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8723" name="2 Not Yer Tutucusu"/>
          <p:cNvSpPr>
            <a:spLocks noGrp="1"/>
          </p:cNvSpPr>
          <p:nvPr>
            <p:ph type="body" idx="1"/>
          </p:nvPr>
        </p:nvSpPr>
        <p:spPr bwMode="auto">
          <a:noFill/>
        </p:spPr>
        <p:txBody>
          <a:bodyPr/>
          <a:lstStyle/>
          <a:p>
            <a:endParaRPr lang="tr-TR" dirty="0" smtClean="0">
              <a:cs typeface="Arial" pitchFamily="34" charset="0"/>
            </a:endParaRPr>
          </a:p>
        </p:txBody>
      </p:sp>
      <p:sp>
        <p:nvSpPr>
          <p:cNvPr id="158724" name="3 Slayt Numarası Yer Tutucusu"/>
          <p:cNvSpPr>
            <a:spLocks noGrp="1"/>
          </p:cNvSpPr>
          <p:nvPr>
            <p:ph type="sldNum" sz="quarter" idx="5"/>
          </p:nvPr>
        </p:nvSpPr>
        <p:spPr bwMode="auto">
          <a:noFill/>
          <a:ln>
            <a:miter lim="800000"/>
            <a:headEnd/>
            <a:tailEnd/>
          </a:ln>
        </p:spPr>
        <p:txBody>
          <a:bodyPr/>
          <a:lstStyle/>
          <a:p>
            <a:fld id="{5FF7E4B5-CEFA-486F-AD9E-77F21291C7AE}" type="slidenum">
              <a:rPr lang="tr-TR" smtClean="0"/>
              <a:pPr/>
              <a:t>18</a:t>
            </a:fld>
            <a:endParaRPr lang="tr-TR" smtClean="0"/>
          </a:p>
        </p:txBody>
      </p:sp>
    </p:spTree>
    <p:extLst>
      <p:ext uri="{BB962C8B-B14F-4D97-AF65-F5344CB8AC3E}">
        <p14:creationId xmlns:p14="http://schemas.microsoft.com/office/powerpoint/2010/main" xmlns="" val="356676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59747" name="2 Not Yer Tutucusu"/>
          <p:cNvSpPr>
            <a:spLocks noGrp="1"/>
          </p:cNvSpPr>
          <p:nvPr>
            <p:ph type="body" idx="1"/>
          </p:nvPr>
        </p:nvSpPr>
        <p:spPr bwMode="auto">
          <a:noFill/>
        </p:spPr>
        <p:txBody>
          <a:bodyPr/>
          <a:lstStyle/>
          <a:p>
            <a:endParaRPr lang="tr-TR" dirty="0" smtClean="0">
              <a:cs typeface="Arial" pitchFamily="34" charset="0"/>
            </a:endParaRPr>
          </a:p>
        </p:txBody>
      </p:sp>
      <p:sp>
        <p:nvSpPr>
          <p:cNvPr id="159748" name="3 Slayt Numarası Yer Tutucusu"/>
          <p:cNvSpPr>
            <a:spLocks noGrp="1"/>
          </p:cNvSpPr>
          <p:nvPr>
            <p:ph type="sldNum" sz="quarter" idx="5"/>
          </p:nvPr>
        </p:nvSpPr>
        <p:spPr bwMode="auto">
          <a:noFill/>
          <a:ln>
            <a:miter lim="800000"/>
            <a:headEnd/>
            <a:tailEnd/>
          </a:ln>
        </p:spPr>
        <p:txBody>
          <a:bodyPr/>
          <a:lstStyle/>
          <a:p>
            <a:fld id="{74B2FE65-03F8-440A-89A9-FEEA128D3B51}" type="slidenum">
              <a:rPr lang="tr-TR" smtClean="0"/>
              <a:pPr/>
              <a:t>23</a:t>
            </a:fld>
            <a:endParaRPr lang="tr-TR" smtClean="0"/>
          </a:p>
        </p:txBody>
      </p:sp>
    </p:spTree>
    <p:extLst>
      <p:ext uri="{BB962C8B-B14F-4D97-AF65-F5344CB8AC3E}">
        <p14:creationId xmlns:p14="http://schemas.microsoft.com/office/powerpoint/2010/main" xmlns="" val="3275466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fld id="{D673B577-83A6-49CA-BAD8-4E555FFB9427}" type="datetime1">
              <a:rPr lang="tr-TR"/>
              <a:pPr>
                <a:defRPr/>
              </a:pPr>
              <a:t>4.10.2017</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44A49E7D-2266-48DC-B547-7AE3FF6D133E}"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fld id="{03C91E37-C78D-4471-B475-859D32C60409}" type="datetime1">
              <a:rPr lang="tr-TR"/>
              <a:pPr>
                <a:defRPr/>
              </a:pPr>
              <a:t>4.10.2017</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3B111EA2-ED90-4025-8F15-458AF0DFA9E8}"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3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29" name="28 Başlık"/>
          <p:cNvSpPr>
            <a:spLocks noGrp="1"/>
          </p:cNvSpPr>
          <p:nvPr>
            <p:ph type="ctrTitle"/>
          </p:nvPr>
        </p:nvSpPr>
        <p:spPr>
          <a:xfrm>
            <a:off x="381000" y="4853411"/>
            <a:ext cx="8458200" cy="1222375"/>
          </a:xfrm>
        </p:spPr>
        <p:txBody>
          <a:bodyPr anchor="t"/>
          <a:lstStyle/>
          <a:p>
            <a:r>
              <a:rPr lang="tr-TR" smtClean="0"/>
              <a:t>Asıl başlık stili için tıklatın</a:t>
            </a:r>
            <a:endParaRPr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15 Veri Yer Tutucusu"/>
          <p:cNvSpPr>
            <a:spLocks noGrp="1"/>
          </p:cNvSpPr>
          <p:nvPr>
            <p:ph type="dt" sz="half" idx="10"/>
          </p:nvPr>
        </p:nvSpPr>
        <p:spPr/>
        <p:txBody>
          <a:bodyPr/>
          <a:lstStyle>
            <a:lvl1pPr>
              <a:defRPr/>
            </a:lvl1pPr>
          </a:lstStyle>
          <a:p>
            <a:pPr>
              <a:defRPr/>
            </a:pPr>
            <a:fld id="{E1A023C2-A2CF-403A-BBAC-90EC059738FE}" type="datetime1">
              <a:rPr lang="tr-TR"/>
              <a:pPr>
                <a:defRPr/>
              </a:pPr>
              <a:t>4.10.2017</a:t>
            </a:fld>
            <a:endParaRPr lang="tr-TR"/>
          </a:p>
        </p:txBody>
      </p:sp>
      <p:sp>
        <p:nvSpPr>
          <p:cNvPr id="6" name="1 Altbilgi Yer Tutucusu"/>
          <p:cNvSpPr>
            <a:spLocks noGrp="1"/>
          </p:cNvSpPr>
          <p:nvPr>
            <p:ph type="ftr" sz="quarter" idx="11"/>
          </p:nvPr>
        </p:nvSpPr>
        <p:spPr/>
        <p:txBody>
          <a:bodyPr/>
          <a:lstStyle>
            <a:lvl1pPr>
              <a:defRPr/>
            </a:lvl1pPr>
          </a:lstStyle>
          <a:p>
            <a:pPr>
              <a:defRPr/>
            </a:pPr>
            <a:endParaRPr lang="tr-TR"/>
          </a:p>
        </p:txBody>
      </p:sp>
      <p:sp>
        <p:nvSpPr>
          <p:cNvPr id="7" name="14 Slayt Numarası Yer Tutucusu"/>
          <p:cNvSpPr>
            <a:spLocks noGrp="1"/>
          </p:cNvSpPr>
          <p:nvPr>
            <p:ph type="sldNum" sz="quarter" idx="12"/>
          </p:nvPr>
        </p:nvSpPr>
        <p:spPr>
          <a:xfrm>
            <a:off x="8229600" y="6473825"/>
            <a:ext cx="758825" cy="247650"/>
          </a:xfrm>
        </p:spPr>
        <p:txBody>
          <a:bodyPr/>
          <a:lstStyle>
            <a:lvl1pPr>
              <a:defRPr/>
            </a:lvl1pPr>
          </a:lstStyle>
          <a:p>
            <a:pPr>
              <a:defRPr/>
            </a:pPr>
            <a:fld id="{5E5A5826-6A13-41E2-903F-F2CC47F205B8}"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lang="tr-TR" smtClean="0"/>
              <a:t>Asıl başlık stili için tıklatın</a:t>
            </a:r>
            <a:endParaRPr lang="en-US"/>
          </a:p>
        </p:txBody>
      </p:sp>
      <p:sp>
        <p:nvSpPr>
          <p:cNvPr id="27" name="26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C1C81402-E8A4-4E50-AE4D-6C43BBCF7BDB}" type="datetime1">
              <a:rPr lang="tr-TR"/>
              <a:pPr>
                <a:defRPr/>
              </a:pPr>
              <a:t>4.10.2017</a:t>
            </a:fld>
            <a:endParaRPr lang="tr-TR"/>
          </a:p>
        </p:txBody>
      </p:sp>
      <p:sp>
        <p:nvSpPr>
          <p:cNvPr id="5" name="18 Altbilgi Yer Tutucusu"/>
          <p:cNvSpPr>
            <a:spLocks noGrp="1"/>
          </p:cNvSpPr>
          <p:nvPr>
            <p:ph type="ftr" sz="quarter" idx="11"/>
          </p:nvPr>
        </p:nvSpPr>
        <p:spPr>
          <a:xfrm>
            <a:off x="3581400" y="76200"/>
            <a:ext cx="2895600" cy="288925"/>
          </a:xfrm>
        </p:spPr>
        <p:txBody>
          <a:bodyPr/>
          <a:lstStyle>
            <a:lvl1pPr>
              <a:defRPr/>
            </a:lvl1pPr>
          </a:lstStyle>
          <a:p>
            <a:pPr>
              <a:defRPr/>
            </a:pPr>
            <a:endParaRPr lang="tr-TR"/>
          </a:p>
        </p:txBody>
      </p:sp>
      <p:sp>
        <p:nvSpPr>
          <p:cNvPr id="6" name="15 Slayt Numarası Yer Tutucusu"/>
          <p:cNvSpPr>
            <a:spLocks noGrp="1"/>
          </p:cNvSpPr>
          <p:nvPr>
            <p:ph type="sldNum" sz="quarter" idx="12"/>
          </p:nvPr>
        </p:nvSpPr>
        <p:spPr>
          <a:xfrm>
            <a:off x="8229600" y="6473825"/>
            <a:ext cx="758825" cy="247650"/>
          </a:xfrm>
        </p:spPr>
        <p:txBody>
          <a:bodyPr/>
          <a:lstStyle>
            <a:lvl1pPr>
              <a:defRPr/>
            </a:lvl1pPr>
          </a:lstStyle>
          <a:p>
            <a:pPr>
              <a:defRPr/>
            </a:pPr>
            <a:fld id="{4B83121F-6EC9-4E39-A6F2-3176726EB611}"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3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lang="tr-TR" smtClean="0"/>
              <a:t>Asıl başlık stili için tıklatın</a:t>
            </a:r>
            <a:endParaRPr lang="en-US"/>
          </a:p>
        </p:txBody>
      </p:sp>
      <p:sp>
        <p:nvSpPr>
          <p:cNvPr id="5" name="18 Veri Yer Tutucusu"/>
          <p:cNvSpPr>
            <a:spLocks noGrp="1"/>
          </p:cNvSpPr>
          <p:nvPr>
            <p:ph type="dt" sz="half" idx="10"/>
          </p:nvPr>
        </p:nvSpPr>
        <p:spPr/>
        <p:txBody>
          <a:bodyPr/>
          <a:lstStyle>
            <a:lvl1pPr>
              <a:defRPr/>
            </a:lvl1pPr>
          </a:lstStyle>
          <a:p>
            <a:pPr>
              <a:defRPr/>
            </a:pPr>
            <a:fld id="{62104BA6-0A0D-447F-A71F-23FB15CCF609}" type="datetime1">
              <a:rPr lang="tr-TR"/>
              <a:pPr>
                <a:defRPr/>
              </a:pPr>
              <a:t>4.10.2017</a:t>
            </a:fld>
            <a:endParaRPr lang="tr-TR"/>
          </a:p>
        </p:txBody>
      </p:sp>
      <p:sp>
        <p:nvSpPr>
          <p:cNvPr id="7" name="10 Altbilgi Yer Tutucusu"/>
          <p:cNvSpPr>
            <a:spLocks noGrp="1"/>
          </p:cNvSpPr>
          <p:nvPr>
            <p:ph type="ftr" sz="quarter" idx="11"/>
          </p:nvPr>
        </p:nvSpPr>
        <p:spPr/>
        <p:txBody>
          <a:bodyPr/>
          <a:lstStyle>
            <a:lvl1pPr>
              <a:defRPr/>
            </a:lvl1pPr>
          </a:lstStyle>
          <a:p>
            <a:pPr>
              <a:defRPr/>
            </a:pPr>
            <a:endParaRPr lang="tr-TR"/>
          </a:p>
        </p:txBody>
      </p:sp>
      <p:sp>
        <p:nvSpPr>
          <p:cNvPr id="9" name="15 Slayt Numarası Yer Tutucusu"/>
          <p:cNvSpPr>
            <a:spLocks noGrp="1"/>
          </p:cNvSpPr>
          <p:nvPr>
            <p:ph type="sldNum" sz="quarter" idx="12"/>
          </p:nvPr>
        </p:nvSpPr>
        <p:spPr/>
        <p:txBody>
          <a:bodyPr/>
          <a:lstStyle>
            <a:lvl1pPr>
              <a:defRPr/>
            </a:lvl1pPr>
          </a:lstStyle>
          <a:p>
            <a:pPr>
              <a:defRPr/>
            </a:pPr>
            <a:fld id="{D8D81320-108E-4E87-9064-F47816767783}"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0 Veri Yer Tutucusu"/>
          <p:cNvSpPr>
            <a:spLocks noGrp="1"/>
          </p:cNvSpPr>
          <p:nvPr>
            <p:ph type="dt" sz="half" idx="10"/>
          </p:nvPr>
        </p:nvSpPr>
        <p:spPr/>
        <p:txBody>
          <a:bodyPr/>
          <a:lstStyle>
            <a:lvl1pPr>
              <a:defRPr/>
            </a:lvl1pPr>
          </a:lstStyle>
          <a:p>
            <a:pPr>
              <a:defRPr/>
            </a:pPr>
            <a:fld id="{B3F641B5-AFE8-4605-99F5-29071E488E70}" type="datetime1">
              <a:rPr lang="tr-TR"/>
              <a:pPr>
                <a:defRPr/>
              </a:pPr>
              <a:t>4.10.2017</a:t>
            </a:fld>
            <a:endParaRPr lang="tr-TR"/>
          </a:p>
        </p:txBody>
      </p:sp>
      <p:sp>
        <p:nvSpPr>
          <p:cNvPr id="6" name="9 Altbilgi Yer Tutucusu"/>
          <p:cNvSpPr>
            <a:spLocks noGrp="1"/>
          </p:cNvSpPr>
          <p:nvPr>
            <p:ph type="ftr" sz="quarter" idx="11"/>
          </p:nvPr>
        </p:nvSpPr>
        <p:spPr/>
        <p:txBody>
          <a:bodyPr/>
          <a:lstStyle>
            <a:lvl1pPr>
              <a:defRPr/>
            </a:lvl1pPr>
          </a:lstStyle>
          <a:p>
            <a:pPr>
              <a:defRPr/>
            </a:pPr>
            <a:endParaRPr lang="tr-TR"/>
          </a:p>
        </p:txBody>
      </p:sp>
      <p:sp>
        <p:nvSpPr>
          <p:cNvPr id="7" name="30 Slayt Numarası Yer Tutucusu"/>
          <p:cNvSpPr>
            <a:spLocks noGrp="1"/>
          </p:cNvSpPr>
          <p:nvPr>
            <p:ph type="sldNum" sz="quarter" idx="12"/>
          </p:nvPr>
        </p:nvSpPr>
        <p:spPr/>
        <p:txBody>
          <a:bodyPr/>
          <a:lstStyle>
            <a:lvl1pPr>
              <a:defRPr/>
            </a:lvl1pPr>
          </a:lstStyle>
          <a:p>
            <a:pPr>
              <a:defRPr/>
            </a:pPr>
            <a:fld id="{FA7F80FD-75BA-4749-9DB4-3343E5437960}"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29" name="28 Başlık"/>
          <p:cNvSpPr>
            <a:spLocks noGrp="1"/>
          </p:cNvSpPr>
          <p:nvPr>
            <p:ph type="title"/>
          </p:nvPr>
        </p:nvSpPr>
        <p:spPr>
          <a:xfrm>
            <a:off x="304800" y="5410200"/>
            <a:ext cx="8610600" cy="882650"/>
          </a:xfrm>
        </p:spPr>
        <p:txBody>
          <a:bodyPr/>
          <a:lstStyle>
            <a:lvl1pPr>
              <a:defRPr/>
            </a:lvl1pPr>
          </a:lstStyle>
          <a:p>
            <a:r>
              <a:rPr lang="tr-TR" smtClean="0"/>
              <a:t>Asıl başlık stili için tıklatın</a:t>
            </a:r>
            <a:endParaRPr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9 Veri Yer Tutucusu"/>
          <p:cNvSpPr>
            <a:spLocks noGrp="1"/>
          </p:cNvSpPr>
          <p:nvPr>
            <p:ph type="dt" sz="half" idx="10"/>
          </p:nvPr>
        </p:nvSpPr>
        <p:spPr/>
        <p:txBody>
          <a:bodyPr/>
          <a:lstStyle>
            <a:lvl1pPr>
              <a:defRPr/>
            </a:lvl1pPr>
          </a:lstStyle>
          <a:p>
            <a:pPr>
              <a:defRPr/>
            </a:pPr>
            <a:fld id="{ABD5C2D2-3E84-406E-81C2-A68327FF434A}" type="datetime1">
              <a:rPr lang="tr-TR"/>
              <a:pPr>
                <a:defRPr/>
              </a:pPr>
              <a:t>4.10.2017</a:t>
            </a:fld>
            <a:endParaRPr lang="tr-TR"/>
          </a:p>
        </p:txBody>
      </p:sp>
      <p:sp>
        <p:nvSpPr>
          <p:cNvPr id="9" name="5 Altbilgi Yer Tutucusu"/>
          <p:cNvSpPr>
            <a:spLocks noGrp="1"/>
          </p:cNvSpPr>
          <p:nvPr>
            <p:ph type="ftr" sz="quarter" idx="11"/>
          </p:nvPr>
        </p:nvSpPr>
        <p:spPr/>
        <p:txBody>
          <a:bodyPr/>
          <a:lstStyle>
            <a:lvl1pPr>
              <a:defRPr/>
            </a:lvl1pPr>
          </a:lstStyle>
          <a:p>
            <a:pPr>
              <a:defRPr/>
            </a:pPr>
            <a:endParaRPr lang="tr-TR"/>
          </a:p>
        </p:txBody>
      </p:sp>
      <p:sp>
        <p:nvSpPr>
          <p:cNvPr id="10" name="6 Slayt Numarası Yer Tutucusu"/>
          <p:cNvSpPr>
            <a:spLocks noGrp="1"/>
          </p:cNvSpPr>
          <p:nvPr>
            <p:ph type="sldNum" sz="quarter" idx="12"/>
          </p:nvPr>
        </p:nvSpPr>
        <p:spPr>
          <a:xfrm>
            <a:off x="8229600" y="6477000"/>
            <a:ext cx="762000" cy="247650"/>
          </a:xfrm>
        </p:spPr>
        <p:txBody>
          <a:bodyPr/>
          <a:lstStyle>
            <a:lvl1pPr>
              <a:defRPr/>
            </a:lvl1pPr>
          </a:lstStyle>
          <a:p>
            <a:pPr>
              <a:defRPr/>
            </a:pPr>
            <a:fld id="{74B741C2-9141-4D1A-B38D-EE7BF18AA3FA}"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3" name="11 Veri Yer Tutucusu"/>
          <p:cNvSpPr>
            <a:spLocks noGrp="1"/>
          </p:cNvSpPr>
          <p:nvPr>
            <p:ph type="dt" sz="half" idx="10"/>
          </p:nvPr>
        </p:nvSpPr>
        <p:spPr/>
        <p:txBody>
          <a:bodyPr/>
          <a:lstStyle>
            <a:lvl1pPr>
              <a:defRPr/>
            </a:lvl1pPr>
          </a:lstStyle>
          <a:p>
            <a:pPr>
              <a:defRPr/>
            </a:pPr>
            <a:fld id="{F3B465A5-783E-451E-AB84-EA47D89D9F98}" type="datetime1">
              <a:rPr lang="tr-TR"/>
              <a:pPr>
                <a:defRPr/>
              </a:pPr>
              <a:t>4.10.2017</a:t>
            </a:fld>
            <a:endParaRPr lang="tr-TR"/>
          </a:p>
        </p:txBody>
      </p:sp>
      <p:sp>
        <p:nvSpPr>
          <p:cNvPr id="4" name="20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B61EA3EB-A661-4FE3-A5B9-C0D6AC3318D2}"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2 Veri Yer Tutucusu"/>
          <p:cNvSpPr>
            <a:spLocks noGrp="1"/>
          </p:cNvSpPr>
          <p:nvPr>
            <p:ph type="dt" sz="half" idx="10"/>
          </p:nvPr>
        </p:nvSpPr>
        <p:spPr/>
        <p:txBody>
          <a:bodyPr/>
          <a:lstStyle>
            <a:lvl1pPr>
              <a:defRPr/>
            </a:lvl1pPr>
          </a:lstStyle>
          <a:p>
            <a:pPr>
              <a:defRPr/>
            </a:pPr>
            <a:fld id="{56923011-354D-44D1-962D-18C8BCD811E5}" type="datetime1">
              <a:rPr lang="tr-TR"/>
              <a:pPr>
                <a:defRPr/>
              </a:pPr>
              <a:t>4.10.2017</a:t>
            </a:fld>
            <a:endParaRPr lang="tr-TR"/>
          </a:p>
        </p:txBody>
      </p:sp>
      <p:sp>
        <p:nvSpPr>
          <p:cNvPr id="3" name="23 Altbilgi Yer Tutucusu"/>
          <p:cNvSpPr>
            <a:spLocks noGrp="1"/>
          </p:cNvSpPr>
          <p:nvPr>
            <p:ph type="ftr" sz="quarter" idx="11"/>
          </p:nvPr>
        </p:nvSpPr>
        <p:spPr/>
        <p:txBody>
          <a:bodyPr/>
          <a:lstStyle>
            <a:lvl1pPr>
              <a:defRPr/>
            </a:lvl1pPr>
          </a:lstStyle>
          <a:p>
            <a:pPr>
              <a:defRPr/>
            </a:pPr>
            <a:endParaRPr lang="tr-TR"/>
          </a:p>
        </p:txBody>
      </p:sp>
      <p:sp>
        <p:nvSpPr>
          <p:cNvPr id="4" name="6 Slayt Numarası Yer Tutucusu"/>
          <p:cNvSpPr>
            <a:spLocks noGrp="1"/>
          </p:cNvSpPr>
          <p:nvPr>
            <p:ph type="sldNum" sz="quarter" idx="12"/>
          </p:nvPr>
        </p:nvSpPr>
        <p:spPr/>
        <p:txBody>
          <a:bodyPr/>
          <a:lstStyle>
            <a:lvl1pPr>
              <a:defRPr/>
            </a:lvl1pPr>
          </a:lstStyle>
          <a:p>
            <a:pPr>
              <a:defRPr/>
            </a:pPr>
            <a:fld id="{BB6A7FA8-038E-4F79-AD75-224C3AA8E2A6}"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4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2" name="11 Başlık"/>
          <p:cNvSpPr>
            <a:spLocks noGrp="1"/>
          </p:cNvSpPr>
          <p:nvPr>
            <p:ph type="title"/>
          </p:nvPr>
        </p:nvSpPr>
        <p:spPr>
          <a:xfrm>
            <a:off x="457200" y="5486400"/>
            <a:ext cx="8458200" cy="520700"/>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24 Veri Yer Tutucusu"/>
          <p:cNvSpPr>
            <a:spLocks noGrp="1"/>
          </p:cNvSpPr>
          <p:nvPr>
            <p:ph type="dt" sz="half" idx="10"/>
          </p:nvPr>
        </p:nvSpPr>
        <p:spPr/>
        <p:txBody>
          <a:bodyPr/>
          <a:lstStyle>
            <a:lvl1pPr>
              <a:defRPr/>
            </a:lvl1pPr>
          </a:lstStyle>
          <a:p>
            <a:pPr>
              <a:defRPr/>
            </a:pPr>
            <a:fld id="{96C5F3CC-B33A-4413-ACD9-FEED54F66A53}" type="datetime1">
              <a:rPr lang="tr-TR"/>
              <a:pPr>
                <a:defRPr/>
              </a:pPr>
              <a:t>4.10.2017</a:t>
            </a:fld>
            <a:endParaRPr lang="tr-TR"/>
          </a:p>
        </p:txBody>
      </p:sp>
      <p:sp>
        <p:nvSpPr>
          <p:cNvPr id="7" name="28 Altbilgi Yer Tutucusu"/>
          <p:cNvSpPr>
            <a:spLocks noGrp="1"/>
          </p:cNvSpPr>
          <p:nvPr>
            <p:ph type="ftr" sz="quarter" idx="11"/>
          </p:nvPr>
        </p:nvSpPr>
        <p:spPr/>
        <p:txBody>
          <a:bodyPr/>
          <a:lstStyle>
            <a:lvl1pPr>
              <a:defRPr/>
            </a:lvl1pPr>
          </a:lstStyle>
          <a:p>
            <a:pPr>
              <a:defRPr/>
            </a:pPr>
            <a:endParaRPr lang="tr-TR"/>
          </a:p>
        </p:txBody>
      </p:sp>
      <p:sp>
        <p:nvSpPr>
          <p:cNvPr id="8" name="6 Slayt Numarası Yer Tutucusu"/>
          <p:cNvSpPr>
            <a:spLocks noGrp="1"/>
          </p:cNvSpPr>
          <p:nvPr>
            <p:ph type="sldNum" sz="quarter" idx="12"/>
          </p:nvPr>
        </p:nvSpPr>
        <p:spPr/>
        <p:txBody>
          <a:bodyPr/>
          <a:lstStyle>
            <a:lvl1pPr>
              <a:defRPr/>
            </a:lvl1pPr>
          </a:lstStyle>
          <a:p>
            <a:pPr>
              <a:defRPr/>
            </a:pPr>
            <a:fld id="{D9576507-E8D6-4C52-B55C-BF1628F4F304}"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17" name="16 Başlık"/>
          <p:cNvSpPr>
            <a:spLocks noGrp="1"/>
          </p:cNvSpPr>
          <p:nvPr>
            <p:ph type="title"/>
          </p:nvPr>
        </p:nvSpPr>
        <p:spPr>
          <a:xfrm>
            <a:off x="381000" y="4993760"/>
            <a:ext cx="5867400" cy="522288"/>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6 Veri Yer Tutucusu"/>
          <p:cNvSpPr>
            <a:spLocks noGrp="1"/>
          </p:cNvSpPr>
          <p:nvPr>
            <p:ph type="dt" sz="half" idx="10"/>
          </p:nvPr>
        </p:nvSpPr>
        <p:spPr/>
        <p:txBody>
          <a:bodyPr/>
          <a:lstStyle>
            <a:lvl1pPr>
              <a:defRPr/>
            </a:lvl1pPr>
          </a:lstStyle>
          <a:p>
            <a:pPr>
              <a:defRPr/>
            </a:pPr>
            <a:fld id="{B960424F-1874-4283-8940-FCADC1C1D68D}" type="datetime1">
              <a:rPr lang="tr-TR"/>
              <a:pPr>
                <a:defRPr/>
              </a:pPr>
              <a:t>4.10.2017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30 Slayt Numarası Yer Tutucusu"/>
          <p:cNvSpPr>
            <a:spLocks noGrp="1"/>
          </p:cNvSpPr>
          <p:nvPr>
            <p:ph type="sldNum" sz="quarter" idx="12"/>
          </p:nvPr>
        </p:nvSpPr>
        <p:spPr/>
        <p:txBody>
          <a:bodyPr/>
          <a:lstStyle>
            <a:lvl1pPr>
              <a:defRPr/>
            </a:lvl1pPr>
          </a:lstStyle>
          <a:p>
            <a:pPr>
              <a:defRPr/>
            </a:pPr>
            <a:fld id="{F1FC2447-E709-4D2E-A06A-DB18D3EECCAF}"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6 Dikdörtgen"/>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5" name="9 Dikdörtgen"/>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6"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fontAlgn="auto" hangingPunct="1">
              <a:spcBef>
                <a:spcPts val="0"/>
              </a:spcBef>
              <a:spcAft>
                <a:spcPts val="0"/>
              </a:spcAft>
              <a:defRPr/>
            </a:pPr>
            <a:endParaRPr lang="en-US"/>
          </a:p>
        </p:txBody>
      </p:sp>
      <p:sp>
        <p:nvSpPr>
          <p:cNvPr id="7" name="8 Oval"/>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fontAlgn="auto" hangingPunct="1">
              <a:spcBef>
                <a:spcPts val="0"/>
              </a:spcBef>
              <a:spcAft>
                <a:spcPts val="0"/>
              </a:spcAft>
              <a:defRPr/>
            </a:pPr>
            <a:endParaRPr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tr-TR" smtClean="0"/>
              <a:t>Asıl başlık stili için tıklatın</a:t>
            </a:r>
            <a:endParaRPr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8" name="3 Veri Yer Tutucusu"/>
          <p:cNvSpPr>
            <a:spLocks noGrp="1"/>
          </p:cNvSpPr>
          <p:nvPr>
            <p:ph type="dt" sz="half" idx="10"/>
          </p:nvPr>
        </p:nvSpPr>
        <p:spPr/>
        <p:txBody>
          <a:bodyPr/>
          <a:lstStyle>
            <a:lvl1pPr>
              <a:defRPr/>
            </a:lvl1pPr>
            <a:extLst/>
          </a:lstStyle>
          <a:p>
            <a:pPr>
              <a:defRPr/>
            </a:pPr>
            <a:fld id="{79503CCC-C46A-4968-8189-3C7322B697CB}" type="datetime1">
              <a:rPr lang="tr-TR"/>
              <a:pPr>
                <a:defRPr/>
              </a:pPr>
              <a:t>4.10.2017</a:t>
            </a:fld>
            <a:endParaRPr lang="tr-TR"/>
          </a:p>
        </p:txBody>
      </p:sp>
      <p:sp>
        <p:nvSpPr>
          <p:cNvPr id="9" name="4 Altbilgi Yer Tutucusu"/>
          <p:cNvSpPr>
            <a:spLocks noGrp="1"/>
          </p:cNvSpPr>
          <p:nvPr>
            <p:ph type="ftr" sz="quarter" idx="11"/>
          </p:nvPr>
        </p:nvSpPr>
        <p:spPr/>
        <p:txBody>
          <a:bodyPr/>
          <a:lstStyle>
            <a:lvl1pPr>
              <a:defRPr/>
            </a:lvl1pPr>
            <a:extLst/>
          </a:lstStyle>
          <a:p>
            <a:pPr>
              <a:defRPr/>
            </a:pPr>
            <a:endParaRPr lang="tr-TR"/>
          </a:p>
        </p:txBody>
      </p:sp>
      <p:sp>
        <p:nvSpPr>
          <p:cNvPr id="10" name="5 Slayt Numarası Yer Tutucusu"/>
          <p:cNvSpPr>
            <a:spLocks noGrp="1"/>
          </p:cNvSpPr>
          <p:nvPr>
            <p:ph type="sldNum" sz="quarter" idx="12"/>
          </p:nvPr>
        </p:nvSpPr>
        <p:spPr/>
        <p:txBody>
          <a:bodyPr/>
          <a:lstStyle>
            <a:lvl1pPr>
              <a:defRPr/>
            </a:lvl1pPr>
          </a:lstStyle>
          <a:p>
            <a:pPr>
              <a:defRPr/>
            </a:pPr>
            <a:fld id="{04509A10-7E1C-4413-89AC-6D3D2A1B4870}"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DFC10DCA-C28D-43AD-A103-D6989C741647}" type="datetime1">
              <a:rPr lang="tr-TR"/>
              <a:pPr>
                <a:defRPr/>
              </a:pPr>
              <a:t>4.10.2017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1BE63E4-CBD1-4C7A-BD33-2092A64C64A4}"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682071CF-73DD-4773-85E0-13A609005BF6}" type="datetime1">
              <a:rPr lang="tr-TR"/>
              <a:pPr>
                <a:defRPr/>
              </a:pPr>
              <a:t>4.10.2017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80E3403-6A31-406E-93AA-9BD7BEF34EF2}"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7813"/>
            <a:ext cx="7772400" cy="11430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914400" y="1600200"/>
            <a:ext cx="38100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876800" y="1600200"/>
            <a:ext cx="38100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876800" y="3941763"/>
            <a:ext cx="38100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10 Veri Yer Tutucusu"/>
          <p:cNvSpPr>
            <a:spLocks noGrp="1"/>
          </p:cNvSpPr>
          <p:nvPr>
            <p:ph type="dt" sz="half" idx="10"/>
          </p:nvPr>
        </p:nvSpPr>
        <p:spPr/>
        <p:txBody>
          <a:bodyPr/>
          <a:lstStyle>
            <a:lvl1pPr>
              <a:defRPr/>
            </a:lvl1pPr>
          </a:lstStyle>
          <a:p>
            <a:pPr>
              <a:defRPr/>
            </a:pPr>
            <a:fld id="{541863D1-C689-4633-84E9-BC4C702C014A}" type="datetime1">
              <a:rPr lang="tr-TR"/>
              <a:pPr>
                <a:defRPr/>
              </a:pPr>
              <a:t>4.10.2017</a:t>
            </a:fld>
            <a:endParaRPr lang="tr-TR"/>
          </a:p>
        </p:txBody>
      </p:sp>
      <p:sp>
        <p:nvSpPr>
          <p:cNvPr id="7" name="27 Altbilgi Yer Tutucusu"/>
          <p:cNvSpPr>
            <a:spLocks noGrp="1"/>
          </p:cNvSpPr>
          <p:nvPr>
            <p:ph type="ftr" sz="quarter" idx="11"/>
          </p:nvPr>
        </p:nvSpPr>
        <p:spPr/>
        <p:txBody>
          <a:bodyPr/>
          <a:lstStyle>
            <a:lvl1pPr>
              <a:defRPr/>
            </a:lvl1pPr>
          </a:lstStyle>
          <a:p>
            <a:pPr>
              <a:defRPr/>
            </a:pPr>
            <a:endParaRPr lang="tr-TR"/>
          </a:p>
        </p:txBody>
      </p:sp>
      <p:sp>
        <p:nvSpPr>
          <p:cNvPr id="8" name="4 Slayt Numarası Yer Tutucusu"/>
          <p:cNvSpPr>
            <a:spLocks noGrp="1"/>
          </p:cNvSpPr>
          <p:nvPr>
            <p:ph type="sldNum" sz="quarter" idx="12"/>
          </p:nvPr>
        </p:nvSpPr>
        <p:spPr/>
        <p:txBody>
          <a:bodyPr/>
          <a:lstStyle>
            <a:lvl1pPr>
              <a:defRPr/>
            </a:lvl1pPr>
          </a:lstStyle>
          <a:p>
            <a:pPr>
              <a:defRPr/>
            </a:pPr>
            <a:fld id="{A83CB032-0FFE-4059-942C-6B349C666C7C}"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3 Veri Yer Tutucusu"/>
          <p:cNvSpPr>
            <a:spLocks noGrp="1"/>
          </p:cNvSpPr>
          <p:nvPr>
            <p:ph type="dt" sz="half" idx="10"/>
          </p:nvPr>
        </p:nvSpPr>
        <p:spPr/>
        <p:txBody>
          <a:bodyPr/>
          <a:lstStyle>
            <a:lvl1pPr>
              <a:defRPr/>
            </a:lvl1pPr>
          </a:lstStyle>
          <a:p>
            <a:pPr>
              <a:defRPr/>
            </a:pPr>
            <a:fld id="{53467800-F07D-4E1A-BE78-776B198C70E2}" type="datetime1">
              <a:rPr lang="tr-TR"/>
              <a:pPr>
                <a:defRPr/>
              </a:pPr>
              <a:t>4.10.2017</a:t>
            </a:fld>
            <a:endParaRPr lang="tr-TR"/>
          </a:p>
        </p:txBody>
      </p:sp>
      <p:sp>
        <p:nvSpPr>
          <p:cNvPr id="6" name="9 Altbilgi Yer Tutucusu"/>
          <p:cNvSpPr>
            <a:spLocks noGrp="1"/>
          </p:cNvSpPr>
          <p:nvPr>
            <p:ph type="ftr" sz="quarter" idx="11"/>
          </p:nvPr>
        </p:nvSpPr>
        <p:spPr/>
        <p:txBody>
          <a:bodyPr/>
          <a:lstStyle>
            <a:lvl1pPr>
              <a:defRPr/>
            </a:lvl1pPr>
          </a:lstStyle>
          <a:p>
            <a:pPr>
              <a:defRPr/>
            </a:pPr>
            <a:endParaRPr lang="tr-TR"/>
          </a:p>
        </p:txBody>
      </p:sp>
      <p:sp>
        <p:nvSpPr>
          <p:cNvPr id="7" name="21 Slayt Numarası Yer Tutucusu"/>
          <p:cNvSpPr>
            <a:spLocks noGrp="1"/>
          </p:cNvSpPr>
          <p:nvPr>
            <p:ph type="sldNum" sz="quarter" idx="12"/>
          </p:nvPr>
        </p:nvSpPr>
        <p:spPr/>
        <p:txBody>
          <a:bodyPr/>
          <a:lstStyle>
            <a:lvl1pPr>
              <a:defRPr/>
            </a:lvl1pPr>
          </a:lstStyle>
          <a:p>
            <a:pPr>
              <a:defRPr/>
            </a:pPr>
            <a:fld id="{0BC2BD09-705B-47D7-A65C-B9FABB4B46C9}"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lstStyle>
            <a:lvl1pPr algn="ctr">
              <a:defRPr sz="4500" b="1" cap="none" baseline="0"/>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23 Veri Yer Tutucusu"/>
          <p:cNvSpPr>
            <a:spLocks noGrp="1"/>
          </p:cNvSpPr>
          <p:nvPr>
            <p:ph type="dt" sz="half" idx="10"/>
          </p:nvPr>
        </p:nvSpPr>
        <p:spPr/>
        <p:txBody>
          <a:bodyPr/>
          <a:lstStyle>
            <a:lvl1pPr>
              <a:defRPr/>
            </a:lvl1pPr>
          </a:lstStyle>
          <a:p>
            <a:pPr>
              <a:defRPr/>
            </a:pPr>
            <a:fld id="{EB8EC556-F0F6-4CE7-9440-8C036E0989C2}" type="datetime1">
              <a:rPr lang="tr-TR"/>
              <a:pPr>
                <a:defRPr/>
              </a:pPr>
              <a:t>4.10.2017</a:t>
            </a:fld>
            <a:endParaRPr lang="tr-TR"/>
          </a:p>
        </p:txBody>
      </p:sp>
      <p:sp>
        <p:nvSpPr>
          <p:cNvPr id="8" name="9 Altbilgi Yer Tutucusu"/>
          <p:cNvSpPr>
            <a:spLocks noGrp="1"/>
          </p:cNvSpPr>
          <p:nvPr>
            <p:ph type="ftr" sz="quarter" idx="11"/>
          </p:nvPr>
        </p:nvSpPr>
        <p:spPr/>
        <p:txBody>
          <a:bodyPr/>
          <a:lstStyle>
            <a:lvl1pPr>
              <a:defRPr/>
            </a:lvl1pPr>
          </a:lstStyle>
          <a:p>
            <a:pPr>
              <a:defRPr/>
            </a:pPr>
            <a:endParaRPr lang="tr-TR"/>
          </a:p>
        </p:txBody>
      </p:sp>
      <p:sp>
        <p:nvSpPr>
          <p:cNvPr id="9" name="21 Slayt Numarası Yer Tutucusu"/>
          <p:cNvSpPr>
            <a:spLocks noGrp="1"/>
          </p:cNvSpPr>
          <p:nvPr>
            <p:ph type="sldNum" sz="quarter" idx="12"/>
          </p:nvPr>
        </p:nvSpPr>
        <p:spPr/>
        <p:txBody>
          <a:bodyPr/>
          <a:lstStyle>
            <a:lvl1pPr>
              <a:defRPr/>
            </a:lvl1pPr>
          </a:lstStyle>
          <a:p>
            <a:pPr>
              <a:defRPr/>
            </a:pPr>
            <a:fld id="{C32D78CC-F411-4C79-BC79-3002A4689ABE}"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lang="tr-TR" smtClean="0"/>
              <a:t>Asıl başlık stili için tıklatın</a:t>
            </a:r>
            <a:endParaRPr lang="en-US"/>
          </a:p>
        </p:txBody>
      </p:sp>
      <p:sp>
        <p:nvSpPr>
          <p:cNvPr id="3" name="23 Veri Yer Tutucusu"/>
          <p:cNvSpPr>
            <a:spLocks noGrp="1"/>
          </p:cNvSpPr>
          <p:nvPr>
            <p:ph type="dt" sz="half" idx="10"/>
          </p:nvPr>
        </p:nvSpPr>
        <p:spPr/>
        <p:txBody>
          <a:bodyPr/>
          <a:lstStyle>
            <a:lvl1pPr>
              <a:defRPr/>
            </a:lvl1pPr>
          </a:lstStyle>
          <a:p>
            <a:pPr>
              <a:defRPr/>
            </a:pPr>
            <a:fld id="{DCDA2A01-2964-4AB3-BFBB-EF64AB56EE22}" type="datetime1">
              <a:rPr lang="tr-TR"/>
              <a:pPr>
                <a:defRPr/>
              </a:pPr>
              <a:t>4.10.2017</a:t>
            </a:fld>
            <a:endParaRPr lang="tr-TR"/>
          </a:p>
        </p:txBody>
      </p:sp>
      <p:sp>
        <p:nvSpPr>
          <p:cNvPr id="4" name="9 Altbilgi Yer Tutucusu"/>
          <p:cNvSpPr>
            <a:spLocks noGrp="1"/>
          </p:cNvSpPr>
          <p:nvPr>
            <p:ph type="ftr" sz="quarter" idx="11"/>
          </p:nvPr>
        </p:nvSpPr>
        <p:spPr/>
        <p:txBody>
          <a:bodyPr/>
          <a:lstStyle>
            <a:lvl1pPr>
              <a:defRPr/>
            </a:lvl1pPr>
          </a:lstStyle>
          <a:p>
            <a:pPr>
              <a:defRPr/>
            </a:pPr>
            <a:endParaRPr lang="tr-TR"/>
          </a:p>
        </p:txBody>
      </p:sp>
      <p:sp>
        <p:nvSpPr>
          <p:cNvPr id="5" name="21 Slayt Numarası Yer Tutucusu"/>
          <p:cNvSpPr>
            <a:spLocks noGrp="1"/>
          </p:cNvSpPr>
          <p:nvPr>
            <p:ph type="sldNum" sz="quarter" idx="12"/>
          </p:nvPr>
        </p:nvSpPr>
        <p:spPr/>
        <p:txBody>
          <a:bodyPr/>
          <a:lstStyle>
            <a:lvl1pPr>
              <a:defRPr/>
            </a:lvl1pPr>
          </a:lstStyle>
          <a:p>
            <a:pPr>
              <a:defRPr/>
            </a:pPr>
            <a:fld id="{DF53E3B0-FEA0-41F5-B843-1B6475D392E0}"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4 Dikdörtgen"/>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3" name="5 Dikdörtgen"/>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4" name="1 Veri Yer Tutucusu"/>
          <p:cNvSpPr>
            <a:spLocks noGrp="1"/>
          </p:cNvSpPr>
          <p:nvPr>
            <p:ph type="dt" sz="half" idx="10"/>
          </p:nvPr>
        </p:nvSpPr>
        <p:spPr/>
        <p:txBody>
          <a:bodyPr/>
          <a:lstStyle>
            <a:lvl1pPr>
              <a:defRPr/>
            </a:lvl1pPr>
            <a:extLst/>
          </a:lstStyle>
          <a:p>
            <a:pPr>
              <a:defRPr/>
            </a:pPr>
            <a:fld id="{0651E0D7-7F92-4DDC-8B92-C76800493712}" type="datetime1">
              <a:rPr lang="tr-TR"/>
              <a:pPr>
                <a:defRPr/>
              </a:pPr>
              <a:t>4.10.2017</a:t>
            </a:fld>
            <a:endParaRPr lang="tr-TR"/>
          </a:p>
        </p:txBody>
      </p:sp>
      <p:sp>
        <p:nvSpPr>
          <p:cNvPr id="5" name="2 Altbilgi Yer Tutucusu"/>
          <p:cNvSpPr>
            <a:spLocks noGrp="1"/>
          </p:cNvSpPr>
          <p:nvPr>
            <p:ph type="ftr" sz="quarter" idx="11"/>
          </p:nvPr>
        </p:nvSpPr>
        <p:spPr/>
        <p:txBody>
          <a:bodyPr/>
          <a:lstStyle>
            <a:lvl1pPr>
              <a:defRPr/>
            </a:lvl1pPr>
            <a:extLst/>
          </a:lstStyle>
          <a:p>
            <a:pPr>
              <a:defRPr/>
            </a:pPr>
            <a:endParaRPr lang="tr-TR"/>
          </a:p>
        </p:txBody>
      </p:sp>
      <p:sp>
        <p:nvSpPr>
          <p:cNvPr id="6" name="3 Slayt Numarası Yer Tutucusu"/>
          <p:cNvSpPr>
            <a:spLocks noGrp="1"/>
          </p:cNvSpPr>
          <p:nvPr>
            <p:ph type="sldNum" sz="quarter" idx="12"/>
          </p:nvPr>
        </p:nvSpPr>
        <p:spPr/>
        <p:txBody>
          <a:bodyPr/>
          <a:lstStyle>
            <a:lvl1pPr>
              <a:defRPr/>
            </a:lvl1pPr>
          </a:lstStyle>
          <a:p>
            <a:pPr>
              <a:defRPr/>
            </a:pPr>
            <a:fld id="{FD88A7CF-DFEC-494B-83F4-C5606A03DDF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tr-TR" smtClean="0"/>
              <a:t>Asıl başlık stili için tıklatın</a:t>
            </a:r>
            <a:endParaRPr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3 Veri Yer Tutucusu"/>
          <p:cNvSpPr>
            <a:spLocks noGrp="1"/>
          </p:cNvSpPr>
          <p:nvPr>
            <p:ph type="dt" sz="half" idx="10"/>
          </p:nvPr>
        </p:nvSpPr>
        <p:spPr/>
        <p:txBody>
          <a:bodyPr/>
          <a:lstStyle>
            <a:lvl1pPr>
              <a:defRPr/>
            </a:lvl1pPr>
          </a:lstStyle>
          <a:p>
            <a:pPr>
              <a:defRPr/>
            </a:pPr>
            <a:fld id="{3E23A833-AF3D-4BE1-83A0-9191F09941F0}" type="datetime1">
              <a:rPr lang="tr-TR"/>
              <a:pPr>
                <a:defRPr/>
              </a:pPr>
              <a:t>4.10.2017</a:t>
            </a:fld>
            <a:endParaRPr lang="tr-TR"/>
          </a:p>
        </p:txBody>
      </p:sp>
      <p:sp>
        <p:nvSpPr>
          <p:cNvPr id="6" name="9 Altbilgi Yer Tutucusu"/>
          <p:cNvSpPr>
            <a:spLocks noGrp="1"/>
          </p:cNvSpPr>
          <p:nvPr>
            <p:ph type="ftr" sz="quarter" idx="11"/>
          </p:nvPr>
        </p:nvSpPr>
        <p:spPr/>
        <p:txBody>
          <a:bodyPr/>
          <a:lstStyle>
            <a:lvl1pPr>
              <a:defRPr/>
            </a:lvl1pPr>
          </a:lstStyle>
          <a:p>
            <a:pPr>
              <a:defRPr/>
            </a:pPr>
            <a:endParaRPr lang="tr-TR"/>
          </a:p>
        </p:txBody>
      </p:sp>
      <p:sp>
        <p:nvSpPr>
          <p:cNvPr id="7" name="21 Slayt Numarası Yer Tutucusu"/>
          <p:cNvSpPr>
            <a:spLocks noGrp="1"/>
          </p:cNvSpPr>
          <p:nvPr>
            <p:ph type="sldNum" sz="quarter" idx="12"/>
          </p:nvPr>
        </p:nvSpPr>
        <p:spPr/>
        <p:txBody>
          <a:bodyPr/>
          <a:lstStyle>
            <a:lvl1pPr>
              <a:defRPr/>
            </a:lvl1pPr>
          </a:lstStyle>
          <a:p>
            <a:pPr>
              <a:defRPr/>
            </a:pPr>
            <a:fld id="{94830890-4D6F-41DB-9D10-6941FA5F96F8}"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8 Akış Çizelgesi: İşlem"/>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7" name="9 Akış Çizelgesi: İşlem"/>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tr-TR" smtClean="0"/>
              <a:t>Asıl başlık stili için tıklatın</a:t>
            </a:r>
            <a:endParaRPr lang="en-US"/>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8" name="4 Veri Yer Tutucusu"/>
          <p:cNvSpPr>
            <a:spLocks noGrp="1"/>
          </p:cNvSpPr>
          <p:nvPr>
            <p:ph type="dt" sz="half" idx="10"/>
          </p:nvPr>
        </p:nvSpPr>
        <p:spPr/>
        <p:txBody>
          <a:bodyPr/>
          <a:lstStyle>
            <a:lvl1pPr>
              <a:defRPr/>
            </a:lvl1pPr>
            <a:extLst/>
          </a:lstStyle>
          <a:p>
            <a:pPr>
              <a:defRPr/>
            </a:pPr>
            <a:fld id="{600FB752-1F84-41FF-A28D-32196C96F6F2}" type="datetime1">
              <a:rPr lang="tr-TR"/>
              <a:pPr>
                <a:defRPr/>
              </a:pPr>
              <a:t>4.10.2017</a:t>
            </a:fld>
            <a:endParaRPr lang="tr-TR"/>
          </a:p>
        </p:txBody>
      </p:sp>
      <p:sp>
        <p:nvSpPr>
          <p:cNvPr id="9" name="5 Altbilgi Yer Tutucusu"/>
          <p:cNvSpPr>
            <a:spLocks noGrp="1"/>
          </p:cNvSpPr>
          <p:nvPr>
            <p:ph type="ftr" sz="quarter" idx="11"/>
          </p:nvPr>
        </p:nvSpPr>
        <p:spPr/>
        <p:txBody>
          <a:bodyPr/>
          <a:lstStyle>
            <a:lvl1pPr>
              <a:defRPr/>
            </a:lvl1pPr>
            <a:extLst/>
          </a:lstStyle>
          <a:p>
            <a:pPr>
              <a:defRPr/>
            </a:pPr>
            <a:endParaRPr lang="tr-TR"/>
          </a:p>
        </p:txBody>
      </p:sp>
      <p:sp>
        <p:nvSpPr>
          <p:cNvPr id="10" name="6 Slayt Numarası Yer Tutucusu"/>
          <p:cNvSpPr>
            <a:spLocks noGrp="1"/>
          </p:cNvSpPr>
          <p:nvPr>
            <p:ph type="sldNum" sz="quarter" idx="12"/>
          </p:nvPr>
        </p:nvSpPr>
        <p:spPr/>
        <p:txBody>
          <a:bodyPr/>
          <a:lstStyle>
            <a:lvl1pPr>
              <a:defRPr/>
            </a:lvl1pPr>
          </a:lstStyle>
          <a:p>
            <a:pPr>
              <a:defRPr/>
            </a:pPr>
            <a:fld id="{2F0D598E-EA2B-43E8-831D-5C7C8196A066}"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fld id="{7170FDFA-761F-41B8-86A2-A373D559ECCE}" type="datetime1">
              <a:rPr lang="tr-TR"/>
              <a:pPr>
                <a:defRPr/>
              </a:pPr>
              <a:t>4.10.2017</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03DEFF01-99CF-44E1-9FB3-C25BFB86C340}"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ivot">
          <a:fgClr>
            <a:srgbClr val="F1E6E3"/>
          </a:fgClr>
          <a:bgClr>
            <a:schemeClr val="bg1"/>
          </a:bgClr>
        </a:pattFill>
        <a:effectLst/>
      </p:bgPr>
    </p:bg>
    <p:spTree>
      <p:nvGrpSpPr>
        <p:cNvPr id="1" name=""/>
        <p:cNvGrpSpPr/>
        <p:nvPr/>
      </p:nvGrpSpPr>
      <p:grpSpPr>
        <a:xfrm>
          <a:off x="0" y="0"/>
          <a:ext cx="0" cy="0"/>
          <a:chOff x="0" y="0"/>
          <a:chExt cx="0" cy="0"/>
        </a:xfrm>
      </p:grpSpPr>
      <p:sp>
        <p:nvSpPr>
          <p:cNvPr id="7" name="6 Pasta"/>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8" name="7 Oval"/>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2" name="11 Dikdörtgen"/>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5" name="4 Başlık Yer Tutucusu"/>
          <p:cNvSpPr>
            <a:spLocks noGrp="1"/>
          </p:cNvSpPr>
          <p:nvPr>
            <p:ph type="title"/>
          </p:nvPr>
        </p:nvSpPr>
        <p:spPr>
          <a:xfrm>
            <a:off x="1435100" y="274638"/>
            <a:ext cx="7499350" cy="1143000"/>
          </a:xfrm>
          <a:prstGeom prst="rect">
            <a:avLst/>
          </a:prstGeom>
        </p:spPr>
        <p:txBody>
          <a:bodyPr anchor="ctr">
            <a:normAutofit/>
          </a:bodyPr>
          <a:lstStyle>
            <a:extLst/>
          </a:lstStyle>
          <a:p>
            <a:r>
              <a:rPr lang="tr-TR" smtClean="0"/>
              <a:t>Asıl başlık stili için tıklatın</a:t>
            </a:r>
            <a:endParaRPr lang="en-US"/>
          </a:p>
        </p:txBody>
      </p:sp>
      <p:sp>
        <p:nvSpPr>
          <p:cNvPr id="1033" name="8 Metin Yer Tutucusu"/>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B8408661-A306-4D95-8946-605264E67F60}" type="datetime1">
              <a:rPr lang="tr-TR"/>
              <a:pPr>
                <a:defRPr/>
              </a:pPr>
              <a:t>4.10.2017</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tr-TR"/>
          </a:p>
        </p:txBody>
      </p:sp>
      <p:sp>
        <p:nvSpPr>
          <p:cNvPr id="22" name="21 Slayt Numarası Yer Tutucusu"/>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9CAEB3"/>
                </a:solidFill>
                <a:latin typeface="Gill Sans MT" pitchFamily="34" charset="0"/>
              </a:defRPr>
            </a:lvl1pPr>
          </a:lstStyle>
          <a:p>
            <a:pPr>
              <a:defRPr/>
            </a:pPr>
            <a:fld id="{F3F067D1-AB24-4E5A-A17C-38E9DC78DCFA}" type="slidenum">
              <a:rPr lang="tr-TR"/>
              <a:pPr>
                <a:defRPr/>
              </a:pPr>
              <a:t>‹#›</a:t>
            </a:fld>
            <a:endParaRPr lang="tr-TR"/>
          </a:p>
        </p:txBody>
      </p:sp>
      <p:sp>
        <p:nvSpPr>
          <p:cNvPr id="15" name="14 Dikdörtgen"/>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6916" r:id="rId1"/>
    <p:sldLayoutId id="2147486917" r:id="rId2"/>
    <p:sldLayoutId id="2147486918" r:id="rId3"/>
    <p:sldLayoutId id="2147486919" r:id="rId4"/>
    <p:sldLayoutId id="2147486920" r:id="rId5"/>
    <p:sldLayoutId id="2147486921" r:id="rId6"/>
    <p:sldLayoutId id="2147486922" r:id="rId7"/>
    <p:sldLayoutId id="2147486923" r:id="rId8"/>
    <p:sldLayoutId id="2147486924" r:id="rId9"/>
    <p:sldLayoutId id="2147486925" r:id="rId10"/>
  </p:sldLayoutIdLst>
  <p:hf sldNum="0" hdr="0" ftr="0" dt="0"/>
  <p:txStyles>
    <p:titleStyle>
      <a:lvl1pPr algn="l" rtl="0" eaLnBrk="0" fontAlgn="base" hangingPunct="0">
        <a:spcBef>
          <a:spcPct val="0"/>
        </a:spcBef>
        <a:spcAft>
          <a:spcPct val="0"/>
        </a:spcAft>
        <a:defRPr sz="4300" kern="1200">
          <a:solidFill>
            <a:srgbClr val="444455"/>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444455"/>
          </a:solidFill>
          <a:latin typeface="Gill Sans MT" pitchFamily="34" charset="0"/>
        </a:defRPr>
      </a:lvl2pPr>
      <a:lvl3pPr algn="l" rtl="0" eaLnBrk="0" fontAlgn="base" hangingPunct="0">
        <a:spcBef>
          <a:spcPct val="0"/>
        </a:spcBef>
        <a:spcAft>
          <a:spcPct val="0"/>
        </a:spcAft>
        <a:defRPr sz="4300">
          <a:solidFill>
            <a:srgbClr val="444455"/>
          </a:solidFill>
          <a:latin typeface="Gill Sans MT" pitchFamily="34" charset="0"/>
        </a:defRPr>
      </a:lvl3pPr>
      <a:lvl4pPr algn="l" rtl="0" eaLnBrk="0" fontAlgn="base" hangingPunct="0">
        <a:spcBef>
          <a:spcPct val="0"/>
        </a:spcBef>
        <a:spcAft>
          <a:spcPct val="0"/>
        </a:spcAft>
        <a:defRPr sz="4300">
          <a:solidFill>
            <a:srgbClr val="444455"/>
          </a:solidFill>
          <a:latin typeface="Gill Sans MT" pitchFamily="34" charset="0"/>
        </a:defRPr>
      </a:lvl4pPr>
      <a:lvl5pPr algn="l" rtl="0" eaLnBrk="0" fontAlgn="base" hangingPunct="0">
        <a:spcBef>
          <a:spcPct val="0"/>
        </a:spcBef>
        <a:spcAft>
          <a:spcPct val="0"/>
        </a:spcAft>
        <a:defRPr sz="4300">
          <a:solidFill>
            <a:srgbClr val="444455"/>
          </a:solidFill>
          <a:latin typeface="Gill Sans MT" pitchFamily="34" charset="0"/>
        </a:defRPr>
      </a:lvl5pPr>
      <a:lvl6pPr marL="457200" algn="l" rtl="0" fontAlgn="base">
        <a:spcBef>
          <a:spcPct val="0"/>
        </a:spcBef>
        <a:spcAft>
          <a:spcPct val="0"/>
        </a:spcAft>
        <a:defRPr sz="4300">
          <a:solidFill>
            <a:srgbClr val="444455"/>
          </a:solidFill>
          <a:latin typeface="Gill Sans MT" pitchFamily="34" charset="0"/>
        </a:defRPr>
      </a:lvl6pPr>
      <a:lvl7pPr marL="914400" algn="l" rtl="0" fontAlgn="base">
        <a:spcBef>
          <a:spcPct val="0"/>
        </a:spcBef>
        <a:spcAft>
          <a:spcPct val="0"/>
        </a:spcAft>
        <a:defRPr sz="4300">
          <a:solidFill>
            <a:srgbClr val="444455"/>
          </a:solidFill>
          <a:latin typeface="Gill Sans MT" pitchFamily="34" charset="0"/>
        </a:defRPr>
      </a:lvl7pPr>
      <a:lvl8pPr marL="1371600" algn="l" rtl="0" fontAlgn="base">
        <a:spcBef>
          <a:spcPct val="0"/>
        </a:spcBef>
        <a:spcAft>
          <a:spcPct val="0"/>
        </a:spcAft>
        <a:defRPr sz="4300">
          <a:solidFill>
            <a:srgbClr val="444455"/>
          </a:solidFill>
          <a:latin typeface="Gill Sans MT" pitchFamily="34" charset="0"/>
        </a:defRPr>
      </a:lvl8pPr>
      <a:lvl9pPr marL="1828800" algn="l" rtl="0" fontAlgn="base">
        <a:spcBef>
          <a:spcPct val="0"/>
        </a:spcBef>
        <a:spcAft>
          <a:spcPct val="0"/>
        </a:spcAft>
        <a:defRPr sz="4300">
          <a:solidFill>
            <a:srgbClr val="444455"/>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D2DA7A"/>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FADA7A"/>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divot">
          <a:fgClr>
            <a:srgbClr val="ECEAE3"/>
          </a:fgClr>
          <a:bgClr>
            <a:schemeClr val="bg1"/>
          </a:bgClr>
        </a:pattFill>
        <a:effectLst/>
      </p:bgPr>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2053" name="7 Metin Yer Tutucusu"/>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cs typeface="Arial" charset="0"/>
              </a:defRPr>
            </a:lvl1pPr>
          </a:lstStyle>
          <a:p>
            <a:pPr>
              <a:defRPr/>
            </a:pPr>
            <a:fld id="{0306CAB2-0B0E-4BF2-8D60-DC3B5744F55F}" type="datetime1">
              <a:rPr lang="tr-TR"/>
              <a:pPr>
                <a:defRPr/>
              </a:pPr>
              <a:t>4.10.2017</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defRPr>
            </a:lvl1pPr>
          </a:lstStyle>
          <a:p>
            <a:pPr>
              <a:defRPr/>
            </a:pPr>
            <a:fld id="{AEDC164D-E41A-4E47-A46E-5201D14BED2F}" type="slidenum">
              <a:rPr lang="tr-TR"/>
              <a:pPr>
                <a:defRPr/>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lang="tr-TR" smtClean="0"/>
              <a:t>Asıl başlık stili için tıklatın</a:t>
            </a:r>
            <a:endParaRPr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6926" r:id="rId1"/>
    <p:sldLayoutId id="2147486927" r:id="rId2"/>
    <p:sldLayoutId id="2147486928" r:id="rId3"/>
    <p:sldLayoutId id="2147486929" r:id="rId4"/>
    <p:sldLayoutId id="2147486930" r:id="rId5"/>
    <p:sldLayoutId id="2147486931" r:id="rId6"/>
    <p:sldLayoutId id="2147486932" r:id="rId7"/>
    <p:sldLayoutId id="2147486933" r:id="rId8"/>
    <p:sldLayoutId id="2147486934" r:id="rId9"/>
    <p:sldLayoutId id="2147486935" r:id="rId10"/>
    <p:sldLayoutId id="2147486936" r:id="rId11"/>
    <p:sldLayoutId id="2147486915" r:id="rId12"/>
  </p:sldLayoutIdLst>
  <p:hf sldNum="0"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hyperlink" Target="8686,seyahat-kartlarina-iliskin-genel-yazi-2015.pdf"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hyperlink" Target="http://www.resmigazete.gov.tr/eskiler/2014/11/20141127-17.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hyperlink" Target="EKLER/Dan&#305;&#351;tay%205.%20Daire%20K.%201991-2118.pdf" TargetMode="External"/><Relationship Id="rId4" Type="http://schemas.openxmlformats.org/officeDocument/2006/relationships/hyperlink" Target="EKLER/Dan&#305;&#351;tay%205.%20Daire%20K.%201997-2612.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EKLER/Firma%20eleman&#305;%20ge&#231;ici%20g&#246;rev%20yollu&#287;u.pdf"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hyperlink" Target="EKLER/Firma%20eleman&#305;%20ge&#231;ici%20g&#246;rev%20yollu&#287;u.pdf" TargetMode="External"/><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EKLER/4-B/4-B%20S&#246;zle&#351;me.doc"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EKLER/Tay&#305;n%20bedeli.pdf"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hyperlink" Target="EKLER/M&#252;lakat%20harc&#305;rah.pdf" TargetMode="External"/><Relationship Id="rId4" Type="http://schemas.openxmlformats.org/officeDocument/2006/relationships/hyperlink" Target="EKLER/G&#246;revde%20y&#252;kselme%20harc&#305;rah.pdf"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hyperlink" Target="EKLER/E&#287;itim,%20seminer%20harc&#305;rah.pdf"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hyperlink" Target="http://www.kararlaryeni.anayasa.gov.tr/Karar/Content/7e5f1ab0-b7dc-475f-a627-960ee68434fa?excludeGerekce=False&amp;wordsOnly=False" TargetMode="Externa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hyperlink" Target="EKLER/Sa&#287;l&#305;k%20personeli%20g&#246;revlendirmesi.pdf"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hyperlink" Target="EKLER/E&#287;itim,%20seminer%20harc&#305;rah.pdf" TargetMode="External"/><Relationship Id="rId4" Type="http://schemas.openxmlformats.org/officeDocument/2006/relationships/hyperlink" Target="EKLER/ikamet%20havaalan&#305;%20taksi%20say.%20temyiz%20kurulu.png"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EKLER/ikamet%20havaalan&#305;%20taksi%20say.%20temyiz%20kurulu.png" TargetMode="Externa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8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hyperlink" Target="EKLER/Makam%20onay&#305;%20ge&#231;ici%20g&#246;rev.pdf"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9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hyperlink" Target="EKLER/E&#351;%20Durumu%20Harc&#305;rah.pdf"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9" name="Group 5"/>
          <p:cNvGrpSpPr>
            <a:grpSpLocks/>
          </p:cNvGrpSpPr>
          <p:nvPr/>
        </p:nvGrpSpPr>
        <p:grpSpPr bwMode="auto">
          <a:xfrm>
            <a:off x="1200150" y="2852738"/>
            <a:ext cx="6743700" cy="1152525"/>
            <a:chOff x="0" y="1064"/>
            <a:chExt cx="4602" cy="4400"/>
          </a:xfrm>
        </p:grpSpPr>
        <p:sp>
          <p:nvSpPr>
            <p:cNvPr id="24585" name="Rectangle 6"/>
            <p:cNvSpPr>
              <a:spLocks noChangeArrowheads="1"/>
            </p:cNvSpPr>
            <p:nvPr/>
          </p:nvSpPr>
          <p:spPr bwMode="auto">
            <a:xfrm>
              <a:off x="0" y="1064"/>
              <a:ext cx="4602" cy="1064"/>
            </a:xfrm>
            <a:prstGeom prst="rect">
              <a:avLst/>
            </a:prstGeom>
            <a:noFill/>
            <a:ln w="12700">
              <a:noFill/>
              <a:miter lim="800000"/>
              <a:headEnd type="none" w="sm" len="sm"/>
              <a:tailEnd type="none" w="sm" len="sm"/>
            </a:ln>
          </p:spPr>
          <p:txBody>
            <a:bodyPr>
              <a:spAutoFit/>
            </a:bodyPr>
            <a:lstStyle/>
            <a:p>
              <a:pPr eaLnBrk="1" hangingPunct="1"/>
              <a:endParaRPr lang="tr-TR" altLang="tr-TR" sz="2000"/>
            </a:p>
          </p:txBody>
        </p:sp>
        <p:grpSp>
          <p:nvGrpSpPr>
            <p:cNvPr id="24586" name="Group 7"/>
            <p:cNvGrpSpPr>
              <a:grpSpLocks/>
            </p:cNvGrpSpPr>
            <p:nvPr/>
          </p:nvGrpSpPr>
          <p:grpSpPr bwMode="auto">
            <a:xfrm>
              <a:off x="0" y="1064"/>
              <a:ext cx="4602" cy="4400"/>
              <a:chOff x="0" y="5464"/>
              <a:chExt cx="4602" cy="4400"/>
            </a:xfrm>
          </p:grpSpPr>
          <p:sp>
            <p:nvSpPr>
              <p:cNvPr id="24587" name="Rectangle 8"/>
              <p:cNvSpPr>
                <a:spLocks noChangeArrowheads="1"/>
              </p:cNvSpPr>
              <p:nvPr/>
            </p:nvSpPr>
            <p:spPr bwMode="auto">
              <a:xfrm>
                <a:off x="0" y="5464"/>
                <a:ext cx="4602" cy="4400"/>
              </a:xfrm>
              <a:prstGeom prst="rect">
                <a:avLst/>
              </a:prstGeom>
              <a:noFill/>
              <a:ln w="12700">
                <a:noFill/>
                <a:miter lim="800000"/>
                <a:headEnd type="none" w="sm" len="sm"/>
                <a:tailEnd type="none" w="sm" len="sm"/>
              </a:ln>
            </p:spPr>
            <p:txBody>
              <a:bodyPr>
                <a:spAutoFit/>
              </a:bodyPr>
              <a:lstStyle/>
              <a:p>
                <a:pPr eaLnBrk="1" hangingPunct="1"/>
                <a:endParaRPr lang="tr-TR" altLang="tr-TR" sz="2000"/>
              </a:p>
            </p:txBody>
          </p:sp>
          <p:sp>
            <p:nvSpPr>
              <p:cNvPr id="24588" name="Rectangle 9"/>
              <p:cNvSpPr>
                <a:spLocks noChangeArrowheads="1"/>
              </p:cNvSpPr>
              <p:nvPr/>
            </p:nvSpPr>
            <p:spPr bwMode="auto">
              <a:xfrm>
                <a:off x="0" y="5464"/>
                <a:ext cx="4524" cy="1200"/>
              </a:xfrm>
              <a:prstGeom prst="rect">
                <a:avLst/>
              </a:prstGeom>
              <a:noFill/>
              <a:ln w="12700">
                <a:noFill/>
                <a:miter lim="800000"/>
                <a:headEnd type="none" w="sm" len="sm"/>
                <a:tailEnd type="none" w="sm" len="sm"/>
              </a:ln>
            </p:spPr>
            <p:txBody>
              <a:bodyPr>
                <a:spAutoFit/>
              </a:bodyPr>
              <a:lstStyle/>
              <a:p>
                <a:pPr eaLnBrk="1" hangingPunct="1"/>
                <a:endParaRPr lang="tr-TR" altLang="tr-TR" sz="2000"/>
              </a:p>
            </p:txBody>
          </p:sp>
        </p:grpSp>
      </p:grpSp>
      <p:sp>
        <p:nvSpPr>
          <p:cNvPr id="24580" name="Text Box 20"/>
          <p:cNvSpPr txBox="1">
            <a:spLocks noChangeArrowheads="1"/>
          </p:cNvSpPr>
          <p:nvPr/>
        </p:nvSpPr>
        <p:spPr bwMode="auto">
          <a:xfrm>
            <a:off x="0" y="6429375"/>
            <a:ext cx="9144000" cy="304800"/>
          </a:xfrm>
          <a:prstGeom prst="rect">
            <a:avLst/>
          </a:prstGeom>
          <a:noFill/>
          <a:ln w="9525">
            <a:noFill/>
            <a:miter lim="800000"/>
            <a:headEnd/>
            <a:tailEnd/>
          </a:ln>
        </p:spPr>
        <p:txBody>
          <a:bodyPr>
            <a:spAutoFit/>
          </a:bodyPr>
          <a:lstStyle/>
          <a:p>
            <a:pPr algn="ctr" eaLnBrk="1" hangingPunct="1"/>
            <a:r>
              <a:rPr lang="tr-TR" altLang="tr-TR" sz="1400" b="1" dirty="0" smtClean="0">
                <a:latin typeface="Tahoma" pitchFamily="34" charset="0"/>
              </a:rPr>
              <a:t>EKİM </a:t>
            </a:r>
            <a:r>
              <a:rPr lang="tr-TR" altLang="tr-TR" sz="1400" b="1" dirty="0">
                <a:latin typeface="Tahoma" pitchFamily="34" charset="0"/>
              </a:rPr>
              <a:t>2017</a:t>
            </a:r>
          </a:p>
        </p:txBody>
      </p:sp>
      <p:sp>
        <p:nvSpPr>
          <p:cNvPr id="24581" name="19 Slayt Numarası Yer Tutucusu"/>
          <p:cNvSpPr>
            <a:spLocks noGrp="1"/>
          </p:cNvSpPr>
          <p:nvPr>
            <p:ph type="sldNum" sz="quarter" idx="12"/>
          </p:nvPr>
        </p:nvSpPr>
        <p:spPr bwMode="auto">
          <a:noFill/>
          <a:ln>
            <a:miter lim="800000"/>
            <a:headEnd/>
            <a:tailEnd/>
          </a:ln>
        </p:spPr>
        <p:txBody>
          <a:bodyPr/>
          <a:lstStyle/>
          <a:p>
            <a:fld id="{27A3D0C6-AAC8-4D4A-8187-4A38B4FAB1F5}" type="slidenum">
              <a:rPr lang="tr-TR" altLang="tr-TR" smtClean="0">
                <a:solidFill>
                  <a:srgbClr val="B5A788"/>
                </a:solidFill>
              </a:rPr>
              <a:pPr/>
              <a:t>1</a:t>
            </a:fld>
            <a:endParaRPr lang="tr-TR" altLang="tr-TR" smtClean="0">
              <a:solidFill>
                <a:srgbClr val="B5A788"/>
              </a:solidFill>
            </a:endParaRPr>
          </a:p>
        </p:txBody>
      </p:sp>
      <p:sp>
        <p:nvSpPr>
          <p:cNvPr id="24584" name="Text Box 19"/>
          <p:cNvSpPr txBox="1">
            <a:spLocks noChangeArrowheads="1"/>
          </p:cNvSpPr>
          <p:nvPr/>
        </p:nvSpPr>
        <p:spPr bwMode="auto">
          <a:xfrm>
            <a:off x="1093788" y="4724400"/>
            <a:ext cx="7764462" cy="584200"/>
          </a:xfrm>
          <a:prstGeom prst="rect">
            <a:avLst/>
          </a:prstGeom>
          <a:noFill/>
          <a:ln w="9525">
            <a:noFill/>
            <a:miter lim="800000"/>
            <a:headEnd/>
            <a:tailEnd/>
          </a:ln>
        </p:spPr>
        <p:txBody>
          <a:bodyPr>
            <a:spAutoFit/>
          </a:bodyPr>
          <a:lstStyle/>
          <a:p>
            <a:pPr algn="ctr" eaLnBrk="1" hangingPunct="1"/>
            <a:r>
              <a:rPr lang="tr-TR" altLang="tr-TR" sz="3200" b="1">
                <a:solidFill>
                  <a:srgbClr val="FF0000"/>
                </a:solidFill>
                <a:latin typeface="Times New Roman" pitchFamily="18" charset="0"/>
                <a:cs typeface="Times New Roman" pitchFamily="18" charset="0"/>
              </a:rPr>
              <a:t>HARCIRAH  KANUNU</a:t>
            </a:r>
          </a:p>
        </p:txBody>
      </p:sp>
      <p:pic>
        <p:nvPicPr>
          <p:cNvPr id="13" name="12 Resim" descr="ığdır-üniversitesi-vektorel-cizim-logo.jpg"/>
          <p:cNvPicPr>
            <a:picLocks noChangeAspect="1"/>
          </p:cNvPicPr>
          <p:nvPr/>
        </p:nvPicPr>
        <p:blipFill>
          <a:blip r:embed="rId3" cstate="print"/>
          <a:stretch>
            <a:fillRect/>
          </a:stretch>
        </p:blipFill>
        <p:spPr>
          <a:xfrm>
            <a:off x="2483768" y="1412776"/>
            <a:ext cx="4523604" cy="2298268"/>
          </a:xfrm>
          <a:prstGeom prst="rect">
            <a:avLst/>
          </a:prstGeom>
        </p:spPr>
      </p:pic>
    </p:spTree>
  </p:cSld>
  <p:clrMapOvr>
    <a:masterClrMapping/>
  </p:clrMapOvr>
  <p:transition>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5 Slayt Numarası Yer Tutucusu"/>
          <p:cNvSpPr txBox="1">
            <a:spLocks noGrp="1"/>
          </p:cNvSpPr>
          <p:nvPr/>
        </p:nvSpPr>
        <p:spPr bwMode="white">
          <a:xfrm>
            <a:off x="754063" y="6624638"/>
            <a:ext cx="1081087" cy="188912"/>
          </a:xfrm>
          <a:prstGeom prst="rect">
            <a:avLst/>
          </a:prstGeom>
          <a:noFill/>
          <a:ln w="9525">
            <a:noFill/>
            <a:miter lim="800000"/>
            <a:headEnd/>
            <a:tailEnd/>
          </a:ln>
        </p:spPr>
        <p:txBody>
          <a:bodyPr/>
          <a:lstStyle/>
          <a:p>
            <a:pPr algn="ctr" eaLnBrk="1" hangingPunct="1"/>
            <a:fld id="{52CAB7ED-3D0A-4EA6-85B0-2F909713B746}" type="slidenum">
              <a:rPr lang="en-US" sz="1200" b="1">
                <a:solidFill>
                  <a:schemeClr val="bg1"/>
                </a:solidFill>
              </a:rPr>
              <a:pPr algn="ctr" eaLnBrk="1" hangingPunct="1"/>
              <a:t>10</a:t>
            </a:fld>
            <a:endParaRPr lang="en-US" sz="1200" b="1">
              <a:solidFill>
                <a:schemeClr val="bg1"/>
              </a:solidFill>
            </a:endParaRPr>
          </a:p>
        </p:txBody>
      </p:sp>
      <p:sp>
        <p:nvSpPr>
          <p:cNvPr id="21508" name="Rectangle 4"/>
          <p:cNvSpPr>
            <a:spLocks noChangeArrowheads="1"/>
          </p:cNvSpPr>
          <p:nvPr/>
        </p:nvSpPr>
        <p:spPr bwMode="gray">
          <a:xfrm>
            <a:off x="107950" y="1612900"/>
            <a:ext cx="8945563" cy="2863850"/>
          </a:xfrm>
          <a:prstGeom prst="rect">
            <a:avLst/>
          </a:prstGeom>
          <a:noFill/>
          <a:ln w="9525" algn="ctr">
            <a:noFill/>
            <a:miter lim="800000"/>
            <a:headEnd/>
            <a:tailEnd/>
          </a:ln>
        </p:spPr>
        <p:txBody>
          <a:bodyPr anchor="ctr">
            <a:spAutoFit/>
          </a:bodyPr>
          <a:lstStyle/>
          <a:p>
            <a:pPr algn="just" eaLnBrk="1" hangingPunct="1">
              <a:lnSpc>
                <a:spcPct val="150000"/>
              </a:lnSpc>
              <a:buClr>
                <a:srgbClr val="002060"/>
              </a:buClr>
            </a:pPr>
            <a:r>
              <a:rPr lang="tr-TR" sz="2400">
                <a:solidFill>
                  <a:srgbClr val="002060"/>
                </a:solidFill>
              </a:rPr>
              <a:t>Memur ve hizmetlinin, </a:t>
            </a:r>
            <a:r>
              <a:rPr lang="tr-TR" sz="2400" b="1">
                <a:solidFill>
                  <a:srgbClr val="002060"/>
                </a:solidFill>
              </a:rPr>
              <a:t>harcırah verilmesini gerektiren olay</a:t>
            </a:r>
            <a:r>
              <a:rPr lang="tr-TR" sz="2400">
                <a:solidFill>
                  <a:srgbClr val="002060"/>
                </a:solidFill>
              </a:rPr>
              <a:t> sırasında; </a:t>
            </a:r>
            <a:r>
              <a:rPr lang="tr-TR" sz="2400">
                <a:solidFill>
                  <a:srgbClr val="FF0000"/>
                </a:solidFill>
              </a:rPr>
              <a:t>Evlilik bağıyla bağlı olduğu eşi </a:t>
            </a:r>
          </a:p>
          <a:p>
            <a:pPr algn="just" eaLnBrk="1" hangingPunct="1">
              <a:lnSpc>
                <a:spcPct val="150000"/>
              </a:lnSpc>
              <a:buClr>
                <a:srgbClr val="002060"/>
              </a:buClr>
            </a:pPr>
            <a:endParaRPr lang="tr-TR" sz="2400">
              <a:solidFill>
                <a:srgbClr val="FF0000"/>
              </a:solidFill>
            </a:endParaRPr>
          </a:p>
          <a:p>
            <a:pPr algn="just" eaLnBrk="1" hangingPunct="1">
              <a:lnSpc>
                <a:spcPct val="150000"/>
              </a:lnSpc>
            </a:pPr>
            <a:r>
              <a:rPr lang="tr-TR" sz="2400">
                <a:solidFill>
                  <a:srgbClr val="002060"/>
                </a:solidFill>
              </a:rPr>
              <a:t>Bakmakla yükümlü olduğu </a:t>
            </a:r>
            <a:r>
              <a:rPr lang="tr-TR" sz="2400">
                <a:solidFill>
                  <a:srgbClr val="FF0000"/>
                </a:solidFill>
              </a:rPr>
              <a:t>usul (üstsoy) ve füruu (altsoy)</a:t>
            </a:r>
          </a:p>
          <a:p>
            <a:pPr algn="just" eaLnBrk="1" hangingPunct="1">
              <a:lnSpc>
                <a:spcPct val="150000"/>
              </a:lnSpc>
            </a:pPr>
            <a:r>
              <a:rPr lang="tr-TR" sz="2400">
                <a:solidFill>
                  <a:srgbClr val="002060"/>
                </a:solidFill>
              </a:rPr>
              <a:t>Bakmakla yükümlü olduğu </a:t>
            </a:r>
            <a:r>
              <a:rPr lang="tr-TR" sz="2400">
                <a:solidFill>
                  <a:srgbClr val="FF0000"/>
                </a:solidFill>
              </a:rPr>
              <a:t>erkek ve kız kardeşleri</a:t>
            </a:r>
          </a:p>
        </p:txBody>
      </p:sp>
      <p:pic>
        <p:nvPicPr>
          <p:cNvPr id="33796"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9" name="Yuvarlatılmış Dikdörtgen 8"/>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3. madde (e) bendi</a:t>
            </a:r>
          </a:p>
        </p:txBody>
      </p:sp>
      <p:sp>
        <p:nvSpPr>
          <p:cNvPr id="33798"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Tanımlar: Aile Fertleri</a:t>
            </a:r>
          </a:p>
        </p:txBody>
      </p:sp>
      <p:sp>
        <p:nvSpPr>
          <p:cNvPr id="33799" name="7 Slayt Numarası Yer Tutucusu"/>
          <p:cNvSpPr>
            <a:spLocks noGrp="1"/>
          </p:cNvSpPr>
          <p:nvPr>
            <p:ph type="sldNum" sz="quarter" idx="12"/>
          </p:nvPr>
        </p:nvSpPr>
        <p:spPr bwMode="auto">
          <a:noFill/>
          <a:ln>
            <a:miter lim="800000"/>
            <a:headEnd/>
            <a:tailEnd/>
          </a:ln>
        </p:spPr>
        <p:txBody>
          <a:bodyPr/>
          <a:lstStyle/>
          <a:p>
            <a:fld id="{19E0369A-6591-4DE4-9E45-624D216E1B84}" type="slidenum">
              <a:rPr lang="tr-TR" smtClean="0">
                <a:solidFill>
                  <a:srgbClr val="898989"/>
                </a:solidFill>
              </a:rPr>
              <a:pPr/>
              <a:t>10</a:t>
            </a:fld>
            <a:endParaRPr lang="tr-TR" smtClean="0">
              <a:solidFill>
                <a:srgbClr val="89898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checkerboard(across)">
                                      <p:cBhvr>
                                        <p:cTn id="7" dur="500"/>
                                        <p:tgtEl>
                                          <p:spTgt spid="215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1508">
                                            <p:txEl>
                                              <p:pRg st="2" end="2"/>
                                            </p:txEl>
                                          </p:spTgt>
                                        </p:tgtEl>
                                        <p:attrNameLst>
                                          <p:attrName>style.visibility</p:attrName>
                                        </p:attrNameLst>
                                      </p:cBhvr>
                                      <p:to>
                                        <p:strVal val="visible"/>
                                      </p:to>
                                    </p:set>
                                    <p:animEffect transition="in" filter="checkerboard(across)">
                                      <p:cBhvr>
                                        <p:cTn id="12" dur="500"/>
                                        <p:tgtEl>
                                          <p:spTgt spid="2150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1508">
                                            <p:txEl>
                                              <p:pRg st="3" end="3"/>
                                            </p:txEl>
                                          </p:spTgt>
                                        </p:tgtEl>
                                        <p:attrNameLst>
                                          <p:attrName>style.visibility</p:attrName>
                                        </p:attrNameLst>
                                      </p:cBhvr>
                                      <p:to>
                                        <p:strVal val="visible"/>
                                      </p:to>
                                    </p:set>
                                    <p:animEffect transition="in" filter="checkerboard(across)">
                                      <p:cBhvr>
                                        <p:cTn id="17" dur="500"/>
                                        <p:tgtEl>
                                          <p:spTgt spid="215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val 8"/>
          <p:cNvSpPr>
            <a:spLocks noChangeArrowheads="1"/>
          </p:cNvSpPr>
          <p:nvPr/>
        </p:nvSpPr>
        <p:spPr bwMode="gray">
          <a:xfrm>
            <a:off x="470944" y="2259389"/>
            <a:ext cx="3545656" cy="822305"/>
          </a:xfrm>
          <a:prstGeom prst="ellipse">
            <a:avLst/>
          </a:prstGeom>
          <a:solidFill>
            <a:schemeClr val="bg1">
              <a:lumMod val="95000"/>
            </a:schemeClr>
          </a:solidFill>
          <a:ln>
            <a:headEnd/>
            <a:tailEnd/>
          </a:ln>
        </p:spPr>
        <p:style>
          <a:lnRef idx="0">
            <a:schemeClr val="accent3"/>
          </a:lnRef>
          <a:fillRef idx="3">
            <a:schemeClr val="accent3"/>
          </a:fillRef>
          <a:effectRef idx="3">
            <a:schemeClr val="accent3"/>
          </a:effectRef>
          <a:fontRef idx="minor">
            <a:schemeClr val="lt1"/>
          </a:fontRef>
        </p:style>
        <p:txBody>
          <a:bodyPr lIns="0" anchor="ctr">
            <a:spAutoFit/>
          </a:bodyPr>
          <a:lstStyle/>
          <a:p>
            <a:pPr indent="457200" algn="ctr">
              <a:defRPr/>
            </a:pPr>
            <a:r>
              <a:rPr lang="tr-TR" sz="1600" b="1" dirty="0">
                <a:solidFill>
                  <a:srgbClr val="002060"/>
                </a:solidFill>
                <a:latin typeface="Arial" pitchFamily="34" charset="0"/>
                <a:cs typeface="Arial" pitchFamily="34" charset="0"/>
              </a:rPr>
              <a:t>Giresun İl Sağlık Müdürlüğü</a:t>
            </a:r>
          </a:p>
        </p:txBody>
      </p:sp>
      <p:sp>
        <p:nvSpPr>
          <p:cNvPr id="125955" name="Text Box 14"/>
          <p:cNvSpPr txBox="1">
            <a:spLocks noChangeArrowheads="1"/>
          </p:cNvSpPr>
          <p:nvPr/>
        </p:nvSpPr>
        <p:spPr bwMode="gray">
          <a:xfrm>
            <a:off x="436563" y="1835150"/>
            <a:ext cx="3630612" cy="369888"/>
          </a:xfrm>
          <a:prstGeom prst="rect">
            <a:avLst/>
          </a:prstGeom>
          <a:noFill/>
          <a:ln w="9525" algn="ctr">
            <a:noFill/>
            <a:miter lim="800000"/>
            <a:headEnd/>
            <a:tailEnd/>
          </a:ln>
        </p:spPr>
        <p:txBody>
          <a:bodyPr wrap="none" lIns="0">
            <a:spAutoFit/>
          </a:bodyPr>
          <a:lstStyle/>
          <a:p>
            <a:pPr indent="457200" algn="ctr" eaLnBrk="1" hangingPunct="1"/>
            <a:r>
              <a:rPr lang="tr-TR">
                <a:solidFill>
                  <a:srgbClr val="002060"/>
                </a:solidFill>
              </a:rPr>
              <a:t>Kadrosunun olduğu görev yeri</a:t>
            </a:r>
          </a:p>
        </p:txBody>
      </p:sp>
      <p:sp>
        <p:nvSpPr>
          <p:cNvPr id="125956" name="Text Box 15"/>
          <p:cNvSpPr txBox="1">
            <a:spLocks noChangeArrowheads="1"/>
          </p:cNvSpPr>
          <p:nvPr/>
        </p:nvSpPr>
        <p:spPr bwMode="gray">
          <a:xfrm>
            <a:off x="5392738" y="1814513"/>
            <a:ext cx="2968625" cy="369887"/>
          </a:xfrm>
          <a:prstGeom prst="rect">
            <a:avLst/>
          </a:prstGeom>
          <a:noFill/>
          <a:ln w="9525" algn="ctr">
            <a:noFill/>
            <a:miter lim="800000"/>
            <a:headEnd/>
            <a:tailEnd/>
          </a:ln>
        </p:spPr>
        <p:txBody>
          <a:bodyPr wrap="none" lIns="0">
            <a:spAutoFit/>
          </a:bodyPr>
          <a:lstStyle/>
          <a:p>
            <a:pPr indent="457200" algn="ctr" eaLnBrk="1" hangingPunct="1"/>
            <a:r>
              <a:rPr lang="tr-TR">
                <a:solidFill>
                  <a:srgbClr val="002060"/>
                </a:solidFill>
              </a:rPr>
              <a:t>Yeni atandığı görev yeri</a:t>
            </a:r>
          </a:p>
        </p:txBody>
      </p:sp>
      <p:sp>
        <p:nvSpPr>
          <p:cNvPr id="125957" name="Text Box 16"/>
          <p:cNvSpPr txBox="1">
            <a:spLocks noChangeArrowheads="1"/>
          </p:cNvSpPr>
          <p:nvPr/>
        </p:nvSpPr>
        <p:spPr bwMode="gray">
          <a:xfrm>
            <a:off x="2843213" y="3028950"/>
            <a:ext cx="3330575" cy="400050"/>
          </a:xfrm>
          <a:prstGeom prst="rect">
            <a:avLst/>
          </a:prstGeom>
          <a:noFill/>
          <a:ln w="9525" algn="ctr">
            <a:noFill/>
            <a:miter lim="800000"/>
            <a:headEnd/>
            <a:tailEnd/>
          </a:ln>
        </p:spPr>
        <p:txBody>
          <a:bodyPr wrap="none" lIns="0">
            <a:spAutoFit/>
          </a:bodyPr>
          <a:lstStyle/>
          <a:p>
            <a:pPr indent="457200" algn="ctr" eaLnBrk="1" hangingPunct="1"/>
            <a:r>
              <a:rPr lang="tr-TR" sz="2000" b="1">
                <a:solidFill>
                  <a:srgbClr val="FF0000"/>
                </a:solidFill>
              </a:rPr>
              <a:t>Sürekli görev harcırahı</a:t>
            </a:r>
          </a:p>
        </p:txBody>
      </p:sp>
      <p:sp>
        <p:nvSpPr>
          <p:cNvPr id="125958" name="AutoShape 17"/>
          <p:cNvSpPr>
            <a:spLocks noChangeArrowheads="1"/>
          </p:cNvSpPr>
          <p:nvPr/>
        </p:nvSpPr>
        <p:spPr bwMode="gray">
          <a:xfrm rot="5400000">
            <a:off x="1670844" y="3639344"/>
            <a:ext cx="1981200" cy="11160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706 h 21600"/>
              <a:gd name="T20" fmla="*/ 1720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054" y="0"/>
                </a:moveTo>
                <a:lnTo>
                  <a:pt x="10507" y="10014"/>
                </a:lnTo>
                <a:lnTo>
                  <a:pt x="14901" y="10014"/>
                </a:lnTo>
                <a:lnTo>
                  <a:pt x="14901" y="18706"/>
                </a:lnTo>
                <a:lnTo>
                  <a:pt x="0" y="18706"/>
                </a:lnTo>
                <a:lnTo>
                  <a:pt x="0" y="21600"/>
                </a:lnTo>
                <a:lnTo>
                  <a:pt x="17206" y="21600"/>
                </a:lnTo>
                <a:lnTo>
                  <a:pt x="17206" y="10014"/>
                </a:lnTo>
                <a:lnTo>
                  <a:pt x="21600" y="10014"/>
                </a:lnTo>
                <a:lnTo>
                  <a:pt x="16054" y="0"/>
                </a:lnTo>
                <a:close/>
              </a:path>
            </a:pathLst>
          </a:custGeom>
          <a:solidFill>
            <a:srgbClr val="26A3F8"/>
          </a:solidFill>
          <a:ln w="22225" cap="rnd" algn="ctr">
            <a:solidFill>
              <a:schemeClr val="tx2"/>
            </a:solidFill>
            <a:round/>
            <a:headEnd/>
            <a:tailEnd/>
          </a:ln>
        </p:spPr>
        <p:txBody>
          <a:bodyPr lIns="0" anchor="ctr">
            <a:spAutoFit/>
          </a:bodyPr>
          <a:lstStyle/>
          <a:p>
            <a:endParaRPr lang="tr-TR"/>
          </a:p>
        </p:txBody>
      </p:sp>
      <p:sp>
        <p:nvSpPr>
          <p:cNvPr id="2" name="Rectangle 18"/>
          <p:cNvSpPr>
            <a:spLocks noChangeArrowheads="1"/>
          </p:cNvSpPr>
          <p:nvPr/>
        </p:nvSpPr>
        <p:spPr bwMode="gray">
          <a:xfrm>
            <a:off x="3316405" y="4435474"/>
            <a:ext cx="4470305" cy="369332"/>
          </a:xfrm>
          <a:prstGeom prst="rect">
            <a:avLst/>
          </a:prstGeom>
          <a:solidFill>
            <a:schemeClr val="bg1">
              <a:lumMod val="95000"/>
            </a:schemeClr>
          </a:solidFill>
          <a:ln>
            <a:headEnd/>
            <a:tailEnd/>
          </a:ln>
        </p:spPr>
        <p:style>
          <a:lnRef idx="0">
            <a:schemeClr val="accent3"/>
          </a:lnRef>
          <a:fillRef idx="3">
            <a:schemeClr val="accent3"/>
          </a:fillRef>
          <a:effectRef idx="3">
            <a:schemeClr val="accent3"/>
          </a:effectRef>
          <a:fontRef idx="minor">
            <a:schemeClr val="lt1"/>
          </a:fontRef>
        </p:style>
        <p:txBody>
          <a:bodyPr lIns="0" anchor="ctr">
            <a:spAutoFit/>
          </a:bodyPr>
          <a:lstStyle/>
          <a:p>
            <a:pPr indent="457200" algn="ctr">
              <a:defRPr/>
            </a:pPr>
            <a:r>
              <a:rPr lang="tr-TR" b="1" dirty="0">
                <a:solidFill>
                  <a:srgbClr val="002060"/>
                </a:solidFill>
                <a:latin typeface="Arial" pitchFamily="34" charset="0"/>
                <a:cs typeface="Arial" pitchFamily="34" charset="0"/>
              </a:rPr>
              <a:t>Trabzon İl Sağlık Müdürlüğü</a:t>
            </a:r>
          </a:p>
        </p:txBody>
      </p:sp>
      <p:sp>
        <p:nvSpPr>
          <p:cNvPr id="125960" name="Text Box 20"/>
          <p:cNvSpPr txBox="1">
            <a:spLocks noChangeArrowheads="1"/>
          </p:cNvSpPr>
          <p:nvPr/>
        </p:nvSpPr>
        <p:spPr bwMode="gray">
          <a:xfrm>
            <a:off x="3357563" y="4900613"/>
            <a:ext cx="4170362" cy="400050"/>
          </a:xfrm>
          <a:prstGeom prst="rect">
            <a:avLst/>
          </a:prstGeom>
          <a:noFill/>
          <a:ln w="9525" algn="ctr">
            <a:noFill/>
            <a:miter lim="800000"/>
            <a:headEnd/>
            <a:tailEnd/>
          </a:ln>
        </p:spPr>
        <p:txBody>
          <a:bodyPr wrap="none" lIns="0">
            <a:spAutoFit/>
          </a:bodyPr>
          <a:lstStyle/>
          <a:p>
            <a:pPr indent="457200" algn="ctr" eaLnBrk="1" hangingPunct="1"/>
            <a:r>
              <a:rPr lang="tr-TR" sz="2000" b="1">
                <a:solidFill>
                  <a:srgbClr val="FF0000"/>
                </a:solidFill>
              </a:rPr>
              <a:t>Vekalet veya geçici görev yeri</a:t>
            </a:r>
          </a:p>
        </p:txBody>
      </p:sp>
      <p:sp>
        <p:nvSpPr>
          <p:cNvPr id="125961" name="13 Slayt Numarası Yer Tutucusu"/>
          <p:cNvSpPr>
            <a:spLocks noGrp="1"/>
          </p:cNvSpPr>
          <p:nvPr>
            <p:ph type="sldNum" sz="quarter" idx="12"/>
          </p:nvPr>
        </p:nvSpPr>
        <p:spPr bwMode="auto">
          <a:noFill/>
          <a:ln>
            <a:miter lim="800000"/>
            <a:headEnd/>
            <a:tailEnd/>
          </a:ln>
        </p:spPr>
        <p:txBody>
          <a:bodyPr/>
          <a:lstStyle/>
          <a:p>
            <a:fld id="{6815E887-58A2-4DA4-B484-BADEE3EC1F63}" type="slidenum">
              <a:rPr lang="tr-TR" smtClean="0">
                <a:solidFill>
                  <a:srgbClr val="898989"/>
                </a:solidFill>
              </a:rPr>
              <a:pPr/>
              <a:t>100</a:t>
            </a:fld>
            <a:endParaRPr lang="tr-TR" smtClean="0">
              <a:solidFill>
                <a:srgbClr val="898989"/>
              </a:solidFill>
            </a:endParaRPr>
          </a:p>
        </p:txBody>
      </p:sp>
      <p:sp>
        <p:nvSpPr>
          <p:cNvPr id="18" name="17 Sağ Ok"/>
          <p:cNvSpPr/>
          <p:nvPr/>
        </p:nvSpPr>
        <p:spPr>
          <a:xfrm>
            <a:off x="4059238" y="2443163"/>
            <a:ext cx="1060450" cy="484187"/>
          </a:xfrm>
          <a:prstGeom prst="rightArrow">
            <a:avLst/>
          </a:prstGeom>
          <a:solidFill>
            <a:srgbClr val="C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400" dirty="0"/>
          </a:p>
        </p:txBody>
      </p:sp>
      <p:sp>
        <p:nvSpPr>
          <p:cNvPr id="125963"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Sürekli Görev Yolluğunun Başlangıç Noktası</a:t>
            </a:r>
          </a:p>
        </p:txBody>
      </p:sp>
      <p:pic>
        <p:nvPicPr>
          <p:cNvPr id="125964"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9" name="Yuvarlatılmış Dikdörtgen 18"/>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9. madde</a:t>
            </a:r>
          </a:p>
        </p:txBody>
      </p:sp>
      <p:sp>
        <p:nvSpPr>
          <p:cNvPr id="125966" name="Text Box 20"/>
          <p:cNvSpPr txBox="1">
            <a:spLocks noChangeArrowheads="1"/>
          </p:cNvSpPr>
          <p:nvPr/>
        </p:nvSpPr>
        <p:spPr bwMode="gray">
          <a:xfrm>
            <a:off x="107950" y="5559425"/>
            <a:ext cx="8945563" cy="708025"/>
          </a:xfrm>
          <a:prstGeom prst="rect">
            <a:avLst/>
          </a:prstGeom>
          <a:noFill/>
          <a:ln w="9525" algn="ctr">
            <a:noFill/>
            <a:miter lim="800000"/>
            <a:headEnd/>
            <a:tailEnd/>
          </a:ln>
        </p:spPr>
        <p:txBody>
          <a:bodyPr lIns="0">
            <a:spAutoFit/>
          </a:bodyPr>
          <a:lstStyle/>
          <a:p>
            <a:pPr indent="457200" algn="just" eaLnBrk="1" hangingPunct="1"/>
            <a:r>
              <a:rPr lang="tr-TR" sz="2000" b="1">
                <a:solidFill>
                  <a:srgbClr val="FF0000"/>
                </a:solidFill>
              </a:rPr>
              <a:t>Sürekli görev yolluğunun başlangıç noktası, geçici görevli bulunduğu</a:t>
            </a:r>
          </a:p>
          <a:p>
            <a:pPr indent="457200" algn="just" eaLnBrk="1" hangingPunct="1"/>
            <a:r>
              <a:rPr lang="tr-TR" sz="2000" b="1">
                <a:solidFill>
                  <a:srgbClr val="FF0000"/>
                </a:solidFill>
              </a:rPr>
              <a:t>Trabzon değil, eski görev yeri olan Giresun’dur.</a:t>
            </a:r>
          </a:p>
        </p:txBody>
      </p:sp>
      <p:sp>
        <p:nvSpPr>
          <p:cNvPr id="22" name="Oval 8"/>
          <p:cNvSpPr>
            <a:spLocks noChangeArrowheads="1"/>
          </p:cNvSpPr>
          <p:nvPr/>
        </p:nvSpPr>
        <p:spPr bwMode="gray">
          <a:xfrm>
            <a:off x="5202808" y="2284152"/>
            <a:ext cx="3545656" cy="800666"/>
          </a:xfrm>
          <a:prstGeom prst="ellipse">
            <a:avLst/>
          </a:prstGeom>
          <a:solidFill>
            <a:schemeClr val="bg1">
              <a:lumMod val="95000"/>
            </a:schemeClr>
          </a:solidFill>
          <a:ln>
            <a:headEnd/>
            <a:tailEnd/>
          </a:ln>
        </p:spPr>
        <p:style>
          <a:lnRef idx="0">
            <a:schemeClr val="accent3"/>
          </a:lnRef>
          <a:fillRef idx="3">
            <a:schemeClr val="accent3"/>
          </a:fillRef>
          <a:effectRef idx="3">
            <a:schemeClr val="accent3"/>
          </a:effectRef>
          <a:fontRef idx="minor">
            <a:schemeClr val="lt1"/>
          </a:fontRef>
        </p:style>
        <p:txBody>
          <a:bodyPr lIns="0" anchor="ctr">
            <a:spAutoFit/>
          </a:bodyPr>
          <a:lstStyle/>
          <a:p>
            <a:pPr indent="457200" algn="ctr">
              <a:defRPr/>
            </a:pPr>
            <a:r>
              <a:rPr lang="tr-TR" sz="1550" b="1" dirty="0">
                <a:solidFill>
                  <a:srgbClr val="002060"/>
                </a:solidFill>
                <a:latin typeface="Arial" pitchFamily="34" charset="0"/>
                <a:cs typeface="Arial" pitchFamily="34" charset="0"/>
              </a:rPr>
              <a:t>Adana İl Sağlık Müdürlüğüne</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3 Slayt Numarası Yer Tutucusu"/>
          <p:cNvSpPr>
            <a:spLocks noGrp="1"/>
          </p:cNvSpPr>
          <p:nvPr>
            <p:ph type="sldNum" sz="quarter" idx="12"/>
          </p:nvPr>
        </p:nvSpPr>
        <p:spPr bwMode="auto">
          <a:noFill/>
          <a:ln>
            <a:miter lim="800000"/>
            <a:headEnd/>
            <a:tailEnd/>
          </a:ln>
        </p:spPr>
        <p:txBody>
          <a:bodyPr/>
          <a:lstStyle/>
          <a:p>
            <a:fld id="{43AD9A26-D5AF-45C1-B45B-D82256829897}" type="slidenum">
              <a:rPr lang="tr-TR" smtClean="0">
                <a:solidFill>
                  <a:srgbClr val="898989"/>
                </a:solidFill>
              </a:rPr>
              <a:pPr/>
              <a:t>101</a:t>
            </a:fld>
            <a:endParaRPr lang="tr-TR" smtClean="0">
              <a:solidFill>
                <a:srgbClr val="898989"/>
              </a:solidFill>
            </a:endParaRPr>
          </a:p>
        </p:txBody>
      </p:sp>
      <p:sp>
        <p:nvSpPr>
          <p:cNvPr id="126979"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Emeklilik Tazminatı</a:t>
            </a:r>
          </a:p>
        </p:txBody>
      </p:sp>
      <p:pic>
        <p:nvPicPr>
          <p:cNvPr id="126980"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1" name="Yuvarlatılmış Dikdörtgen 10"/>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375 sayılı KHK 1/D</a:t>
            </a:r>
          </a:p>
        </p:txBody>
      </p:sp>
      <p:sp>
        <p:nvSpPr>
          <p:cNvPr id="126982" name="Rectangle 3"/>
          <p:cNvSpPr txBox="1">
            <a:spLocks noChangeArrowheads="1"/>
          </p:cNvSpPr>
          <p:nvPr/>
        </p:nvSpPr>
        <p:spPr bwMode="auto">
          <a:xfrm>
            <a:off x="231775" y="1557338"/>
            <a:ext cx="8543925" cy="4668837"/>
          </a:xfrm>
          <a:prstGeom prst="rect">
            <a:avLst/>
          </a:prstGeom>
          <a:noFill/>
          <a:ln w="9525">
            <a:noFill/>
            <a:miter lim="800000"/>
            <a:headEnd/>
            <a:tailEnd/>
          </a:ln>
        </p:spPr>
        <p:txBody>
          <a:bodyPr/>
          <a:lstStyle/>
          <a:p>
            <a:pPr marL="158750" algn="just" eaLnBrk="1" hangingPunct="1">
              <a:lnSpc>
                <a:spcPct val="140000"/>
              </a:lnSpc>
              <a:spcBef>
                <a:spcPct val="20000"/>
              </a:spcBef>
              <a:buClr>
                <a:srgbClr val="002060"/>
              </a:buClr>
              <a:buSzPct val="90000"/>
            </a:pPr>
            <a:r>
              <a:rPr lang="tr-TR" sz="2400">
                <a:solidFill>
                  <a:srgbClr val="002060"/>
                </a:solidFill>
              </a:rPr>
              <a:t>Emekliliğini isteyen veya emekliye sevk olunanlara, haklarında toptan ödeme hükümleri uygulananlara… </a:t>
            </a:r>
            <a:r>
              <a:rPr lang="tr-TR" sz="2400" b="1">
                <a:solidFill>
                  <a:srgbClr val="002060"/>
                </a:solidFill>
              </a:rPr>
              <a:t>(13.558)</a:t>
            </a:r>
            <a:r>
              <a:rPr lang="tr-TR" sz="2400">
                <a:solidFill>
                  <a:srgbClr val="002060"/>
                </a:solidFill>
              </a:rPr>
              <a:t> gösterge rakamının memur aylık katsayısı ile çarpımı sonucu bulunacak tutarında tazminat ödenir. </a:t>
            </a:r>
            <a:r>
              <a:rPr lang="tr-TR" sz="2400" b="1">
                <a:solidFill>
                  <a:srgbClr val="002060"/>
                </a:solidFill>
              </a:rPr>
              <a:t>(13.558 x 0,096058 = 1.302,35 TL)</a:t>
            </a:r>
          </a:p>
          <a:p>
            <a:pPr marL="158750" algn="just" eaLnBrk="1" hangingPunct="1">
              <a:lnSpc>
                <a:spcPct val="140000"/>
              </a:lnSpc>
              <a:spcBef>
                <a:spcPct val="20000"/>
              </a:spcBef>
              <a:buClr>
                <a:srgbClr val="002060"/>
              </a:buClr>
              <a:buSzPct val="90000"/>
            </a:pPr>
            <a:endParaRPr lang="tr-TR" sz="2000">
              <a:solidFill>
                <a:srgbClr val="002060"/>
              </a:solidFill>
            </a:endParaRPr>
          </a:p>
          <a:p>
            <a:pPr marL="158750" algn="just" eaLnBrk="1" hangingPunct="1">
              <a:lnSpc>
                <a:spcPct val="140000"/>
              </a:lnSpc>
              <a:spcBef>
                <a:spcPct val="20000"/>
              </a:spcBef>
              <a:buClr>
                <a:srgbClr val="002060"/>
              </a:buClr>
              <a:buSzPct val="90000"/>
            </a:pPr>
            <a:r>
              <a:rPr lang="tr-TR" sz="2000">
                <a:solidFill>
                  <a:srgbClr val="002060"/>
                </a:solidFill>
              </a:rPr>
              <a:t>İşçiler 4688 sayılı Kanuna tabi olmadıklarından bunlar hakkında 12.105 gösterge rakamının aylık katsayı ile çarpımı sonucunda çıkacak tutarda tazminat ödenmesine devam edilecektir. </a:t>
            </a:r>
            <a:r>
              <a:rPr lang="tr-TR" sz="2000">
                <a:solidFill>
                  <a:srgbClr val="C00000"/>
                </a:solidFill>
              </a:rPr>
              <a:t>(12.105*0,096058=1.162,78TL)</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3 Slayt Numarası Yer Tutucusu"/>
          <p:cNvSpPr>
            <a:spLocks noGrp="1"/>
          </p:cNvSpPr>
          <p:nvPr>
            <p:ph type="sldNum" sz="quarter" idx="12"/>
          </p:nvPr>
        </p:nvSpPr>
        <p:spPr bwMode="auto">
          <a:noFill/>
          <a:ln>
            <a:miter lim="800000"/>
            <a:headEnd/>
            <a:tailEnd/>
          </a:ln>
        </p:spPr>
        <p:txBody>
          <a:bodyPr/>
          <a:lstStyle/>
          <a:p>
            <a:fld id="{65944D97-D5DE-4C19-89D0-1DCF74E62068}" type="slidenum">
              <a:rPr lang="tr-TR" smtClean="0">
                <a:solidFill>
                  <a:srgbClr val="898989"/>
                </a:solidFill>
              </a:rPr>
              <a:pPr/>
              <a:t>102</a:t>
            </a:fld>
            <a:endParaRPr lang="tr-TR" smtClean="0">
              <a:solidFill>
                <a:srgbClr val="898989"/>
              </a:solidFill>
            </a:endParaRPr>
          </a:p>
        </p:txBody>
      </p:sp>
      <p:sp>
        <p:nvSpPr>
          <p:cNvPr id="128003"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Emeklilik Tazminatı</a:t>
            </a:r>
          </a:p>
        </p:txBody>
      </p:sp>
      <p:pic>
        <p:nvPicPr>
          <p:cNvPr id="128004"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1" name="Yuvarlatılmış Dikdörtgen 10"/>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375 sayılı KHK 1/D</a:t>
            </a:r>
          </a:p>
        </p:txBody>
      </p:sp>
      <p:graphicFrame>
        <p:nvGraphicFramePr>
          <p:cNvPr id="7" name="Tablo 1"/>
          <p:cNvGraphicFramePr>
            <a:graphicFrameLocks noGrp="1"/>
          </p:cNvGraphicFramePr>
          <p:nvPr/>
        </p:nvGraphicFramePr>
        <p:xfrm>
          <a:off x="1754188" y="1773238"/>
          <a:ext cx="5960534" cy="4076701"/>
        </p:xfrm>
        <a:graphic>
          <a:graphicData uri="http://schemas.openxmlformats.org/drawingml/2006/table">
            <a:tbl>
              <a:tblPr firstRow="1" bandRow="1">
                <a:tableStyleId>{5C22544A-7EE6-4342-B048-85BDC9FD1C3A}</a:tableStyleId>
              </a:tblPr>
              <a:tblGrid>
                <a:gridCol w="2980267"/>
                <a:gridCol w="2980267"/>
              </a:tblGrid>
              <a:tr h="642005">
                <a:tc>
                  <a:txBody>
                    <a:bodyPr/>
                    <a:lstStyle/>
                    <a:p>
                      <a:pPr algn="ctr"/>
                      <a:r>
                        <a:rPr lang="tr-TR" sz="2400" dirty="0" smtClean="0">
                          <a:solidFill>
                            <a:schemeClr val="accent2"/>
                          </a:solidFill>
                        </a:rPr>
                        <a:t>Kadro /Pozisyon</a:t>
                      </a:r>
                      <a:endParaRPr lang="tr-TR" sz="2400" dirty="0">
                        <a:solidFill>
                          <a:schemeClr val="accent2"/>
                        </a:solidFill>
                      </a:endParaRPr>
                    </a:p>
                  </a:txBody>
                  <a:tcPr marL="91446" marR="91446" marT="45722" marB="45722" anchor="ctr">
                    <a:solidFill>
                      <a:schemeClr val="bg1">
                        <a:lumMod val="95000"/>
                      </a:schemeClr>
                    </a:solidFill>
                  </a:tcPr>
                </a:tc>
                <a:tc>
                  <a:txBody>
                    <a:bodyPr/>
                    <a:lstStyle/>
                    <a:p>
                      <a:pPr algn="ctr"/>
                      <a:r>
                        <a:rPr lang="tr-TR" sz="2400" dirty="0" smtClean="0">
                          <a:solidFill>
                            <a:schemeClr val="accent2"/>
                          </a:solidFill>
                        </a:rPr>
                        <a:t>Emekli Tazminatı</a:t>
                      </a:r>
                      <a:endParaRPr lang="tr-TR" sz="2400" dirty="0">
                        <a:solidFill>
                          <a:schemeClr val="accent2"/>
                        </a:solidFill>
                      </a:endParaRPr>
                    </a:p>
                  </a:txBody>
                  <a:tcPr marL="91446" marR="91446" marT="45722" marB="45722" anchor="ctr">
                    <a:solidFill>
                      <a:schemeClr val="bg1">
                        <a:lumMod val="95000"/>
                      </a:schemeClr>
                    </a:solidFill>
                  </a:tcPr>
                </a:tc>
              </a:tr>
              <a:tr h="543542">
                <a:tc>
                  <a:txBody>
                    <a:bodyPr/>
                    <a:lstStyle/>
                    <a:p>
                      <a:pPr algn="l"/>
                      <a:r>
                        <a:rPr lang="tr-TR" sz="2000" dirty="0" smtClean="0"/>
                        <a:t>657-4/A Memur</a:t>
                      </a:r>
                      <a:endParaRPr lang="tr-TR" sz="2000" dirty="0"/>
                    </a:p>
                  </a:txBody>
                  <a:tcPr marL="91446" marR="91446" marT="45722" marB="45722" anchor="ctr"/>
                </a:tc>
                <a:tc>
                  <a:txBody>
                    <a:bodyPr/>
                    <a:lstStyle/>
                    <a:p>
                      <a:pPr algn="ctr"/>
                      <a:r>
                        <a:rPr lang="tr-TR" sz="2400" b="1" u="sng" dirty="0" smtClean="0">
                          <a:solidFill>
                            <a:srgbClr val="00B050"/>
                          </a:solidFill>
                        </a:rPr>
                        <a:t>Ödenir</a:t>
                      </a:r>
                      <a:endParaRPr lang="tr-TR" sz="2400" b="1" u="sng" dirty="0">
                        <a:solidFill>
                          <a:srgbClr val="00B050"/>
                        </a:solidFill>
                      </a:endParaRPr>
                    </a:p>
                  </a:txBody>
                  <a:tcPr marL="91446" marR="91446" marT="45722" marB="45722" anchor="ctr"/>
                </a:tc>
              </a:tr>
              <a:tr h="701044">
                <a:tc>
                  <a:txBody>
                    <a:bodyPr/>
                    <a:lstStyle/>
                    <a:p>
                      <a:pPr algn="l"/>
                      <a:r>
                        <a:rPr lang="tr-TR" sz="2000" dirty="0" smtClean="0"/>
                        <a:t>4924 Sayılı</a:t>
                      </a:r>
                      <a:r>
                        <a:rPr lang="tr-TR" sz="2000" baseline="0" dirty="0" smtClean="0"/>
                        <a:t> Kanun</a:t>
                      </a:r>
                      <a:r>
                        <a:rPr lang="tr-TR" sz="2000" dirty="0" smtClean="0"/>
                        <a:t> Sözleşmeli</a:t>
                      </a:r>
                      <a:r>
                        <a:rPr lang="tr-TR" sz="2000" baseline="0" dirty="0" smtClean="0"/>
                        <a:t> Personel</a:t>
                      </a:r>
                      <a:endParaRPr lang="tr-TR" sz="2000" dirty="0"/>
                    </a:p>
                  </a:txBody>
                  <a:tcPr marL="91446" marR="91446" marT="45722" marB="4572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b="1" u="sng" dirty="0" smtClean="0">
                          <a:solidFill>
                            <a:srgbClr val="FF0000"/>
                          </a:solidFill>
                          <a:latin typeface="+mn-lt"/>
                        </a:rPr>
                        <a:t>Ödenmez</a:t>
                      </a:r>
                      <a:endParaRPr lang="tr-TR" sz="2400" dirty="0"/>
                    </a:p>
                  </a:txBody>
                  <a:tcPr marL="91446" marR="91446" marT="45722" marB="45722" anchor="ctr"/>
                </a:tc>
              </a:tr>
              <a:tr h="701044">
                <a:tc>
                  <a:txBody>
                    <a:bodyPr/>
                    <a:lstStyle/>
                    <a:p>
                      <a:pPr algn="l"/>
                      <a:r>
                        <a:rPr lang="tr-TR" sz="2000" dirty="0" smtClean="0"/>
                        <a:t>657-4/B</a:t>
                      </a:r>
                      <a:r>
                        <a:rPr lang="tr-TR" sz="2000" baseline="0" dirty="0" smtClean="0"/>
                        <a:t> Sözleşmeli Personel</a:t>
                      </a:r>
                      <a:endParaRPr lang="tr-TR" sz="2000" dirty="0"/>
                    </a:p>
                  </a:txBody>
                  <a:tcPr marL="91446" marR="91446" marT="45722" marB="45722" anchor="ctr"/>
                </a:tc>
                <a:tc>
                  <a:txBody>
                    <a:bodyPr/>
                    <a:lstStyle/>
                    <a:p>
                      <a:pPr algn="ctr"/>
                      <a:r>
                        <a:rPr lang="tr-TR" sz="2400" b="1" u="sng" dirty="0" smtClean="0">
                          <a:solidFill>
                            <a:srgbClr val="FF0000"/>
                          </a:solidFill>
                          <a:latin typeface="+mn-lt"/>
                        </a:rPr>
                        <a:t>Ödenmez</a:t>
                      </a:r>
                      <a:endParaRPr lang="tr-TR" sz="2400" b="1" u="sng" dirty="0">
                        <a:solidFill>
                          <a:srgbClr val="FF0000"/>
                        </a:solidFill>
                        <a:latin typeface="+mn-lt"/>
                      </a:endParaRPr>
                    </a:p>
                  </a:txBody>
                  <a:tcPr marL="91446" marR="91446" marT="45722" marB="45722" anchor="ctr"/>
                </a:tc>
              </a:tr>
              <a:tr h="700355">
                <a:tc>
                  <a:txBody>
                    <a:bodyPr/>
                    <a:lstStyle/>
                    <a:p>
                      <a:pPr algn="l"/>
                      <a:r>
                        <a:rPr lang="tr-TR" sz="2000" dirty="0" smtClean="0"/>
                        <a:t>657-4/C</a:t>
                      </a:r>
                      <a:r>
                        <a:rPr lang="tr-TR" sz="2000" baseline="0" dirty="0" smtClean="0"/>
                        <a:t> Geçici Personel</a:t>
                      </a:r>
                      <a:endParaRPr lang="tr-TR" sz="2000" dirty="0"/>
                    </a:p>
                  </a:txBody>
                  <a:tcPr marL="91446" marR="91446" marT="45722" marB="4572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b="1" u="sng" dirty="0" smtClean="0">
                          <a:solidFill>
                            <a:srgbClr val="FF0000"/>
                          </a:solidFill>
                          <a:latin typeface="+mn-lt"/>
                        </a:rPr>
                        <a:t>Ödenmez</a:t>
                      </a:r>
                    </a:p>
                  </a:txBody>
                  <a:tcPr marL="91446" marR="91446" marT="45722" marB="45722" anchor="ctr"/>
                </a:tc>
              </a:tr>
              <a:tr h="788711">
                <a:tc>
                  <a:txBody>
                    <a:bodyPr/>
                    <a:lstStyle/>
                    <a:p>
                      <a:pPr algn="l"/>
                      <a:r>
                        <a:rPr lang="tr-TR" sz="2000" dirty="0" smtClean="0"/>
                        <a:t>657-4/D</a:t>
                      </a:r>
                      <a:r>
                        <a:rPr lang="tr-TR" sz="2000" baseline="0" dirty="0" smtClean="0"/>
                        <a:t>  İşçi</a:t>
                      </a:r>
                      <a:endParaRPr lang="tr-TR" sz="2000" dirty="0"/>
                    </a:p>
                  </a:txBody>
                  <a:tcPr marL="91446" marR="91446" marT="45722" marB="4572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b="1" u="sng" dirty="0" smtClean="0">
                          <a:solidFill>
                            <a:srgbClr val="00B050"/>
                          </a:solidFill>
                          <a:latin typeface="+mn-lt"/>
                        </a:rPr>
                        <a:t>Ödenir</a:t>
                      </a:r>
                      <a:endParaRPr lang="tr-TR" sz="2400" dirty="0">
                        <a:solidFill>
                          <a:srgbClr val="00B050"/>
                        </a:solidFill>
                      </a:endParaRPr>
                    </a:p>
                  </a:txBody>
                  <a:tcPr marL="91446" marR="91446" marT="45722" marB="45722" anchor="ctr"/>
                </a:tc>
              </a:tr>
            </a:tbl>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3 Slayt Numarası Yer Tutucusu"/>
          <p:cNvSpPr>
            <a:spLocks noGrp="1"/>
          </p:cNvSpPr>
          <p:nvPr>
            <p:ph type="sldNum" sz="quarter" idx="12"/>
          </p:nvPr>
        </p:nvSpPr>
        <p:spPr bwMode="auto">
          <a:noFill/>
          <a:ln>
            <a:miter lim="800000"/>
            <a:headEnd/>
            <a:tailEnd/>
          </a:ln>
        </p:spPr>
        <p:txBody>
          <a:bodyPr/>
          <a:lstStyle/>
          <a:p>
            <a:fld id="{BB580A2E-DC1D-4986-B88D-97EFCB47FD6A}" type="slidenum">
              <a:rPr lang="tr-TR" smtClean="0">
                <a:solidFill>
                  <a:srgbClr val="898989"/>
                </a:solidFill>
              </a:rPr>
              <a:pPr/>
              <a:t>103</a:t>
            </a:fld>
            <a:endParaRPr lang="tr-TR" smtClean="0">
              <a:solidFill>
                <a:srgbClr val="898989"/>
              </a:solidFill>
            </a:endParaRPr>
          </a:p>
        </p:txBody>
      </p:sp>
      <p:sp>
        <p:nvSpPr>
          <p:cNvPr id="129027"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Yolluk Ödemelerine Eklenecek Belgeler</a:t>
            </a:r>
          </a:p>
        </p:txBody>
      </p:sp>
      <p:pic>
        <p:nvPicPr>
          <p:cNvPr id="129028"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1" name="Yuvarlatılmış Dikdörtgen 10"/>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MYHB Yönetmeliği 23. madde;</a:t>
            </a:r>
          </a:p>
        </p:txBody>
      </p:sp>
      <p:sp>
        <p:nvSpPr>
          <p:cNvPr id="129030" name="Dikdörtgen 8"/>
          <p:cNvSpPr>
            <a:spLocks noChangeArrowheads="1"/>
          </p:cNvSpPr>
          <p:nvPr/>
        </p:nvSpPr>
        <p:spPr bwMode="auto">
          <a:xfrm>
            <a:off x="179388" y="1427163"/>
            <a:ext cx="8812212" cy="5170487"/>
          </a:xfrm>
          <a:prstGeom prst="rect">
            <a:avLst/>
          </a:prstGeom>
          <a:noFill/>
          <a:ln w="9525">
            <a:noFill/>
            <a:miter lim="800000"/>
            <a:headEnd/>
            <a:tailEnd/>
          </a:ln>
        </p:spPr>
        <p:txBody>
          <a:bodyPr>
            <a:spAutoFit/>
          </a:bodyPr>
          <a:lstStyle/>
          <a:p>
            <a:pPr algn="just">
              <a:lnSpc>
                <a:spcPct val="150000"/>
              </a:lnSpc>
              <a:buFont typeface="Wingdings" pitchFamily="2" charset="2"/>
              <a:buChar char="ü"/>
            </a:pPr>
            <a:r>
              <a:rPr lang="tr-TR" altLang="tr-TR" sz="2000" b="1">
                <a:solidFill>
                  <a:srgbClr val="002060"/>
                </a:solidFill>
              </a:rPr>
              <a:t>Atamalarda </a:t>
            </a:r>
            <a:r>
              <a:rPr lang="tr-TR" altLang="tr-TR" sz="2000" b="1">
                <a:solidFill>
                  <a:srgbClr val="FF0000"/>
                </a:solidFill>
              </a:rPr>
              <a:t>Atama Onayı</a:t>
            </a:r>
            <a:r>
              <a:rPr lang="tr-TR" altLang="tr-TR" sz="2000" b="1">
                <a:solidFill>
                  <a:srgbClr val="002060"/>
                </a:solidFill>
              </a:rPr>
              <a:t>, Diğer Hallerde </a:t>
            </a:r>
            <a:r>
              <a:rPr lang="tr-TR" altLang="tr-TR" sz="2000" b="1">
                <a:solidFill>
                  <a:srgbClr val="FF0000"/>
                </a:solidFill>
              </a:rPr>
              <a:t>Harcama Talimatı,</a:t>
            </a:r>
          </a:p>
          <a:p>
            <a:pPr algn="just">
              <a:lnSpc>
                <a:spcPct val="150000"/>
              </a:lnSpc>
            </a:pPr>
            <a:endParaRPr lang="tr-TR" altLang="tr-TR" sz="2000" b="1">
              <a:solidFill>
                <a:srgbClr val="FF0000"/>
              </a:solidFill>
            </a:endParaRPr>
          </a:p>
          <a:p>
            <a:pPr algn="just">
              <a:lnSpc>
                <a:spcPct val="150000"/>
              </a:lnSpc>
              <a:buFont typeface="Wingdings" pitchFamily="2" charset="2"/>
              <a:buChar char="ü"/>
            </a:pPr>
            <a:r>
              <a:rPr lang="tr-TR" altLang="tr-TR" sz="2000" b="1">
                <a:solidFill>
                  <a:srgbClr val="002060"/>
                </a:solidFill>
              </a:rPr>
              <a:t> Yurtiçi/Yurtdışı </a:t>
            </a:r>
            <a:r>
              <a:rPr lang="tr-TR" altLang="tr-TR" sz="2000" b="1">
                <a:solidFill>
                  <a:srgbClr val="FF0000"/>
                </a:solidFill>
              </a:rPr>
              <a:t>Sürekli Görev Yolluğu Bildirimi (Örnek:20)</a:t>
            </a:r>
          </a:p>
          <a:p>
            <a:pPr algn="just">
              <a:lnSpc>
                <a:spcPct val="150000"/>
              </a:lnSpc>
            </a:pPr>
            <a:endParaRPr lang="tr-TR" altLang="tr-TR" sz="2000" b="1">
              <a:solidFill>
                <a:srgbClr val="FF0000"/>
              </a:solidFill>
            </a:endParaRPr>
          </a:p>
          <a:p>
            <a:pPr algn="just">
              <a:lnSpc>
                <a:spcPct val="150000"/>
              </a:lnSpc>
              <a:buFont typeface="Wingdings" pitchFamily="2" charset="2"/>
              <a:buChar char="ü"/>
            </a:pPr>
            <a:r>
              <a:rPr lang="tr-TR" altLang="tr-TR" sz="2000" b="1">
                <a:solidFill>
                  <a:srgbClr val="002060"/>
                </a:solidFill>
              </a:rPr>
              <a:t> Resmi Mesafe Haritasında Gösterilmeyen Yerler İçin Yetkili Mercilerden </a:t>
            </a:r>
            <a:r>
              <a:rPr lang="tr-TR" altLang="tr-TR" sz="2000" b="1">
                <a:solidFill>
                  <a:srgbClr val="FF0000"/>
                </a:solidFill>
              </a:rPr>
              <a:t>Alınacak Onaylı Mesafe Cetveli,</a:t>
            </a:r>
          </a:p>
          <a:p>
            <a:pPr algn="just">
              <a:lnSpc>
                <a:spcPct val="150000"/>
              </a:lnSpc>
            </a:pPr>
            <a:endParaRPr lang="tr-TR" altLang="tr-TR" sz="2000" b="1">
              <a:solidFill>
                <a:srgbClr val="FF0000"/>
              </a:solidFill>
            </a:endParaRPr>
          </a:p>
          <a:p>
            <a:pPr algn="just">
              <a:lnSpc>
                <a:spcPct val="150000"/>
              </a:lnSpc>
              <a:buFont typeface="Wingdings" pitchFamily="2" charset="2"/>
              <a:buChar char="ü"/>
            </a:pPr>
            <a:r>
              <a:rPr lang="tr-TR" altLang="tr-TR" sz="2000" b="1">
                <a:solidFill>
                  <a:srgbClr val="002060"/>
                </a:solidFill>
              </a:rPr>
              <a:t> Kamu görevlilerinden </a:t>
            </a:r>
            <a:r>
              <a:rPr lang="tr-TR" altLang="tr-TR" sz="2000" b="1">
                <a:solidFill>
                  <a:srgbClr val="FF0000"/>
                </a:solidFill>
              </a:rPr>
              <a:t>emekliliğini isteyen veya emekliye sevk olunanlara,</a:t>
            </a:r>
            <a:r>
              <a:rPr lang="tr-TR" altLang="tr-TR" sz="2000" b="1">
                <a:solidFill>
                  <a:srgbClr val="002060"/>
                </a:solidFill>
              </a:rPr>
              <a:t> … bunlardan görevde iken ölenlerin kanuni mirasçılarına mevzuatları gereğince verilen tazminatların ödenmesinde ise </a:t>
            </a:r>
            <a:r>
              <a:rPr lang="tr-TR" altLang="tr-TR" sz="2000" b="1">
                <a:solidFill>
                  <a:srgbClr val="FF0000"/>
                </a:solidFill>
              </a:rPr>
              <a:t>yetkili makamın onayı.</a:t>
            </a:r>
            <a:endParaRPr lang="tr-TR" sz="200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İçerik Yer Tutucusu 2"/>
          <p:cNvSpPr>
            <a:spLocks noGrp="1"/>
          </p:cNvSpPr>
          <p:nvPr>
            <p:ph idx="1"/>
          </p:nvPr>
        </p:nvSpPr>
        <p:spPr>
          <a:xfrm>
            <a:off x="107950" y="1341438"/>
            <a:ext cx="8945563" cy="5383212"/>
          </a:xfrm>
        </p:spPr>
        <p:txBody>
          <a:bodyPr/>
          <a:lstStyle/>
          <a:p>
            <a:pPr algn="just" eaLnBrk="1" hangingPunct="1">
              <a:lnSpc>
                <a:spcPct val="150000"/>
              </a:lnSpc>
              <a:buClr>
                <a:srgbClr val="002060"/>
              </a:buClr>
              <a:buFont typeface="Wingdings" pitchFamily="2" charset="2"/>
              <a:buChar char="Ø"/>
            </a:pPr>
            <a:r>
              <a:rPr lang="tr-TR" sz="2000" b="1" smtClean="0">
                <a:solidFill>
                  <a:srgbClr val="0000FF"/>
                </a:solidFill>
                <a:latin typeface="Arial" pitchFamily="34" charset="0"/>
                <a:cs typeface="Arial" pitchFamily="34" charset="0"/>
              </a:rPr>
              <a:t>Çanakkale İl Sağlık Müdürlüğünde görevli 5. dereceli memur (M) Samsun İl Sağlık Müdürlüğüne 2. dereceli Şube Müdürü kadrosuna sürekli görevle atanıyor. Birisi 28 günlük olmak üzere 3 çocuklu, Eşi çalışmıyor. </a:t>
            </a:r>
            <a:endParaRPr lang="tr-TR" sz="2400" b="1" smtClean="0">
              <a:solidFill>
                <a:srgbClr val="0000FF"/>
              </a:solidFill>
              <a:latin typeface="Arial" pitchFamily="34" charset="0"/>
              <a:cs typeface="Arial" pitchFamily="34" charset="0"/>
            </a:endParaRPr>
          </a:p>
          <a:p>
            <a:pPr algn="just" eaLnBrk="1" hangingPunct="1">
              <a:lnSpc>
                <a:spcPct val="150000"/>
              </a:lnSpc>
              <a:buClr>
                <a:srgbClr val="002060"/>
              </a:buClr>
              <a:buFont typeface="Arial" pitchFamily="34" charset="0"/>
              <a:buNone/>
            </a:pPr>
            <a:r>
              <a:rPr lang="tr-TR" sz="2400" b="1" u="sng" smtClean="0">
                <a:solidFill>
                  <a:srgbClr val="FF0000"/>
                </a:solidFill>
                <a:latin typeface="Arial" pitchFamily="34" charset="0"/>
                <a:cs typeface="Arial" pitchFamily="34" charset="0"/>
              </a:rPr>
              <a:t>Veriler</a:t>
            </a:r>
          </a:p>
          <a:p>
            <a:pPr algn="just" eaLnBrk="1" hangingPunct="1">
              <a:lnSpc>
                <a:spcPct val="150000"/>
              </a:lnSpc>
              <a:buClr>
                <a:srgbClr val="002060"/>
              </a:buClr>
              <a:buFont typeface="Wingdings" pitchFamily="2" charset="2"/>
              <a:buChar char="Ø"/>
            </a:pPr>
            <a:r>
              <a:rPr lang="tr-TR" sz="2400" smtClean="0">
                <a:solidFill>
                  <a:srgbClr val="002060"/>
                </a:solidFill>
                <a:latin typeface="Arial" pitchFamily="34" charset="0"/>
                <a:cs typeface="Arial" pitchFamily="34" charset="0"/>
              </a:rPr>
              <a:t>5. dereceli gündelik			: 36,25-TL</a:t>
            </a:r>
          </a:p>
          <a:p>
            <a:pPr algn="just" eaLnBrk="1" hangingPunct="1">
              <a:lnSpc>
                <a:spcPct val="150000"/>
              </a:lnSpc>
              <a:buClr>
                <a:srgbClr val="002060"/>
              </a:buClr>
              <a:buFont typeface="Wingdings" pitchFamily="2" charset="2"/>
              <a:buChar char="Ø"/>
            </a:pPr>
            <a:r>
              <a:rPr lang="tr-TR" sz="2400" smtClean="0">
                <a:solidFill>
                  <a:srgbClr val="002060"/>
                </a:solidFill>
                <a:latin typeface="Arial" pitchFamily="34" charset="0"/>
                <a:cs typeface="Arial" pitchFamily="34" charset="0"/>
              </a:rPr>
              <a:t>2. dereceli gündelik 			: 37,25-TL</a:t>
            </a:r>
          </a:p>
          <a:p>
            <a:pPr algn="just" eaLnBrk="1" hangingPunct="1">
              <a:lnSpc>
                <a:spcPct val="150000"/>
              </a:lnSpc>
              <a:buClr>
                <a:srgbClr val="002060"/>
              </a:buClr>
              <a:buFont typeface="Wingdings" pitchFamily="2" charset="2"/>
              <a:buChar char="Ø"/>
            </a:pPr>
            <a:r>
              <a:rPr lang="tr-TR" sz="2400" smtClean="0">
                <a:solidFill>
                  <a:srgbClr val="002060"/>
                </a:solidFill>
                <a:latin typeface="Arial" pitchFamily="34" charset="0"/>
                <a:cs typeface="Arial" pitchFamily="34" charset="0"/>
              </a:rPr>
              <a:t>Çanakkale-Samsun Otobüs Ücreti	: 90-TL</a:t>
            </a:r>
          </a:p>
          <a:p>
            <a:pPr algn="just" eaLnBrk="1" hangingPunct="1">
              <a:lnSpc>
                <a:spcPct val="150000"/>
              </a:lnSpc>
              <a:buClr>
                <a:srgbClr val="002060"/>
              </a:buClr>
              <a:buFont typeface="Wingdings" pitchFamily="2" charset="2"/>
              <a:buChar char="Ø"/>
            </a:pPr>
            <a:r>
              <a:rPr lang="tr-TR" sz="2400" smtClean="0">
                <a:solidFill>
                  <a:srgbClr val="002060"/>
                </a:solidFill>
                <a:latin typeface="Arial" pitchFamily="34" charset="0"/>
                <a:cs typeface="Arial" pitchFamily="34" charset="0"/>
              </a:rPr>
              <a:t>Çanakkale – Samsun arası mesafe 	: 1.028-km</a:t>
            </a:r>
          </a:p>
          <a:p>
            <a:pPr algn="just" eaLnBrk="1" hangingPunct="1">
              <a:lnSpc>
                <a:spcPct val="150000"/>
              </a:lnSpc>
              <a:buClr>
                <a:srgbClr val="002060"/>
              </a:buClr>
            </a:pPr>
            <a:endParaRPr lang="tr-TR" sz="2400" smtClean="0">
              <a:latin typeface="Arial" pitchFamily="34" charset="0"/>
              <a:cs typeface="Arial" pitchFamily="34" charset="0"/>
            </a:endParaRPr>
          </a:p>
        </p:txBody>
      </p:sp>
      <p:sp>
        <p:nvSpPr>
          <p:cNvPr id="130051" name="4 Slayt Numarası Yer Tutucusu"/>
          <p:cNvSpPr>
            <a:spLocks noGrp="1"/>
          </p:cNvSpPr>
          <p:nvPr>
            <p:ph type="sldNum" sz="quarter" idx="12"/>
          </p:nvPr>
        </p:nvSpPr>
        <p:spPr bwMode="auto">
          <a:noFill/>
          <a:ln>
            <a:miter lim="800000"/>
            <a:headEnd/>
            <a:tailEnd/>
          </a:ln>
        </p:spPr>
        <p:txBody>
          <a:bodyPr/>
          <a:lstStyle/>
          <a:p>
            <a:fld id="{65E18187-D16D-4406-B1C6-E18ABB704C6C}" type="slidenum">
              <a:rPr lang="tr-TR" smtClean="0">
                <a:solidFill>
                  <a:srgbClr val="898989"/>
                </a:solidFill>
              </a:rPr>
              <a:pPr/>
              <a:t>104</a:t>
            </a:fld>
            <a:endParaRPr lang="tr-TR" smtClean="0">
              <a:solidFill>
                <a:srgbClr val="898989"/>
              </a:solidFill>
            </a:endParaRPr>
          </a:p>
        </p:txBody>
      </p:sp>
      <p:pic>
        <p:nvPicPr>
          <p:cNvPr id="130052"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30053"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Örnek Hesaplama</a:t>
            </a:r>
          </a:p>
        </p:txBody>
      </p:sp>
      <p:sp>
        <p:nvSpPr>
          <p:cNvPr id="9" name="Yuvarlatılmış Dikdörtgen 8"/>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44 ve 45. madde</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4 Slayt Numarası Yer Tutucusu"/>
          <p:cNvSpPr>
            <a:spLocks noGrp="1"/>
          </p:cNvSpPr>
          <p:nvPr>
            <p:ph type="sldNum" sz="quarter" idx="12"/>
          </p:nvPr>
        </p:nvSpPr>
        <p:spPr bwMode="auto">
          <a:noFill/>
          <a:ln>
            <a:miter lim="800000"/>
            <a:headEnd/>
            <a:tailEnd/>
          </a:ln>
        </p:spPr>
        <p:txBody>
          <a:bodyPr/>
          <a:lstStyle/>
          <a:p>
            <a:fld id="{8A038B93-B19D-4133-8CEC-208E70ED319A}" type="slidenum">
              <a:rPr lang="tr-TR" smtClean="0">
                <a:solidFill>
                  <a:srgbClr val="898989"/>
                </a:solidFill>
              </a:rPr>
              <a:pPr/>
              <a:t>105</a:t>
            </a:fld>
            <a:endParaRPr lang="tr-TR" smtClean="0">
              <a:solidFill>
                <a:srgbClr val="898989"/>
              </a:solidFill>
            </a:endParaRPr>
          </a:p>
        </p:txBody>
      </p:sp>
      <p:pic>
        <p:nvPicPr>
          <p:cNvPr id="131075"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31076"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Örnek Hesaplama</a:t>
            </a:r>
          </a:p>
        </p:txBody>
      </p:sp>
      <p:sp>
        <p:nvSpPr>
          <p:cNvPr id="9" name="Yuvarlatılmış Dikdörtgen 8"/>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44 ve 45. madde</a:t>
            </a:r>
          </a:p>
        </p:txBody>
      </p:sp>
      <p:sp>
        <p:nvSpPr>
          <p:cNvPr id="10" name="İçerik Yer Tutucusu 2"/>
          <p:cNvSpPr>
            <a:spLocks noGrp="1"/>
          </p:cNvSpPr>
          <p:nvPr>
            <p:ph idx="1"/>
          </p:nvPr>
        </p:nvSpPr>
        <p:spPr>
          <a:xfrm>
            <a:off x="107950" y="1219200"/>
            <a:ext cx="8945563" cy="5089525"/>
          </a:xfrm>
        </p:spPr>
        <p:txBody>
          <a:bodyPr rtlCol="0">
            <a:noAutofit/>
          </a:bodyPr>
          <a:lstStyle/>
          <a:p>
            <a:pPr marL="0" indent="0" eaLnBrk="1" fontAlgn="auto" hangingPunct="1">
              <a:spcAft>
                <a:spcPts val="0"/>
              </a:spcAft>
              <a:buClr>
                <a:srgbClr val="C00000"/>
              </a:buClr>
              <a:buFont typeface="Wingdings" pitchFamily="2" charset="2"/>
              <a:buNone/>
              <a:defRPr/>
            </a:pPr>
            <a:r>
              <a:rPr lang="tr-TR" sz="2200" b="1" u="sng" dirty="0" smtClean="0">
                <a:solidFill>
                  <a:srgbClr val="C00000"/>
                </a:solidFill>
                <a:latin typeface="Arial" pitchFamily="34" charset="0"/>
                <a:cs typeface="Arial" pitchFamily="34" charset="0"/>
              </a:rPr>
              <a:t>1- Kendisi İçin 	:</a:t>
            </a:r>
          </a:p>
          <a:p>
            <a:pPr marL="0" indent="0" eaLnBrk="1" fontAlgn="auto" hangingPunct="1">
              <a:spcAft>
                <a:spcPts val="0"/>
              </a:spcAft>
              <a:buClr>
                <a:srgbClr val="C00000"/>
              </a:buClr>
              <a:buFont typeface="Wingdings" pitchFamily="2" charset="2"/>
              <a:buNone/>
              <a:defRPr/>
            </a:pPr>
            <a:r>
              <a:rPr lang="tr-TR" sz="2200" dirty="0" smtClean="0">
                <a:latin typeface="Arial" pitchFamily="34" charset="0"/>
                <a:cs typeface="Arial" pitchFamily="34" charset="0"/>
              </a:rPr>
              <a:t>	</a:t>
            </a:r>
          </a:p>
          <a:p>
            <a:pPr marL="0" indent="0" eaLnBrk="1" fontAlgn="auto" hangingPunct="1">
              <a:spcBef>
                <a:spcPts val="0"/>
              </a:spcBef>
              <a:spcAft>
                <a:spcPts val="200"/>
              </a:spcAft>
              <a:buClr>
                <a:srgbClr val="C00000"/>
              </a:buClr>
              <a:buFont typeface="Wingdings" pitchFamily="2" charset="2"/>
              <a:buNone/>
              <a:defRPr/>
            </a:pPr>
            <a:r>
              <a:rPr lang="tr-TR" sz="2200" dirty="0" smtClean="0">
                <a:solidFill>
                  <a:srgbClr val="002060"/>
                </a:solidFill>
                <a:latin typeface="Arial" pitchFamily="34" charset="0"/>
                <a:cs typeface="Arial" pitchFamily="34" charset="0"/>
              </a:rPr>
              <a:t>1- Gündelik		: 37,25-TL</a:t>
            </a:r>
          </a:p>
          <a:p>
            <a:pPr marL="0" indent="0" eaLnBrk="1" fontAlgn="auto" hangingPunct="1">
              <a:spcBef>
                <a:spcPts val="0"/>
              </a:spcBef>
              <a:spcAft>
                <a:spcPts val="200"/>
              </a:spcAft>
              <a:buClr>
                <a:srgbClr val="C00000"/>
              </a:buClr>
              <a:buFont typeface="Wingdings" pitchFamily="2" charset="2"/>
              <a:buNone/>
              <a:defRPr/>
            </a:pPr>
            <a:r>
              <a:rPr lang="tr-TR" sz="2200" dirty="0" smtClean="0">
                <a:solidFill>
                  <a:srgbClr val="002060"/>
                </a:solidFill>
                <a:latin typeface="Arial" pitchFamily="34" charset="0"/>
                <a:cs typeface="Arial" pitchFamily="34" charset="0"/>
              </a:rPr>
              <a:t>2- Taşıt			: 90-TL</a:t>
            </a:r>
          </a:p>
          <a:p>
            <a:pPr marL="0" indent="0" eaLnBrk="1" fontAlgn="auto" hangingPunct="1">
              <a:spcBef>
                <a:spcPts val="0"/>
              </a:spcBef>
              <a:spcAft>
                <a:spcPts val="200"/>
              </a:spcAft>
              <a:buClr>
                <a:srgbClr val="C00000"/>
              </a:buClr>
              <a:buFont typeface="Wingdings" pitchFamily="2" charset="2"/>
              <a:buNone/>
              <a:defRPr/>
            </a:pPr>
            <a:r>
              <a:rPr lang="tr-TR" sz="2200" dirty="0" smtClean="0">
                <a:solidFill>
                  <a:srgbClr val="002060"/>
                </a:solidFill>
                <a:latin typeface="Arial" pitchFamily="34" charset="0"/>
                <a:cs typeface="Arial" pitchFamily="34" charset="0"/>
              </a:rPr>
              <a:t>3- </a:t>
            </a:r>
            <a:r>
              <a:rPr lang="tr-TR" sz="2200" dirty="0">
                <a:solidFill>
                  <a:srgbClr val="002060"/>
                </a:solidFill>
                <a:latin typeface="Arial" pitchFamily="34" charset="0"/>
                <a:cs typeface="Arial" pitchFamily="34" charset="0"/>
              </a:rPr>
              <a:t>S</a:t>
            </a:r>
            <a:r>
              <a:rPr lang="tr-TR" sz="2200" dirty="0" smtClean="0">
                <a:solidFill>
                  <a:srgbClr val="002060"/>
                </a:solidFill>
                <a:latin typeface="Arial" pitchFamily="34" charset="0"/>
                <a:cs typeface="Arial" pitchFamily="34" charset="0"/>
              </a:rPr>
              <a:t>abit Unsur 	: 745-TL     (37,25 </a:t>
            </a:r>
            <a:r>
              <a:rPr lang="tr-TR" sz="2200" b="1" dirty="0" smtClean="0">
                <a:solidFill>
                  <a:srgbClr val="002060"/>
                </a:solidFill>
                <a:latin typeface="Arial" pitchFamily="34" charset="0"/>
                <a:cs typeface="Arial" pitchFamily="34" charset="0"/>
              </a:rPr>
              <a:t>x </a:t>
            </a:r>
            <a:r>
              <a:rPr lang="tr-TR" sz="2200" dirty="0" smtClean="0">
                <a:solidFill>
                  <a:srgbClr val="002060"/>
                </a:solidFill>
                <a:latin typeface="Arial" pitchFamily="34" charset="0"/>
                <a:cs typeface="Arial" pitchFamily="34" charset="0"/>
              </a:rPr>
              <a:t>20)</a:t>
            </a:r>
          </a:p>
          <a:p>
            <a:pPr marL="0" indent="0" eaLnBrk="1" fontAlgn="auto" hangingPunct="1">
              <a:spcBef>
                <a:spcPts val="0"/>
              </a:spcBef>
              <a:spcAft>
                <a:spcPts val="200"/>
              </a:spcAft>
              <a:buClr>
                <a:srgbClr val="C00000"/>
              </a:buClr>
              <a:buFont typeface="Wingdings" pitchFamily="2" charset="2"/>
              <a:buNone/>
              <a:defRPr/>
            </a:pPr>
            <a:r>
              <a:rPr lang="tr-TR" sz="2200" dirty="0" smtClean="0">
                <a:solidFill>
                  <a:srgbClr val="002060"/>
                </a:solidFill>
                <a:latin typeface="Arial" pitchFamily="34" charset="0"/>
                <a:cs typeface="Arial" pitchFamily="34" charset="0"/>
              </a:rPr>
              <a:t>4- Değişken Unsur	: 1.914,65-TL	(1.028 </a:t>
            </a:r>
            <a:r>
              <a:rPr lang="tr-TR" sz="2200" b="1" dirty="0" smtClean="0">
                <a:solidFill>
                  <a:srgbClr val="002060"/>
                </a:solidFill>
                <a:latin typeface="Arial" pitchFamily="34" charset="0"/>
                <a:cs typeface="Arial" pitchFamily="34" charset="0"/>
              </a:rPr>
              <a:t>x </a:t>
            </a:r>
            <a:r>
              <a:rPr lang="tr-TR" sz="2200" dirty="0" smtClean="0">
                <a:solidFill>
                  <a:srgbClr val="002060"/>
                </a:solidFill>
                <a:latin typeface="Arial" pitchFamily="34" charset="0"/>
                <a:cs typeface="Arial" pitchFamily="34" charset="0"/>
              </a:rPr>
              <a:t>37,25 </a:t>
            </a:r>
            <a:r>
              <a:rPr lang="tr-TR" sz="2200" b="1" dirty="0" smtClean="0">
                <a:solidFill>
                  <a:srgbClr val="002060"/>
                </a:solidFill>
                <a:latin typeface="Arial" pitchFamily="34" charset="0"/>
                <a:cs typeface="Arial" pitchFamily="34" charset="0"/>
              </a:rPr>
              <a:t>x </a:t>
            </a:r>
            <a:r>
              <a:rPr lang="tr-TR" sz="2200" dirty="0" smtClean="0">
                <a:solidFill>
                  <a:srgbClr val="002060"/>
                </a:solidFill>
                <a:latin typeface="Arial" pitchFamily="34" charset="0"/>
                <a:cs typeface="Arial" pitchFamily="34" charset="0"/>
              </a:rPr>
              <a:t>0,05)</a:t>
            </a:r>
          </a:p>
          <a:p>
            <a:pPr eaLnBrk="1" fontAlgn="auto" hangingPunct="1">
              <a:spcBef>
                <a:spcPts val="0"/>
              </a:spcBef>
              <a:spcAft>
                <a:spcPts val="200"/>
              </a:spcAft>
              <a:buClr>
                <a:srgbClr val="002060"/>
              </a:buClr>
              <a:buFont typeface="Wingdings" pitchFamily="2" charset="2"/>
              <a:buChar char="Ø"/>
              <a:defRPr/>
            </a:pPr>
            <a:endParaRPr lang="tr-TR" sz="2200" b="1" u="sng" dirty="0" smtClean="0">
              <a:solidFill>
                <a:srgbClr val="FF0000"/>
              </a:solidFill>
              <a:latin typeface="Arial" pitchFamily="34" charset="0"/>
              <a:cs typeface="Arial" pitchFamily="34" charset="0"/>
            </a:endParaRPr>
          </a:p>
          <a:p>
            <a:pPr marL="0" indent="0" eaLnBrk="1" fontAlgn="auto" hangingPunct="1">
              <a:spcBef>
                <a:spcPts val="0"/>
              </a:spcBef>
              <a:spcAft>
                <a:spcPts val="200"/>
              </a:spcAft>
              <a:buClr>
                <a:srgbClr val="002060"/>
              </a:buClr>
              <a:buFont typeface="Wingdings 2" pitchFamily="18" charset="2"/>
              <a:buNone/>
              <a:defRPr/>
            </a:pPr>
            <a:r>
              <a:rPr lang="tr-TR" sz="2200" b="1" u="sng" dirty="0" smtClean="0">
                <a:solidFill>
                  <a:srgbClr val="C00000"/>
                </a:solidFill>
                <a:latin typeface="Arial" pitchFamily="34" charset="0"/>
                <a:cs typeface="Arial" pitchFamily="34" charset="0"/>
              </a:rPr>
              <a:t>2- Eş ve Çocuk İçin	:</a:t>
            </a:r>
          </a:p>
          <a:p>
            <a:pPr marL="0" indent="0" eaLnBrk="1" fontAlgn="auto" hangingPunct="1">
              <a:spcBef>
                <a:spcPts val="0"/>
              </a:spcBef>
              <a:spcAft>
                <a:spcPts val="200"/>
              </a:spcAft>
              <a:buClr>
                <a:srgbClr val="C00000"/>
              </a:buClr>
              <a:buFont typeface="Wingdings" pitchFamily="2" charset="2"/>
              <a:buNone/>
              <a:defRPr/>
            </a:pPr>
            <a:r>
              <a:rPr lang="tr-TR" sz="2200" dirty="0" smtClean="0">
                <a:latin typeface="Arial" pitchFamily="34" charset="0"/>
                <a:cs typeface="Arial" pitchFamily="34" charset="0"/>
              </a:rPr>
              <a:t>	</a:t>
            </a:r>
          </a:p>
          <a:p>
            <a:pPr marL="0" indent="0" eaLnBrk="1" fontAlgn="auto" hangingPunct="1">
              <a:spcBef>
                <a:spcPts val="0"/>
              </a:spcBef>
              <a:spcAft>
                <a:spcPts val="200"/>
              </a:spcAft>
              <a:buClr>
                <a:srgbClr val="C00000"/>
              </a:buClr>
              <a:buFont typeface="Wingdings" pitchFamily="2" charset="2"/>
              <a:buNone/>
              <a:defRPr/>
            </a:pPr>
            <a:r>
              <a:rPr lang="tr-TR" sz="2200" dirty="0" smtClean="0">
                <a:solidFill>
                  <a:srgbClr val="002060"/>
                </a:solidFill>
                <a:latin typeface="Arial" pitchFamily="34" charset="0"/>
                <a:cs typeface="Arial" pitchFamily="34" charset="0"/>
              </a:rPr>
              <a:t>1- Gündelik		: 149-TL 	(37,25 </a:t>
            </a:r>
            <a:r>
              <a:rPr lang="tr-TR" sz="2200" b="1" dirty="0" smtClean="0">
                <a:solidFill>
                  <a:srgbClr val="002060"/>
                </a:solidFill>
                <a:latin typeface="Arial" pitchFamily="34" charset="0"/>
                <a:cs typeface="Arial" pitchFamily="34" charset="0"/>
              </a:rPr>
              <a:t>x</a:t>
            </a:r>
            <a:r>
              <a:rPr lang="tr-TR" sz="2200" dirty="0" smtClean="0">
                <a:solidFill>
                  <a:srgbClr val="002060"/>
                </a:solidFill>
                <a:latin typeface="Arial" pitchFamily="34" charset="0"/>
                <a:cs typeface="Arial" pitchFamily="34" charset="0"/>
              </a:rPr>
              <a:t> 4)</a:t>
            </a:r>
          </a:p>
          <a:p>
            <a:pPr marL="0" indent="0" eaLnBrk="1" fontAlgn="auto" hangingPunct="1">
              <a:spcBef>
                <a:spcPts val="0"/>
              </a:spcBef>
              <a:spcAft>
                <a:spcPts val="200"/>
              </a:spcAft>
              <a:buClr>
                <a:srgbClr val="C00000"/>
              </a:buClr>
              <a:buFont typeface="Wingdings" pitchFamily="2" charset="2"/>
              <a:buNone/>
              <a:defRPr/>
            </a:pPr>
            <a:r>
              <a:rPr lang="tr-TR" sz="2200" dirty="0" smtClean="0">
                <a:solidFill>
                  <a:srgbClr val="002060"/>
                </a:solidFill>
                <a:latin typeface="Arial" pitchFamily="34" charset="0"/>
                <a:cs typeface="Arial" pitchFamily="34" charset="0"/>
              </a:rPr>
              <a:t>2- Taşıt			: 360-TL	(90 </a:t>
            </a:r>
            <a:r>
              <a:rPr lang="tr-TR" sz="2200" b="1" dirty="0" smtClean="0">
                <a:solidFill>
                  <a:srgbClr val="002060"/>
                </a:solidFill>
                <a:latin typeface="Arial" pitchFamily="34" charset="0"/>
                <a:cs typeface="Arial" pitchFamily="34" charset="0"/>
              </a:rPr>
              <a:t>x </a:t>
            </a:r>
            <a:r>
              <a:rPr lang="tr-TR" sz="2200" dirty="0">
                <a:solidFill>
                  <a:srgbClr val="002060"/>
                </a:solidFill>
                <a:latin typeface="Arial" pitchFamily="34" charset="0"/>
                <a:cs typeface="Arial" pitchFamily="34" charset="0"/>
              </a:rPr>
              <a:t>4</a:t>
            </a:r>
            <a:r>
              <a:rPr lang="tr-TR" sz="2200" dirty="0" smtClean="0">
                <a:solidFill>
                  <a:srgbClr val="002060"/>
                </a:solidFill>
                <a:latin typeface="Arial" pitchFamily="34" charset="0"/>
                <a:cs typeface="Arial" pitchFamily="34" charset="0"/>
              </a:rPr>
              <a:t>) </a:t>
            </a:r>
          </a:p>
          <a:p>
            <a:pPr marL="0" indent="0" eaLnBrk="1" fontAlgn="auto" hangingPunct="1">
              <a:spcBef>
                <a:spcPts val="0"/>
              </a:spcBef>
              <a:spcAft>
                <a:spcPts val="200"/>
              </a:spcAft>
              <a:buClr>
                <a:srgbClr val="C00000"/>
              </a:buClr>
              <a:buFont typeface="Wingdings" pitchFamily="2" charset="2"/>
              <a:buNone/>
              <a:defRPr/>
            </a:pPr>
            <a:r>
              <a:rPr lang="tr-TR" sz="2200" dirty="0" smtClean="0">
                <a:solidFill>
                  <a:srgbClr val="002060"/>
                </a:solidFill>
                <a:latin typeface="Arial" pitchFamily="34" charset="0"/>
                <a:cs typeface="Arial" pitchFamily="34" charset="0"/>
              </a:rPr>
              <a:t>3- Sabit Unsur		: 1.490		(4 </a:t>
            </a:r>
            <a:r>
              <a:rPr lang="tr-TR" sz="2200" b="1" dirty="0" smtClean="0">
                <a:solidFill>
                  <a:srgbClr val="002060"/>
                </a:solidFill>
                <a:latin typeface="Arial" pitchFamily="34" charset="0"/>
                <a:cs typeface="Arial" pitchFamily="34" charset="0"/>
              </a:rPr>
              <a:t>x </a:t>
            </a:r>
            <a:r>
              <a:rPr lang="tr-TR" sz="2200" dirty="0" smtClean="0">
                <a:solidFill>
                  <a:srgbClr val="002060"/>
                </a:solidFill>
                <a:latin typeface="Arial" pitchFamily="34" charset="0"/>
                <a:cs typeface="Arial" pitchFamily="34" charset="0"/>
              </a:rPr>
              <a:t>37,25 </a:t>
            </a:r>
            <a:r>
              <a:rPr lang="tr-TR" sz="2200" b="1" dirty="0" smtClean="0">
                <a:solidFill>
                  <a:srgbClr val="002060"/>
                </a:solidFill>
                <a:latin typeface="Arial" pitchFamily="34" charset="0"/>
                <a:cs typeface="Arial" pitchFamily="34" charset="0"/>
              </a:rPr>
              <a:t>x </a:t>
            </a:r>
            <a:r>
              <a:rPr lang="tr-TR" sz="2200" dirty="0" smtClean="0">
                <a:solidFill>
                  <a:srgbClr val="002060"/>
                </a:solidFill>
                <a:latin typeface="Arial" pitchFamily="34" charset="0"/>
                <a:cs typeface="Arial" pitchFamily="34" charset="0"/>
              </a:rPr>
              <a:t>10)</a:t>
            </a:r>
          </a:p>
          <a:p>
            <a:pPr marL="0" indent="0" eaLnBrk="1" fontAlgn="auto" hangingPunct="1">
              <a:spcBef>
                <a:spcPts val="0"/>
              </a:spcBef>
              <a:spcAft>
                <a:spcPts val="200"/>
              </a:spcAft>
              <a:buClr>
                <a:srgbClr val="C00000"/>
              </a:buClr>
              <a:buFont typeface="Wingdings" pitchFamily="2" charset="2"/>
              <a:buNone/>
              <a:defRPr/>
            </a:pPr>
            <a:r>
              <a:rPr lang="tr-TR" sz="2200" b="1" dirty="0" smtClean="0">
                <a:solidFill>
                  <a:srgbClr val="0000FF"/>
                </a:solidFill>
                <a:latin typeface="Arial" pitchFamily="34" charset="0"/>
                <a:cs typeface="Arial" pitchFamily="34" charset="0"/>
              </a:rPr>
              <a:t>TOPLAM 		: </a:t>
            </a:r>
            <a:r>
              <a:rPr lang="tr-TR" sz="2200" b="1" u="sng" dirty="0" smtClean="0">
                <a:solidFill>
                  <a:srgbClr val="0000FF"/>
                </a:solidFill>
                <a:latin typeface="Arial" pitchFamily="34" charset="0"/>
                <a:cs typeface="Arial" pitchFamily="34" charset="0"/>
              </a:rPr>
              <a:t> 4.748,65-TL</a:t>
            </a:r>
            <a:endParaRPr lang="tr-TR" sz="2200" b="1" u="sng" dirty="0">
              <a:solidFill>
                <a:srgbClr val="0000FF"/>
              </a:solidFill>
              <a:latin typeface="Arial" pitchFamily="34" charset="0"/>
              <a:cs typeface="Arial" pitchFamily="34" charset="0"/>
            </a:endParaRPr>
          </a:p>
          <a:p>
            <a:pPr marL="0" indent="0" eaLnBrk="1" fontAlgn="auto" hangingPunct="1">
              <a:spcAft>
                <a:spcPts val="0"/>
              </a:spcAft>
              <a:buFont typeface="Wingdings 2" pitchFamily="18" charset="2"/>
              <a:buNone/>
              <a:defRPr/>
            </a:pPr>
            <a:endParaRPr lang="tr-TR" sz="1600" dirty="0" smtClean="0">
              <a:solidFill>
                <a:srgbClr val="FF0000"/>
              </a:solidFill>
              <a:latin typeface="Arial" pitchFamily="34" charset="0"/>
              <a:cs typeface="Arial" pitchFamily="34" charset="0"/>
            </a:endParaRPr>
          </a:p>
        </p:txBody>
      </p:sp>
      <p:sp>
        <p:nvSpPr>
          <p:cNvPr id="131079" name="Metin kutusu 1"/>
          <p:cNvSpPr txBox="1">
            <a:spLocks noChangeArrowheads="1"/>
          </p:cNvSpPr>
          <p:nvPr/>
        </p:nvSpPr>
        <p:spPr bwMode="auto">
          <a:xfrm>
            <a:off x="6948488" y="2205038"/>
            <a:ext cx="1766887" cy="369887"/>
          </a:xfrm>
          <a:prstGeom prst="rect">
            <a:avLst/>
          </a:prstGeom>
          <a:noFill/>
          <a:ln w="9525">
            <a:noFill/>
            <a:miter lim="800000"/>
            <a:headEnd/>
            <a:tailEnd/>
          </a:ln>
        </p:spPr>
        <p:txBody>
          <a:bodyPr>
            <a:spAutoFit/>
          </a:bodyPr>
          <a:lstStyle/>
          <a:p>
            <a:r>
              <a:rPr lang="tr-TR" b="1">
                <a:solidFill>
                  <a:srgbClr val="0000FF"/>
                </a:solidFill>
              </a:rPr>
              <a:t>2.749,65-TL</a:t>
            </a:r>
          </a:p>
        </p:txBody>
      </p:sp>
      <p:sp>
        <p:nvSpPr>
          <p:cNvPr id="131080" name="Metin kutusu 10"/>
          <p:cNvSpPr txBox="1">
            <a:spLocks noChangeArrowheads="1"/>
          </p:cNvSpPr>
          <p:nvPr/>
        </p:nvSpPr>
        <p:spPr bwMode="auto">
          <a:xfrm>
            <a:off x="6948488" y="5075238"/>
            <a:ext cx="1552575" cy="369887"/>
          </a:xfrm>
          <a:prstGeom prst="rect">
            <a:avLst/>
          </a:prstGeom>
          <a:noFill/>
          <a:ln w="9525">
            <a:noFill/>
            <a:miter lim="800000"/>
            <a:headEnd/>
            <a:tailEnd/>
          </a:ln>
        </p:spPr>
        <p:txBody>
          <a:bodyPr>
            <a:spAutoFit/>
          </a:bodyPr>
          <a:lstStyle/>
          <a:p>
            <a:r>
              <a:rPr lang="tr-TR" b="1">
                <a:solidFill>
                  <a:srgbClr val="0000FF"/>
                </a:solidFill>
              </a:rPr>
              <a:t>1.999-TL</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2 Slayt Numarası Yer Tutucusu"/>
          <p:cNvSpPr>
            <a:spLocks noGrp="1"/>
          </p:cNvSpPr>
          <p:nvPr>
            <p:ph type="sldNum" sz="quarter" idx="12"/>
          </p:nvPr>
        </p:nvSpPr>
        <p:spPr bwMode="auto">
          <a:noFill/>
          <a:ln>
            <a:miter lim="800000"/>
            <a:headEnd/>
            <a:tailEnd/>
          </a:ln>
        </p:spPr>
        <p:txBody>
          <a:bodyPr/>
          <a:lstStyle/>
          <a:p>
            <a:fld id="{C7B53379-7ACC-4FC0-BC6F-BE474A813F78}" type="slidenum">
              <a:rPr lang="tr-TR" smtClean="0">
                <a:solidFill>
                  <a:srgbClr val="898989"/>
                </a:solidFill>
              </a:rPr>
              <a:pPr/>
              <a:t>106</a:t>
            </a:fld>
            <a:endParaRPr lang="tr-TR" smtClean="0">
              <a:solidFill>
                <a:srgbClr val="898989"/>
              </a:solidFill>
            </a:endParaRPr>
          </a:p>
        </p:txBody>
      </p:sp>
      <p:sp>
        <p:nvSpPr>
          <p:cNvPr id="8" name="7 Metin kutusu"/>
          <p:cNvSpPr txBox="1"/>
          <p:nvPr/>
        </p:nvSpPr>
        <p:spPr>
          <a:xfrm>
            <a:off x="131763" y="2676525"/>
            <a:ext cx="8921750" cy="3786188"/>
          </a:xfrm>
          <a:prstGeom prst="rect">
            <a:avLst/>
          </a:prstGeom>
          <a:noFill/>
        </p:spPr>
        <p:txBody>
          <a:bodyPr>
            <a:spAutoFit/>
          </a:bodyPr>
          <a:lstStyle/>
          <a:p>
            <a:pPr marL="342900" indent="-342900" algn="just">
              <a:buFont typeface="Wingdings" panose="05000000000000000000" pitchFamily="2" charset="2"/>
              <a:buChar char="Ø"/>
              <a:defRPr/>
            </a:pPr>
            <a:r>
              <a:rPr lang="tr-TR" sz="2400" spc="-10" dirty="0">
                <a:solidFill>
                  <a:srgbClr val="002060"/>
                </a:solidFill>
              </a:rPr>
              <a:t> Tıpta ve Diş Hekimliğinde Uzmanlık Eğitimi almak için görevlendirilen personel, hizmet gereği görevlendirilmektedir.</a:t>
            </a:r>
          </a:p>
          <a:p>
            <a:pPr algn="just">
              <a:defRPr/>
            </a:pPr>
            <a:r>
              <a:rPr lang="tr-TR" sz="2400" spc="-10" dirty="0">
                <a:solidFill>
                  <a:srgbClr val="002060"/>
                </a:solidFill>
              </a:rPr>
              <a:t> </a:t>
            </a:r>
          </a:p>
          <a:p>
            <a:pPr marL="342900" indent="-342900" algn="just">
              <a:buFont typeface="Wingdings" panose="05000000000000000000" pitchFamily="2" charset="2"/>
              <a:buChar char="Ø"/>
              <a:defRPr/>
            </a:pPr>
            <a:r>
              <a:rPr lang="tr-TR" sz="2400" spc="-10" dirty="0">
                <a:solidFill>
                  <a:srgbClr val="002060"/>
                </a:solidFill>
              </a:rPr>
              <a:t> Bu şekilde yapılan görevlendirme bir yıldan daha uzun bir süreyi içermektedir. </a:t>
            </a:r>
          </a:p>
          <a:p>
            <a:pPr algn="just">
              <a:defRPr/>
            </a:pPr>
            <a:endParaRPr lang="tr-TR" sz="2400" spc="-10" dirty="0">
              <a:solidFill>
                <a:srgbClr val="002060"/>
              </a:solidFill>
            </a:endParaRPr>
          </a:p>
          <a:p>
            <a:pPr marL="342900" indent="-342900" algn="just">
              <a:buFont typeface="Wingdings" panose="05000000000000000000" pitchFamily="2" charset="2"/>
              <a:buChar char="Ø"/>
              <a:defRPr/>
            </a:pPr>
            <a:r>
              <a:rPr lang="tr-TR" sz="2400" spc="-10" dirty="0">
                <a:solidFill>
                  <a:srgbClr val="002060"/>
                </a:solidFill>
              </a:rPr>
              <a:t> Bu gibi kimselere memuriyet mahallinin değişmesi koşuluna bağlı olarak gidişte ve görevlendirme süresinin bitiminde sadece sürekli görev yolluğu ödenebileceği değerlendirilmektedir. </a:t>
            </a:r>
          </a:p>
        </p:txBody>
      </p:sp>
      <p:pic>
        <p:nvPicPr>
          <p:cNvPr id="132100"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32101"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3" name="Resim 12"/>
          <p:cNvPicPr>
            <a:picLocks noChangeAspect="1"/>
          </p:cNvPicPr>
          <p:nvPr/>
        </p:nvPicPr>
        <p:blipFill>
          <a:blip r:embed="rId3" cstate="print"/>
          <a:srcRect/>
          <a:stretch>
            <a:fillRect/>
          </a:stretch>
        </p:blipFill>
        <p:spPr bwMode="auto">
          <a:xfrm>
            <a:off x="131763" y="1201738"/>
            <a:ext cx="839787" cy="731837"/>
          </a:xfrm>
          <a:prstGeom prst="rect">
            <a:avLst/>
          </a:prstGeom>
          <a:noFill/>
          <a:ln w="9525">
            <a:noFill/>
            <a:miter lim="800000"/>
            <a:headEnd/>
            <a:tailEnd/>
          </a:ln>
        </p:spPr>
      </p:pic>
      <p:sp>
        <p:nvSpPr>
          <p:cNvPr id="14" name="10 Metin kutusu"/>
          <p:cNvSpPr txBox="1">
            <a:spLocks noChangeArrowheads="1"/>
          </p:cNvSpPr>
          <p:nvPr/>
        </p:nvSpPr>
        <p:spPr bwMode="auto">
          <a:xfrm>
            <a:off x="1025525" y="1285875"/>
            <a:ext cx="8027988" cy="647700"/>
          </a:xfrm>
          <a:prstGeom prst="rect">
            <a:avLst/>
          </a:prstGeom>
          <a:noFill/>
          <a:ln w="9525">
            <a:noFill/>
            <a:miter lim="800000"/>
            <a:headEnd/>
            <a:tailEnd/>
          </a:ln>
        </p:spPr>
        <p:txBody>
          <a:bodyPr anchor="ctr">
            <a:spAutoFit/>
          </a:bodyPr>
          <a:lstStyle/>
          <a:p>
            <a:pPr algn="just"/>
            <a:r>
              <a:rPr lang="tr-TR" b="1" i="1"/>
              <a:t>Tıp Fakültesine uzmanlık/yan dal uzmanlık eğitimi almak için görevlendirilen hekimlere harcırah ödenir mi?</a:t>
            </a:r>
          </a:p>
        </p:txBody>
      </p:sp>
      <p:sp>
        <p:nvSpPr>
          <p:cNvPr id="15" name="Yuvarlatılmış Dikdörtgen 14"/>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Strateji Geliştirme Başkanlığı görüşü; Maliye Bakanlığı görüşü</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2 Slayt Numarası Yer Tutucusu"/>
          <p:cNvSpPr>
            <a:spLocks noGrp="1"/>
          </p:cNvSpPr>
          <p:nvPr>
            <p:ph type="sldNum" sz="quarter" idx="12"/>
          </p:nvPr>
        </p:nvSpPr>
        <p:spPr bwMode="auto">
          <a:noFill/>
          <a:ln>
            <a:miter lim="800000"/>
            <a:headEnd/>
            <a:tailEnd/>
          </a:ln>
        </p:spPr>
        <p:txBody>
          <a:bodyPr/>
          <a:lstStyle/>
          <a:p>
            <a:fld id="{714E7E1A-B0A1-4FA6-A435-C6A023B14CCA}" type="slidenum">
              <a:rPr lang="tr-TR" smtClean="0">
                <a:solidFill>
                  <a:srgbClr val="898989"/>
                </a:solidFill>
              </a:rPr>
              <a:pPr/>
              <a:t>107</a:t>
            </a:fld>
            <a:endParaRPr lang="tr-TR" smtClean="0">
              <a:solidFill>
                <a:srgbClr val="898989"/>
              </a:solidFill>
            </a:endParaRPr>
          </a:p>
        </p:txBody>
      </p:sp>
      <p:sp>
        <p:nvSpPr>
          <p:cNvPr id="113672" name="6 Dikdörtgen"/>
          <p:cNvSpPr>
            <a:spLocks noChangeArrowheads="1"/>
          </p:cNvSpPr>
          <p:nvPr/>
        </p:nvSpPr>
        <p:spPr bwMode="auto">
          <a:xfrm>
            <a:off x="179388" y="2349500"/>
            <a:ext cx="8809037" cy="3416300"/>
          </a:xfrm>
          <a:prstGeom prst="rect">
            <a:avLst/>
          </a:prstGeom>
          <a:noFill/>
          <a:ln w="9525">
            <a:noFill/>
            <a:miter lim="800000"/>
            <a:headEnd/>
            <a:tailEnd/>
          </a:ln>
        </p:spPr>
        <p:txBody>
          <a:bodyPr>
            <a:spAutoFit/>
          </a:bodyPr>
          <a:lstStyle/>
          <a:p>
            <a:pPr algn="just" eaLnBrk="1" hangingPunct="1"/>
            <a:r>
              <a:rPr lang="tr-TR" sz="2400">
                <a:solidFill>
                  <a:srgbClr val="002060"/>
                </a:solidFill>
              </a:rPr>
              <a:t>Asistanlar bir kadroyu işgal etmekte ve uzmanlık hakkını kazandıktan sonra da, ilgili prosedüre göre uzman olarak atanabilmektedirler.</a:t>
            </a:r>
          </a:p>
          <a:p>
            <a:pPr algn="just" eaLnBrk="1" hangingPunct="1"/>
            <a:endParaRPr lang="tr-TR" sz="2400">
              <a:solidFill>
                <a:srgbClr val="002060"/>
              </a:solidFill>
            </a:endParaRPr>
          </a:p>
          <a:p>
            <a:pPr algn="just" eaLnBrk="1" hangingPunct="1"/>
            <a:r>
              <a:rPr lang="tr-TR" sz="2400">
                <a:solidFill>
                  <a:srgbClr val="002060"/>
                </a:solidFill>
              </a:rPr>
              <a:t>Dolayısıyla, bu atamanın ilk atama olarak değerlendirilmesi mümkün bulunmamaktadır. Asistan iken ihtisasını tamamlayarak Devlet hizmeti yükümlülüğü kurasına katılarak uzman hekim olarak başka yere naklen atananlara sürekli görev yolluğu verilmesi gerekmektedir.</a:t>
            </a:r>
          </a:p>
        </p:txBody>
      </p:sp>
      <p:pic>
        <p:nvPicPr>
          <p:cNvPr id="133124"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33125"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9" name="Resim 18"/>
          <p:cNvPicPr>
            <a:picLocks noChangeAspect="1"/>
          </p:cNvPicPr>
          <p:nvPr/>
        </p:nvPicPr>
        <p:blipFill>
          <a:blip r:embed="rId3" cstate="print"/>
          <a:srcRect/>
          <a:stretch>
            <a:fillRect/>
          </a:stretch>
        </p:blipFill>
        <p:spPr bwMode="auto">
          <a:xfrm>
            <a:off x="131763" y="1158875"/>
            <a:ext cx="839787" cy="774700"/>
          </a:xfrm>
          <a:prstGeom prst="rect">
            <a:avLst/>
          </a:prstGeom>
          <a:noFill/>
          <a:ln w="9525">
            <a:noFill/>
            <a:miter lim="800000"/>
            <a:headEnd/>
            <a:tailEnd/>
          </a:ln>
        </p:spPr>
      </p:pic>
      <p:sp>
        <p:nvSpPr>
          <p:cNvPr id="20" name="10 Metin kutusu"/>
          <p:cNvSpPr txBox="1">
            <a:spLocks noChangeArrowheads="1"/>
          </p:cNvSpPr>
          <p:nvPr/>
        </p:nvSpPr>
        <p:spPr bwMode="auto">
          <a:xfrm>
            <a:off x="1025525" y="1425575"/>
            <a:ext cx="8027988" cy="368300"/>
          </a:xfrm>
          <a:prstGeom prst="rect">
            <a:avLst/>
          </a:prstGeom>
          <a:noFill/>
          <a:ln w="9525">
            <a:noFill/>
            <a:miter lim="800000"/>
            <a:headEnd/>
            <a:tailEnd/>
          </a:ln>
        </p:spPr>
        <p:txBody>
          <a:bodyPr anchor="ctr">
            <a:spAutoFit/>
          </a:bodyPr>
          <a:lstStyle/>
          <a:p>
            <a:pPr algn="just"/>
            <a:r>
              <a:rPr lang="tr-TR" b="1" i="1"/>
              <a:t>Asistan iken DHY olarak açıktan atananlara harcırah ödenebilir mi ?</a:t>
            </a:r>
          </a:p>
        </p:txBody>
      </p:sp>
      <p:sp>
        <p:nvSpPr>
          <p:cNvPr id="21" name="Yuvarlatılmış Dikdörtgen 20"/>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rPr>
              <a:t> Strateji Geliştirme Başkanlığı görüşü; Maliye Bakanlığı görüşü</a:t>
            </a:r>
            <a:endParaRPr lang="tr-TR" sz="1600" b="1" dirty="0">
              <a:solidFill>
                <a:schemeClr val="accent4">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P spid="20"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2 Slayt Numarası Yer Tutucusu"/>
          <p:cNvSpPr>
            <a:spLocks noGrp="1"/>
          </p:cNvSpPr>
          <p:nvPr>
            <p:ph type="sldNum" sz="quarter" idx="12"/>
          </p:nvPr>
        </p:nvSpPr>
        <p:spPr bwMode="auto">
          <a:noFill/>
          <a:ln>
            <a:miter lim="800000"/>
            <a:headEnd/>
            <a:tailEnd/>
          </a:ln>
        </p:spPr>
        <p:txBody>
          <a:bodyPr/>
          <a:lstStyle/>
          <a:p>
            <a:fld id="{94F9838F-14F8-4A49-9988-34163074BA04}" type="slidenum">
              <a:rPr lang="tr-TR" smtClean="0">
                <a:solidFill>
                  <a:srgbClr val="898989"/>
                </a:solidFill>
              </a:rPr>
              <a:pPr/>
              <a:t>108</a:t>
            </a:fld>
            <a:endParaRPr lang="tr-TR" smtClean="0">
              <a:solidFill>
                <a:srgbClr val="898989"/>
              </a:solidFill>
            </a:endParaRPr>
          </a:p>
        </p:txBody>
      </p:sp>
      <p:sp>
        <p:nvSpPr>
          <p:cNvPr id="113672" name="6 Dikdörtgen"/>
          <p:cNvSpPr>
            <a:spLocks noChangeArrowheads="1"/>
          </p:cNvSpPr>
          <p:nvPr/>
        </p:nvSpPr>
        <p:spPr bwMode="auto">
          <a:xfrm>
            <a:off x="179388" y="2092325"/>
            <a:ext cx="8809037" cy="4156075"/>
          </a:xfrm>
          <a:prstGeom prst="rect">
            <a:avLst/>
          </a:prstGeom>
          <a:noFill/>
          <a:ln w="9525">
            <a:noFill/>
            <a:miter lim="800000"/>
            <a:headEnd/>
            <a:tailEnd/>
          </a:ln>
        </p:spPr>
        <p:txBody>
          <a:bodyPr>
            <a:spAutoFit/>
          </a:bodyPr>
          <a:lstStyle/>
          <a:p>
            <a:pPr algn="just" eaLnBrk="1" hangingPunct="1"/>
            <a:r>
              <a:rPr lang="tr-TR" sz="2400">
                <a:solidFill>
                  <a:srgbClr val="002060"/>
                </a:solidFill>
              </a:rPr>
              <a:t>Harcırah verilecek kişiler ile ilgili hükümler Harcırah Kanunun 4 üncü maddesinde; sürekli görev yolluğunun verilmesi ile ilgili hükümler Kanunun 10 uncu maddesinde; memur ve hizmetli tarafından atandığı yeni görev yerine götürülmeyerek ikamet amacıyla başka yere gönderilen aile efradı için verilecek harcıraha ilişkin hükümler ise Kanunun 25 inci maddesinde düzenlenmiştir.</a:t>
            </a:r>
          </a:p>
          <a:p>
            <a:pPr algn="just" eaLnBrk="1" hangingPunct="1"/>
            <a:endParaRPr lang="tr-TR" sz="2400">
              <a:solidFill>
                <a:srgbClr val="002060"/>
              </a:solidFill>
            </a:endParaRPr>
          </a:p>
          <a:p>
            <a:pPr algn="just" eaLnBrk="1" hangingPunct="1"/>
            <a:r>
              <a:rPr lang="tr-TR" sz="2400">
                <a:solidFill>
                  <a:srgbClr val="C00000"/>
                </a:solidFill>
              </a:rPr>
              <a:t>Memurun tayini sırasında memurla beraber veya başka yere ikamet amacıyla topluca gönderilmeyen aile fertleri için sürekli görev yolluğu ödenmez.</a:t>
            </a:r>
          </a:p>
        </p:txBody>
      </p:sp>
      <p:pic>
        <p:nvPicPr>
          <p:cNvPr id="134148"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34149"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2" name="Resim 11"/>
          <p:cNvPicPr>
            <a:picLocks noChangeAspect="1"/>
          </p:cNvPicPr>
          <p:nvPr/>
        </p:nvPicPr>
        <p:blipFill>
          <a:blip r:embed="rId3" cstate="print"/>
          <a:srcRect/>
          <a:stretch>
            <a:fillRect/>
          </a:stretch>
        </p:blipFill>
        <p:spPr bwMode="auto">
          <a:xfrm>
            <a:off x="131763" y="1201738"/>
            <a:ext cx="839787" cy="731837"/>
          </a:xfrm>
          <a:prstGeom prst="rect">
            <a:avLst/>
          </a:prstGeom>
          <a:noFill/>
          <a:ln w="9525">
            <a:noFill/>
            <a:miter lim="800000"/>
            <a:headEnd/>
            <a:tailEnd/>
          </a:ln>
        </p:spPr>
      </p:pic>
      <p:sp>
        <p:nvSpPr>
          <p:cNvPr id="13" name="10 Metin kutusu"/>
          <p:cNvSpPr txBox="1">
            <a:spLocks noChangeArrowheads="1"/>
          </p:cNvSpPr>
          <p:nvPr/>
        </p:nvSpPr>
        <p:spPr bwMode="auto">
          <a:xfrm>
            <a:off x="1025525" y="1285875"/>
            <a:ext cx="8027988" cy="647700"/>
          </a:xfrm>
          <a:prstGeom prst="rect">
            <a:avLst/>
          </a:prstGeom>
          <a:noFill/>
          <a:ln w="9525">
            <a:noFill/>
            <a:miter lim="800000"/>
            <a:headEnd/>
            <a:tailEnd/>
          </a:ln>
        </p:spPr>
        <p:txBody>
          <a:bodyPr anchor="ctr">
            <a:spAutoFit/>
          </a:bodyPr>
          <a:lstStyle/>
          <a:p>
            <a:pPr algn="just"/>
            <a:r>
              <a:rPr lang="tr-TR" b="1" i="1"/>
              <a:t>Birlikte götürülmeyen aile fertleri için sürekli görev yolluğu alınabilir mi?</a:t>
            </a:r>
          </a:p>
        </p:txBody>
      </p:sp>
      <p:sp>
        <p:nvSpPr>
          <p:cNvPr id="14" name="Yuvarlatılmış Dikdörtgen 13"/>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a:t>
            </a:r>
            <a:r>
              <a:rPr lang="tr-TR" sz="1600" b="1" dirty="0">
                <a:solidFill>
                  <a:schemeClr val="bg1"/>
                </a:solidFill>
                <a:latin typeface="+mj-lt"/>
              </a:rPr>
              <a:t>Maliye Bakanlığı görüşü (2012)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P spid="13"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2 Slayt Numarası Yer Tutucusu"/>
          <p:cNvSpPr>
            <a:spLocks noGrp="1"/>
          </p:cNvSpPr>
          <p:nvPr>
            <p:ph type="sldNum" sz="quarter" idx="12"/>
          </p:nvPr>
        </p:nvSpPr>
        <p:spPr bwMode="auto">
          <a:noFill/>
          <a:ln>
            <a:miter lim="800000"/>
            <a:headEnd/>
            <a:tailEnd/>
          </a:ln>
        </p:spPr>
        <p:txBody>
          <a:bodyPr/>
          <a:lstStyle/>
          <a:p>
            <a:fld id="{1C9D45BA-31B0-4DC5-8B17-C07D27084AA3}" type="slidenum">
              <a:rPr lang="tr-TR" smtClean="0">
                <a:solidFill>
                  <a:srgbClr val="898989"/>
                </a:solidFill>
              </a:rPr>
              <a:pPr/>
              <a:t>109</a:t>
            </a:fld>
            <a:endParaRPr lang="tr-TR" smtClean="0">
              <a:solidFill>
                <a:srgbClr val="898989"/>
              </a:solidFill>
            </a:endParaRPr>
          </a:p>
        </p:txBody>
      </p:sp>
      <p:sp>
        <p:nvSpPr>
          <p:cNvPr id="113672" name="6 Dikdörtgen"/>
          <p:cNvSpPr>
            <a:spLocks noChangeArrowheads="1"/>
          </p:cNvSpPr>
          <p:nvPr/>
        </p:nvSpPr>
        <p:spPr bwMode="auto">
          <a:xfrm>
            <a:off x="131763" y="2660650"/>
            <a:ext cx="8766175" cy="1200150"/>
          </a:xfrm>
          <a:prstGeom prst="rect">
            <a:avLst/>
          </a:prstGeom>
          <a:noFill/>
          <a:ln w="9525">
            <a:noFill/>
            <a:miter lim="800000"/>
            <a:headEnd/>
            <a:tailEnd/>
          </a:ln>
        </p:spPr>
        <p:txBody>
          <a:bodyPr>
            <a:spAutoFit/>
          </a:bodyPr>
          <a:lstStyle/>
          <a:p>
            <a:pPr algn="just" eaLnBrk="1" hangingPunct="1"/>
            <a:r>
              <a:rPr lang="tr-TR" sz="2400">
                <a:solidFill>
                  <a:srgbClr val="002060"/>
                </a:solidFill>
              </a:rPr>
              <a:t>Sürekli görevle başka bir yere atanan memura, ev-istasyon arasında taksi ücreti ödenemez. Çünkü bu ödemeye cevaz 14. madde hükmü geçici görevle ilgilidir.</a:t>
            </a:r>
            <a:r>
              <a:rPr lang="tr-TR" sz="2400" b="1">
                <a:solidFill>
                  <a:srgbClr val="002060"/>
                </a:solidFill>
              </a:rPr>
              <a:t> </a:t>
            </a:r>
            <a:endParaRPr lang="tr-TR" sz="2400">
              <a:solidFill>
                <a:srgbClr val="002060"/>
              </a:solidFill>
            </a:endParaRPr>
          </a:p>
        </p:txBody>
      </p:sp>
      <p:pic>
        <p:nvPicPr>
          <p:cNvPr id="135172"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35173"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2" name="Resim 11"/>
          <p:cNvPicPr>
            <a:picLocks noChangeAspect="1"/>
          </p:cNvPicPr>
          <p:nvPr/>
        </p:nvPicPr>
        <p:blipFill>
          <a:blip r:embed="rId3" cstate="print"/>
          <a:srcRect/>
          <a:stretch>
            <a:fillRect/>
          </a:stretch>
        </p:blipFill>
        <p:spPr bwMode="auto">
          <a:xfrm>
            <a:off x="131763" y="1201738"/>
            <a:ext cx="839787" cy="731837"/>
          </a:xfrm>
          <a:prstGeom prst="rect">
            <a:avLst/>
          </a:prstGeom>
          <a:noFill/>
          <a:ln w="9525">
            <a:noFill/>
            <a:miter lim="800000"/>
            <a:headEnd/>
            <a:tailEnd/>
          </a:ln>
        </p:spPr>
      </p:pic>
      <p:sp>
        <p:nvSpPr>
          <p:cNvPr id="13" name="10 Metin kutusu"/>
          <p:cNvSpPr txBox="1">
            <a:spLocks noChangeArrowheads="1"/>
          </p:cNvSpPr>
          <p:nvPr/>
        </p:nvSpPr>
        <p:spPr bwMode="auto">
          <a:xfrm>
            <a:off x="1025525" y="1425575"/>
            <a:ext cx="8027988" cy="368300"/>
          </a:xfrm>
          <a:prstGeom prst="rect">
            <a:avLst/>
          </a:prstGeom>
          <a:noFill/>
          <a:ln w="9525">
            <a:noFill/>
            <a:miter lim="800000"/>
            <a:headEnd/>
            <a:tailEnd/>
          </a:ln>
        </p:spPr>
        <p:txBody>
          <a:bodyPr anchor="ctr">
            <a:spAutoFit/>
          </a:bodyPr>
          <a:lstStyle/>
          <a:p>
            <a:pPr algn="just"/>
            <a:r>
              <a:rPr lang="tr-TR" b="1" i="1"/>
              <a:t>Sürekli görevlendirmede taksi ücreti ödenir mi?</a:t>
            </a:r>
          </a:p>
        </p:txBody>
      </p:sp>
      <p:sp>
        <p:nvSpPr>
          <p:cNvPr id="14" name="Yuvarlatılmış Dikdörtgen 13"/>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bg1"/>
                </a:solidFill>
                <a:latin typeface="+mj-lt"/>
              </a:rPr>
              <a:t> Sayıştay 4.Daire; 18.01.1977/23289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Slayt Numarası Yer Tutucusu"/>
          <p:cNvSpPr>
            <a:spLocks noGrp="1"/>
          </p:cNvSpPr>
          <p:nvPr>
            <p:ph type="sldNum" sz="quarter" idx="12"/>
          </p:nvPr>
        </p:nvSpPr>
        <p:spPr bwMode="auto">
          <a:noFill/>
          <a:ln>
            <a:miter lim="800000"/>
            <a:headEnd/>
            <a:tailEnd/>
          </a:ln>
        </p:spPr>
        <p:txBody>
          <a:bodyPr/>
          <a:lstStyle/>
          <a:p>
            <a:fld id="{CD33305C-23BF-4B75-AD16-A84A3C580E05}" type="slidenum">
              <a:rPr lang="tr-TR" smtClean="0">
                <a:solidFill>
                  <a:srgbClr val="898989"/>
                </a:solidFill>
              </a:rPr>
              <a:pPr/>
              <a:t>11</a:t>
            </a:fld>
            <a:endParaRPr lang="tr-TR" smtClean="0">
              <a:solidFill>
                <a:srgbClr val="898989"/>
              </a:solidFill>
            </a:endParaRPr>
          </a:p>
        </p:txBody>
      </p:sp>
      <p:sp>
        <p:nvSpPr>
          <p:cNvPr id="11" name="10 Metin kutusu"/>
          <p:cNvSpPr txBox="1">
            <a:spLocks noChangeArrowheads="1"/>
          </p:cNvSpPr>
          <p:nvPr/>
        </p:nvSpPr>
        <p:spPr bwMode="auto">
          <a:xfrm>
            <a:off x="1025525" y="1228725"/>
            <a:ext cx="8027988" cy="646113"/>
          </a:xfrm>
          <a:prstGeom prst="rect">
            <a:avLst/>
          </a:prstGeom>
          <a:noFill/>
          <a:ln w="9525">
            <a:noFill/>
            <a:miter lim="800000"/>
            <a:headEnd/>
            <a:tailEnd/>
          </a:ln>
        </p:spPr>
        <p:txBody>
          <a:bodyPr anchor="ctr">
            <a:spAutoFit/>
          </a:bodyPr>
          <a:lstStyle/>
          <a:p>
            <a:pPr algn="just">
              <a:defRPr/>
            </a:pPr>
            <a:r>
              <a:rPr lang="tr-TR" b="1" i="1" dirty="0"/>
              <a:t>‘‘Harcırah verilmesini gerektiren olay sırasında’’ tabirinden hangi zamanın anlaşılması gerekir ?</a:t>
            </a:r>
            <a:endParaRPr lang="tr-TR" i="1" spc="-10" dirty="0">
              <a:solidFill>
                <a:srgbClr val="0000FF"/>
              </a:solidFill>
            </a:endParaRPr>
          </a:p>
        </p:txBody>
      </p:sp>
      <p:sp>
        <p:nvSpPr>
          <p:cNvPr id="113672" name="6 Dikdörtgen"/>
          <p:cNvSpPr>
            <a:spLocks noChangeArrowheads="1"/>
          </p:cNvSpPr>
          <p:nvPr/>
        </p:nvSpPr>
        <p:spPr bwMode="auto">
          <a:xfrm>
            <a:off x="107950" y="2516188"/>
            <a:ext cx="8945563" cy="1200150"/>
          </a:xfrm>
          <a:prstGeom prst="rect">
            <a:avLst/>
          </a:prstGeom>
          <a:noFill/>
          <a:ln w="9525">
            <a:noFill/>
            <a:miter lim="800000"/>
            <a:headEnd/>
            <a:tailEnd/>
          </a:ln>
        </p:spPr>
        <p:txBody>
          <a:bodyPr>
            <a:spAutoFit/>
          </a:bodyPr>
          <a:lstStyle/>
          <a:p>
            <a:pPr algn="just" eaLnBrk="1" hangingPunct="1"/>
            <a:r>
              <a:rPr lang="tr-TR" sz="2400">
                <a:solidFill>
                  <a:srgbClr val="002060"/>
                </a:solidFill>
              </a:rPr>
              <a:t>Memur ve hizmetlinin atama, nakil, emekliye sevk, vekalet emrine alınma gibi işlemler nedeniyle </a:t>
            </a:r>
            <a:r>
              <a:rPr lang="tr-TR" sz="2400">
                <a:solidFill>
                  <a:srgbClr val="FF0000"/>
                </a:solidFill>
              </a:rPr>
              <a:t>yeni memuriyet yerine hareket ettiği tarihin</a:t>
            </a:r>
            <a:r>
              <a:rPr lang="tr-TR" sz="2400">
                <a:solidFill>
                  <a:srgbClr val="002060"/>
                </a:solidFill>
              </a:rPr>
              <a:t> anlaşılması gerektiğine… </a:t>
            </a:r>
          </a:p>
        </p:txBody>
      </p:sp>
      <p:pic>
        <p:nvPicPr>
          <p:cNvPr id="34821"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8" name="Yuvarlatılmış Dikdörtgen 7"/>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Sayıştay Genel Kurulunun 17.5.1956 tarihli ve 2289/2 sayılı Kararı </a:t>
            </a:r>
          </a:p>
        </p:txBody>
      </p:sp>
      <p:sp>
        <p:nvSpPr>
          <p:cNvPr id="34823"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34824" name="Resim 5"/>
          <p:cNvPicPr>
            <a:picLocks noChangeAspect="1"/>
          </p:cNvPicPr>
          <p:nvPr/>
        </p:nvPicPr>
        <p:blipFill>
          <a:blip r:embed="rId4" cstate="print"/>
          <a:srcRect/>
          <a:stretch>
            <a:fillRect/>
          </a:stretch>
        </p:blipFill>
        <p:spPr bwMode="auto">
          <a:xfrm>
            <a:off x="131763" y="1201738"/>
            <a:ext cx="839787" cy="714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3672"/>
                                        </p:tgtEl>
                                        <p:attrNameLst>
                                          <p:attrName>style.visibility</p:attrName>
                                        </p:attrNameLst>
                                      </p:cBhvr>
                                      <p:to>
                                        <p:strVal val="visible"/>
                                      </p:to>
                                    </p:set>
                                    <p:animEffect transition="in" filter="checkerboard(across)">
                                      <p:cBhvr>
                                        <p:cTn id="12"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2 Slayt Numarası Yer Tutucusu"/>
          <p:cNvSpPr>
            <a:spLocks noGrp="1"/>
          </p:cNvSpPr>
          <p:nvPr>
            <p:ph type="sldNum" sz="quarter" idx="12"/>
          </p:nvPr>
        </p:nvSpPr>
        <p:spPr bwMode="auto">
          <a:noFill/>
          <a:ln>
            <a:miter lim="800000"/>
            <a:headEnd/>
            <a:tailEnd/>
          </a:ln>
        </p:spPr>
        <p:txBody>
          <a:bodyPr/>
          <a:lstStyle/>
          <a:p>
            <a:fld id="{98BED638-D8D2-4DA9-8C87-7988F4D7414D}" type="slidenum">
              <a:rPr lang="tr-TR" smtClean="0">
                <a:solidFill>
                  <a:srgbClr val="898989"/>
                </a:solidFill>
              </a:rPr>
              <a:pPr/>
              <a:t>110</a:t>
            </a:fld>
            <a:endParaRPr lang="tr-TR" smtClean="0">
              <a:solidFill>
                <a:srgbClr val="898989"/>
              </a:solidFill>
            </a:endParaRPr>
          </a:p>
        </p:txBody>
      </p:sp>
      <p:sp>
        <p:nvSpPr>
          <p:cNvPr id="7" name="6 Dikdörtgen"/>
          <p:cNvSpPr>
            <a:spLocks noChangeArrowheads="1"/>
          </p:cNvSpPr>
          <p:nvPr/>
        </p:nvSpPr>
        <p:spPr bwMode="auto">
          <a:xfrm>
            <a:off x="131763" y="2173288"/>
            <a:ext cx="8856662" cy="3416300"/>
          </a:xfrm>
          <a:prstGeom prst="rect">
            <a:avLst/>
          </a:prstGeom>
          <a:noFill/>
          <a:ln w="9525">
            <a:noFill/>
            <a:miter lim="800000"/>
            <a:headEnd/>
            <a:tailEnd/>
          </a:ln>
        </p:spPr>
        <p:txBody>
          <a:bodyPr>
            <a:spAutoFit/>
          </a:bodyPr>
          <a:lstStyle/>
          <a:p>
            <a:pPr algn="just" eaLnBrk="1" hangingPunct="1"/>
            <a:r>
              <a:rPr lang="tr-TR" sz="2400">
                <a:solidFill>
                  <a:srgbClr val="002060"/>
                </a:solidFill>
              </a:rPr>
              <a:t>Daimi vazife ile bir tarafa gönderilmelerine karar verilip de harcırahları ödendikten sonra gönderilmelerinden vazgeçilenlere bu kanuna göre müstahak bulundukları </a:t>
            </a:r>
            <a:r>
              <a:rPr lang="tr-TR" sz="2400" b="1">
                <a:solidFill>
                  <a:srgbClr val="002060"/>
                </a:solidFill>
              </a:rPr>
              <a:t>yer değiştirme masrafını geçmemek şartıyla</a:t>
            </a:r>
            <a:r>
              <a:rPr lang="tr-TR" sz="2400">
                <a:solidFill>
                  <a:srgbClr val="002060"/>
                </a:solidFill>
              </a:rPr>
              <a:t> harcırah hesabına esas tutulan </a:t>
            </a:r>
            <a:r>
              <a:rPr lang="tr-TR" sz="2400" b="1">
                <a:solidFill>
                  <a:srgbClr val="002060"/>
                </a:solidFill>
              </a:rPr>
              <a:t>aylık veya ücretleri tutarının 1/4 ü </a:t>
            </a:r>
            <a:r>
              <a:rPr lang="tr-TR" sz="2400">
                <a:solidFill>
                  <a:srgbClr val="002060"/>
                </a:solidFill>
              </a:rPr>
              <a:t>nispetinde bir tazminat verilmekle beraber </a:t>
            </a:r>
            <a:r>
              <a:rPr lang="tr-TR" sz="2400" b="1">
                <a:solidFill>
                  <a:srgbClr val="002060"/>
                </a:solidFill>
              </a:rPr>
              <a:t>peşinen ödenmiş ve istirdadı kısmen veya tamamen imkansız bulunan</a:t>
            </a:r>
            <a:r>
              <a:rPr lang="tr-TR" sz="2400">
                <a:solidFill>
                  <a:srgbClr val="002060"/>
                </a:solidFill>
              </a:rPr>
              <a:t> </a:t>
            </a:r>
            <a:r>
              <a:rPr lang="tr-TR" sz="2400" b="1">
                <a:solidFill>
                  <a:srgbClr val="002060"/>
                </a:solidFill>
              </a:rPr>
              <a:t>tren, vapur ve tayyare bileti ücretleri gibi yol masrafları da</a:t>
            </a:r>
            <a:r>
              <a:rPr lang="tr-TR" sz="2400">
                <a:solidFill>
                  <a:srgbClr val="002060"/>
                </a:solidFill>
              </a:rPr>
              <a:t> bu tazminata ilave olunur.</a:t>
            </a:r>
          </a:p>
        </p:txBody>
      </p:sp>
      <p:pic>
        <p:nvPicPr>
          <p:cNvPr id="136196"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36197"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3" name="Resim 12"/>
          <p:cNvPicPr>
            <a:picLocks noChangeAspect="1"/>
          </p:cNvPicPr>
          <p:nvPr/>
        </p:nvPicPr>
        <p:blipFill>
          <a:blip r:embed="rId3" cstate="print"/>
          <a:srcRect/>
          <a:stretch>
            <a:fillRect/>
          </a:stretch>
        </p:blipFill>
        <p:spPr bwMode="auto">
          <a:xfrm>
            <a:off x="131763" y="1201738"/>
            <a:ext cx="839787" cy="731837"/>
          </a:xfrm>
          <a:prstGeom prst="rect">
            <a:avLst/>
          </a:prstGeom>
          <a:noFill/>
          <a:ln w="9525">
            <a:noFill/>
            <a:miter lim="800000"/>
            <a:headEnd/>
            <a:tailEnd/>
          </a:ln>
        </p:spPr>
      </p:pic>
      <p:sp>
        <p:nvSpPr>
          <p:cNvPr id="14" name="10 Metin kutusu"/>
          <p:cNvSpPr txBox="1">
            <a:spLocks noChangeArrowheads="1"/>
          </p:cNvSpPr>
          <p:nvPr/>
        </p:nvSpPr>
        <p:spPr bwMode="auto">
          <a:xfrm>
            <a:off x="1025525" y="1285875"/>
            <a:ext cx="8027988" cy="647700"/>
          </a:xfrm>
          <a:prstGeom prst="rect">
            <a:avLst/>
          </a:prstGeom>
          <a:noFill/>
          <a:ln w="9525">
            <a:noFill/>
            <a:miter lim="800000"/>
            <a:headEnd/>
            <a:tailEnd/>
          </a:ln>
        </p:spPr>
        <p:txBody>
          <a:bodyPr anchor="ctr">
            <a:spAutoFit/>
          </a:bodyPr>
          <a:lstStyle/>
          <a:p>
            <a:pPr algn="just"/>
            <a:r>
              <a:rPr lang="tr-TR" b="1" i="1"/>
              <a:t>Sürekli görevle gönderilenlerden daha sonra görevlendirmelerinden vazgeçilenlere hangi giderlerin ödenmesi gerekir ?</a:t>
            </a:r>
          </a:p>
        </p:txBody>
      </p:sp>
      <p:sp>
        <p:nvSpPr>
          <p:cNvPr id="15" name="Yuvarlatılmış Dikdörtgen 14"/>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bg1"/>
                </a:solidFill>
                <a:latin typeface="+mj-lt"/>
              </a:rPr>
              <a:t> Sayıştay 4.Daire; 18.01.1977/23289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0 Slayt Numarası Yer Tutucusu"/>
          <p:cNvSpPr>
            <a:spLocks noGrp="1"/>
          </p:cNvSpPr>
          <p:nvPr>
            <p:ph type="sldNum" sz="quarter" idx="12"/>
          </p:nvPr>
        </p:nvSpPr>
        <p:spPr bwMode="auto">
          <a:noFill/>
          <a:ln>
            <a:miter lim="800000"/>
            <a:headEnd/>
            <a:tailEnd/>
          </a:ln>
        </p:spPr>
        <p:txBody>
          <a:bodyPr/>
          <a:lstStyle/>
          <a:p>
            <a:fld id="{3CB715AF-D9BB-42B1-8215-48EBC073A3E9}" type="slidenum">
              <a:rPr lang="tr-TR" smtClean="0">
                <a:solidFill>
                  <a:srgbClr val="898989"/>
                </a:solidFill>
              </a:rPr>
              <a:pPr/>
              <a:t>111</a:t>
            </a:fld>
            <a:endParaRPr lang="tr-TR" smtClean="0">
              <a:solidFill>
                <a:srgbClr val="898989"/>
              </a:solidFill>
            </a:endParaRPr>
          </a:p>
        </p:txBody>
      </p:sp>
      <p:sp>
        <p:nvSpPr>
          <p:cNvPr id="10" name="Dikdörtgen 3"/>
          <p:cNvSpPr>
            <a:spLocks noChangeArrowheads="1"/>
          </p:cNvSpPr>
          <p:nvPr/>
        </p:nvSpPr>
        <p:spPr bwMode="auto">
          <a:xfrm>
            <a:off x="250825" y="3143250"/>
            <a:ext cx="8713788" cy="584200"/>
          </a:xfrm>
          <a:prstGeom prst="rect">
            <a:avLst/>
          </a:prstGeom>
          <a:solidFill>
            <a:schemeClr val="accent4">
              <a:lumMod val="20000"/>
              <a:lumOff val="80000"/>
            </a:schemeClr>
          </a:solidFill>
          <a:ln>
            <a:noFill/>
          </a:ln>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defRPr/>
            </a:pPr>
            <a:r>
              <a:rPr lang="tr-TR" b="1" dirty="0" smtClean="0">
                <a:solidFill>
                  <a:srgbClr val="0070C0"/>
                </a:solidFill>
                <a:latin typeface="Arial" panose="020B0604020202020204" pitchFamily="34" charset="0"/>
              </a:rPr>
              <a:t>5- Diğer Hususlar</a:t>
            </a:r>
          </a:p>
        </p:txBody>
      </p:sp>
    </p:spTree>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2 Slayt Numarası Yer Tutucusu"/>
          <p:cNvSpPr>
            <a:spLocks noGrp="1"/>
          </p:cNvSpPr>
          <p:nvPr>
            <p:ph type="sldNum" sz="quarter" idx="12"/>
          </p:nvPr>
        </p:nvSpPr>
        <p:spPr bwMode="auto">
          <a:noFill/>
          <a:ln>
            <a:miter lim="800000"/>
            <a:headEnd/>
            <a:tailEnd/>
          </a:ln>
        </p:spPr>
        <p:txBody>
          <a:bodyPr/>
          <a:lstStyle/>
          <a:p>
            <a:fld id="{A930E4A4-8D34-4D74-B459-8B646D05878E}" type="slidenum">
              <a:rPr lang="tr-TR" smtClean="0">
                <a:solidFill>
                  <a:srgbClr val="898989"/>
                </a:solidFill>
              </a:rPr>
              <a:pPr/>
              <a:t>112</a:t>
            </a:fld>
            <a:endParaRPr lang="tr-TR" smtClean="0">
              <a:solidFill>
                <a:srgbClr val="898989"/>
              </a:solidFill>
            </a:endParaRPr>
          </a:p>
        </p:txBody>
      </p:sp>
      <p:pic>
        <p:nvPicPr>
          <p:cNvPr id="138243"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38244"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Seyahat Kartı</a:t>
            </a:r>
          </a:p>
        </p:txBody>
      </p:sp>
      <p:sp>
        <p:nvSpPr>
          <p:cNvPr id="15" name="Yuvarlatılmış Dikdörtgen 14"/>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47. madde</a:t>
            </a:r>
          </a:p>
        </p:txBody>
      </p:sp>
      <p:sp>
        <p:nvSpPr>
          <p:cNvPr id="138246" name="Rectangle 4"/>
          <p:cNvSpPr>
            <a:spLocks noChangeArrowheads="1"/>
          </p:cNvSpPr>
          <p:nvPr/>
        </p:nvSpPr>
        <p:spPr bwMode="gray">
          <a:xfrm>
            <a:off x="179388" y="1274763"/>
            <a:ext cx="8785225" cy="4524375"/>
          </a:xfrm>
          <a:prstGeom prst="rect">
            <a:avLst/>
          </a:prstGeom>
          <a:noFill/>
          <a:ln w="9525" algn="ctr">
            <a:noFill/>
            <a:miter lim="800000"/>
            <a:headEnd/>
            <a:tailEnd/>
          </a:ln>
        </p:spPr>
        <p:txBody>
          <a:bodyPr>
            <a:spAutoFit/>
          </a:bodyPr>
          <a:lstStyle/>
          <a:p>
            <a:pPr algn="just" eaLnBrk="1" hangingPunct="1">
              <a:lnSpc>
                <a:spcPct val="150000"/>
              </a:lnSpc>
              <a:buClr>
                <a:srgbClr val="002060"/>
              </a:buClr>
              <a:buFont typeface="Wingdings" pitchFamily="2" charset="2"/>
              <a:buChar char="Ø"/>
            </a:pPr>
            <a:r>
              <a:rPr lang="tr-TR" sz="2400">
                <a:solidFill>
                  <a:srgbClr val="0000FF"/>
                </a:solidFill>
              </a:rPr>
              <a:t> Seyahat Kartı; </a:t>
            </a:r>
          </a:p>
          <a:p>
            <a:pPr algn="just" eaLnBrk="1" hangingPunct="1">
              <a:lnSpc>
                <a:spcPct val="150000"/>
              </a:lnSpc>
            </a:pPr>
            <a:r>
              <a:rPr lang="tr-TR" sz="2400">
                <a:solidFill>
                  <a:srgbClr val="002060"/>
                </a:solidFill>
              </a:rPr>
              <a:t>Memuriyet mahalli içinde </a:t>
            </a:r>
            <a:r>
              <a:rPr lang="tr-TR" sz="2400">
                <a:solidFill>
                  <a:srgbClr val="FF0000"/>
                </a:solidFill>
              </a:rPr>
              <a:t>seyyar olarak görev yapan </a:t>
            </a:r>
            <a:r>
              <a:rPr lang="tr-TR" sz="2400">
                <a:solidFill>
                  <a:srgbClr val="0000FF"/>
                </a:solidFill>
              </a:rPr>
              <a:t>tahsildar, yoklama memuru, mutemet, veznedar, satın alma memuru, tebliğ memuru, posta veya evrak dağıtıcısı, takip memuru ve mübaşir gibi memur ve hizmetlilere</a:t>
            </a:r>
            <a:r>
              <a:rPr lang="tr-TR" sz="2400">
                <a:solidFill>
                  <a:srgbClr val="002060"/>
                </a:solidFill>
              </a:rPr>
              <a:t> </a:t>
            </a:r>
            <a:r>
              <a:rPr lang="tr-TR" sz="2400" u="sng">
                <a:solidFill>
                  <a:srgbClr val="FF0000"/>
                </a:solidFill>
              </a:rPr>
              <a:t>gündelik ve yol gideri ödenmemekte</a:t>
            </a:r>
            <a:r>
              <a:rPr lang="tr-TR" sz="2400">
                <a:solidFill>
                  <a:srgbClr val="FF0000"/>
                </a:solidFill>
              </a:rPr>
              <a:t> </a:t>
            </a:r>
            <a:r>
              <a:rPr lang="tr-TR" sz="2400">
                <a:solidFill>
                  <a:srgbClr val="002060"/>
                </a:solidFill>
              </a:rPr>
              <a:t>bu kanun kapsamına giren kurumlar tarafından işletilen taşıtlarda yolculuk yapabilmeleri için </a:t>
            </a:r>
            <a:r>
              <a:rPr lang="tr-TR" sz="2400" u="sng">
                <a:solidFill>
                  <a:srgbClr val="FF0000"/>
                </a:solidFill>
              </a:rPr>
              <a:t>fotoğraflı birer seyahat kartı </a:t>
            </a:r>
            <a:r>
              <a:rPr lang="tr-TR" sz="2400">
                <a:solidFill>
                  <a:srgbClr val="002060"/>
                </a:solidFill>
              </a:rPr>
              <a:t>verilmektedir.</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2 Slayt Numarası Yer Tutucusu"/>
          <p:cNvSpPr>
            <a:spLocks noGrp="1"/>
          </p:cNvSpPr>
          <p:nvPr>
            <p:ph type="sldNum" sz="quarter" idx="12"/>
          </p:nvPr>
        </p:nvSpPr>
        <p:spPr bwMode="auto">
          <a:noFill/>
          <a:ln>
            <a:miter lim="800000"/>
            <a:headEnd/>
            <a:tailEnd/>
          </a:ln>
        </p:spPr>
        <p:txBody>
          <a:bodyPr/>
          <a:lstStyle/>
          <a:p>
            <a:fld id="{58B128AB-66B2-4D10-9C22-D21884FDED37}" type="slidenum">
              <a:rPr lang="tr-TR" smtClean="0">
                <a:solidFill>
                  <a:srgbClr val="898989"/>
                </a:solidFill>
              </a:rPr>
              <a:pPr/>
              <a:t>113</a:t>
            </a:fld>
            <a:endParaRPr lang="tr-TR" smtClean="0">
              <a:solidFill>
                <a:srgbClr val="898989"/>
              </a:solidFill>
            </a:endParaRPr>
          </a:p>
        </p:txBody>
      </p:sp>
      <p:pic>
        <p:nvPicPr>
          <p:cNvPr id="139267"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39268"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Seyyar Görev Tazminatı</a:t>
            </a:r>
          </a:p>
        </p:txBody>
      </p:sp>
      <p:sp>
        <p:nvSpPr>
          <p:cNvPr id="15" name="Yuvarlatılmış Dikdörtgen 14"/>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49. madde</a:t>
            </a:r>
          </a:p>
        </p:txBody>
      </p:sp>
      <p:sp>
        <p:nvSpPr>
          <p:cNvPr id="139270" name="Rectangle 4"/>
          <p:cNvSpPr>
            <a:spLocks noChangeArrowheads="1"/>
          </p:cNvSpPr>
          <p:nvPr/>
        </p:nvSpPr>
        <p:spPr bwMode="gray">
          <a:xfrm>
            <a:off x="179388" y="1239838"/>
            <a:ext cx="8785225" cy="5170487"/>
          </a:xfrm>
          <a:prstGeom prst="rect">
            <a:avLst/>
          </a:prstGeom>
          <a:noFill/>
          <a:ln w="9525" algn="ctr">
            <a:noFill/>
            <a:miter lim="800000"/>
            <a:headEnd/>
            <a:tailEnd/>
          </a:ln>
        </p:spPr>
        <p:txBody>
          <a:bodyPr>
            <a:spAutoFit/>
          </a:bodyPr>
          <a:lstStyle/>
          <a:p>
            <a:pPr algn="just" eaLnBrk="1" hangingPunct="1">
              <a:lnSpc>
                <a:spcPct val="150000"/>
              </a:lnSpc>
              <a:buClr>
                <a:srgbClr val="002060"/>
              </a:buClr>
              <a:buFont typeface="Wingdings" pitchFamily="2" charset="2"/>
              <a:buChar char="Ø"/>
            </a:pPr>
            <a:r>
              <a:rPr lang="tr-TR" sz="2000">
                <a:solidFill>
                  <a:srgbClr val="0000FF"/>
                </a:solidFill>
              </a:rPr>
              <a:t> Seyyar Görev Tazminatı;</a:t>
            </a:r>
          </a:p>
          <a:p>
            <a:pPr algn="just" eaLnBrk="1" hangingPunct="1">
              <a:lnSpc>
                <a:spcPct val="150000"/>
              </a:lnSpc>
            </a:pPr>
            <a:r>
              <a:rPr lang="tr-TR" sz="2000">
                <a:solidFill>
                  <a:srgbClr val="002060"/>
                </a:solidFill>
              </a:rPr>
              <a:t>Asli görevleri gereği </a:t>
            </a:r>
            <a:r>
              <a:rPr lang="tr-TR" sz="2000">
                <a:solidFill>
                  <a:srgbClr val="FF0000"/>
                </a:solidFill>
              </a:rPr>
              <a:t>memuriyet mahalli dışında ve belirli bir görev bölgesi</a:t>
            </a:r>
            <a:r>
              <a:rPr lang="tr-TR" sz="2000">
                <a:solidFill>
                  <a:srgbClr val="002060"/>
                </a:solidFill>
              </a:rPr>
              <a:t> (Merkez veya il kuruluşuna dahil birimlerde il sınırı, bölge şeklinde çalışan birimlerde bölge sınırı) içinde </a:t>
            </a:r>
            <a:r>
              <a:rPr lang="tr-TR" sz="2000">
                <a:solidFill>
                  <a:srgbClr val="FF0000"/>
                </a:solidFill>
              </a:rPr>
              <a:t>fiilen gezici olarak görev yapan memur ve hizmetlilere</a:t>
            </a:r>
            <a:r>
              <a:rPr lang="tr-TR" sz="2000">
                <a:solidFill>
                  <a:srgbClr val="002060"/>
                </a:solidFill>
              </a:rPr>
              <a:t> </a:t>
            </a:r>
            <a:r>
              <a:rPr lang="tr-TR" sz="2000" u="sng">
                <a:solidFill>
                  <a:srgbClr val="FF0000"/>
                </a:solidFill>
              </a:rPr>
              <a:t>gündelik ve (aşağıda unvanları sayılanlar hariç) yol gideri ödenmez.</a:t>
            </a:r>
          </a:p>
          <a:p>
            <a:pPr algn="just" eaLnBrk="1" hangingPunct="1">
              <a:lnSpc>
                <a:spcPct val="150000"/>
              </a:lnSpc>
            </a:pPr>
            <a:r>
              <a:rPr lang="tr-TR" sz="2000">
                <a:solidFill>
                  <a:srgbClr val="002060"/>
                </a:solidFill>
              </a:rPr>
              <a:t>Bunlardan, Maliye Bakanlığınca görev unvanları ile iş ve çalışma özellikleri uygun görülenlere; bu Bakanlıkça vize edilen cetvellere dayanılarak fiilen gezici görev yaptıkları günler için almakta oldukları aylık/kadro derecelerine göre müstahak oldukları </a:t>
            </a:r>
            <a:r>
              <a:rPr lang="tr-TR" sz="2000">
                <a:solidFill>
                  <a:srgbClr val="FF0000"/>
                </a:solidFill>
              </a:rPr>
              <a:t>yurt içi gündeliklerinin üçte biri günlük tazminat </a:t>
            </a:r>
            <a:r>
              <a:rPr lang="tr-TR" sz="2000">
                <a:solidFill>
                  <a:srgbClr val="002060"/>
                </a:solidFill>
              </a:rPr>
              <a:t>olarak verilir.</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2 Slayt Numarası Yer Tutucusu"/>
          <p:cNvSpPr>
            <a:spLocks noGrp="1"/>
          </p:cNvSpPr>
          <p:nvPr>
            <p:ph type="sldNum" sz="quarter" idx="12"/>
          </p:nvPr>
        </p:nvSpPr>
        <p:spPr bwMode="auto">
          <a:noFill/>
          <a:ln>
            <a:miter lim="800000"/>
            <a:headEnd/>
            <a:tailEnd/>
          </a:ln>
        </p:spPr>
        <p:txBody>
          <a:bodyPr/>
          <a:lstStyle/>
          <a:p>
            <a:fld id="{E519A9B8-B0D0-4253-B945-4BD03EE3E6B3}" type="slidenum">
              <a:rPr lang="tr-TR" smtClean="0">
                <a:solidFill>
                  <a:srgbClr val="898989"/>
                </a:solidFill>
              </a:rPr>
              <a:pPr/>
              <a:t>114</a:t>
            </a:fld>
            <a:endParaRPr lang="tr-TR" smtClean="0">
              <a:solidFill>
                <a:srgbClr val="898989"/>
              </a:solidFill>
            </a:endParaRPr>
          </a:p>
        </p:txBody>
      </p:sp>
      <p:pic>
        <p:nvPicPr>
          <p:cNvPr id="140291"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40292"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Seyyar Görev Tazminatı</a:t>
            </a:r>
          </a:p>
        </p:txBody>
      </p:sp>
      <p:sp>
        <p:nvSpPr>
          <p:cNvPr id="140293" name="Rectangle 4"/>
          <p:cNvSpPr>
            <a:spLocks noChangeArrowheads="1"/>
          </p:cNvSpPr>
          <p:nvPr/>
        </p:nvSpPr>
        <p:spPr bwMode="gray">
          <a:xfrm>
            <a:off x="179388" y="1433513"/>
            <a:ext cx="8874125" cy="3902075"/>
          </a:xfrm>
          <a:prstGeom prst="rect">
            <a:avLst/>
          </a:prstGeom>
          <a:noFill/>
          <a:ln w="9525" algn="ctr">
            <a:noFill/>
            <a:miter lim="800000"/>
            <a:headEnd/>
            <a:tailEnd/>
          </a:ln>
        </p:spPr>
        <p:txBody>
          <a:bodyPr>
            <a:spAutoFit/>
          </a:bodyPr>
          <a:lstStyle/>
          <a:p>
            <a:pPr algn="just" eaLnBrk="1" hangingPunct="1">
              <a:lnSpc>
                <a:spcPct val="150000"/>
              </a:lnSpc>
              <a:buFont typeface="Wingdings" pitchFamily="2" charset="2"/>
              <a:buChar char="Ø"/>
            </a:pPr>
            <a:r>
              <a:rPr lang="tr-TR" sz="2400">
                <a:solidFill>
                  <a:srgbClr val="002060"/>
                </a:solidFill>
              </a:rPr>
              <a:t> </a:t>
            </a:r>
            <a:r>
              <a:rPr lang="tr-TR" sz="2400">
                <a:solidFill>
                  <a:srgbClr val="0000FF"/>
                </a:solidFill>
              </a:rPr>
              <a:t>Seyyar Görev Tazminatı;</a:t>
            </a:r>
          </a:p>
          <a:p>
            <a:pPr algn="just" eaLnBrk="1" hangingPunct="1">
              <a:lnSpc>
                <a:spcPct val="150000"/>
              </a:lnSpc>
              <a:buClr>
                <a:srgbClr val="002060"/>
              </a:buClr>
            </a:pPr>
            <a:r>
              <a:rPr lang="tr-TR" sz="2400">
                <a:solidFill>
                  <a:srgbClr val="FF0000"/>
                </a:solidFill>
              </a:rPr>
              <a:t>Takip memuru, gezici sağlık memuru, ebe, orman muhafaza memuru, koruyucu, koruma memuru, posta dağıtıcısı, hat bakıcısı, tahsildar, gezici başöğretmen </a:t>
            </a:r>
            <a:r>
              <a:rPr lang="tr-TR" sz="2400">
                <a:solidFill>
                  <a:srgbClr val="002060"/>
                </a:solidFill>
              </a:rPr>
              <a:t>ve görev niteliklerinin bunlara benzerliği </a:t>
            </a:r>
            <a:r>
              <a:rPr lang="tr-TR" sz="2400">
                <a:solidFill>
                  <a:srgbClr val="002060"/>
                </a:solidFill>
                <a:hlinkClick r:id="rId3" action="ppaction://hlinkfile"/>
              </a:rPr>
              <a:t>Maliye Bakanlığınca</a:t>
            </a:r>
            <a:r>
              <a:rPr lang="tr-TR" sz="2400">
                <a:solidFill>
                  <a:srgbClr val="002060"/>
                </a:solidFill>
              </a:rPr>
              <a:t> onaylanacak diğer memur ve hizmetlilerin </a:t>
            </a:r>
            <a:r>
              <a:rPr lang="tr-TR" sz="2400">
                <a:solidFill>
                  <a:srgbClr val="FF0000"/>
                </a:solidFill>
              </a:rPr>
              <a:t>yol giderleri mutat taşıt araçlarına fiilen ödedikleri miktar</a:t>
            </a:r>
            <a:r>
              <a:rPr lang="tr-TR" sz="2400">
                <a:solidFill>
                  <a:srgbClr val="FF3300"/>
                </a:solidFill>
              </a:rPr>
              <a:t>lar </a:t>
            </a:r>
            <a:r>
              <a:rPr lang="tr-TR" sz="2400">
                <a:solidFill>
                  <a:srgbClr val="002060"/>
                </a:solidFill>
              </a:rPr>
              <a:t>üzerinden karşılanır.</a:t>
            </a:r>
          </a:p>
        </p:txBody>
      </p:sp>
      <p:sp>
        <p:nvSpPr>
          <p:cNvPr id="8" name="Yuvarlatılmış Dikdörtgen 7"/>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49. madde</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3 Slayt Numarası Yer Tutucusu"/>
          <p:cNvSpPr>
            <a:spLocks noGrp="1"/>
          </p:cNvSpPr>
          <p:nvPr>
            <p:ph type="sldNum" sz="quarter" idx="12"/>
          </p:nvPr>
        </p:nvSpPr>
        <p:spPr bwMode="auto">
          <a:noFill/>
          <a:ln>
            <a:miter lim="800000"/>
            <a:headEnd/>
            <a:tailEnd/>
          </a:ln>
        </p:spPr>
        <p:txBody>
          <a:bodyPr/>
          <a:lstStyle/>
          <a:p>
            <a:fld id="{7A1496CF-3B32-452B-8896-B4B20AD9D947}" type="slidenum">
              <a:rPr lang="tr-TR" smtClean="0">
                <a:solidFill>
                  <a:srgbClr val="898989"/>
                </a:solidFill>
              </a:rPr>
              <a:pPr/>
              <a:t>115</a:t>
            </a:fld>
            <a:endParaRPr lang="tr-TR" smtClean="0">
              <a:solidFill>
                <a:srgbClr val="898989"/>
              </a:solidFill>
            </a:endParaRPr>
          </a:p>
        </p:txBody>
      </p:sp>
      <p:sp>
        <p:nvSpPr>
          <p:cNvPr id="141315" name="5 Dikdörtgen"/>
          <p:cNvSpPr>
            <a:spLocks noChangeArrowheads="1"/>
          </p:cNvSpPr>
          <p:nvPr/>
        </p:nvSpPr>
        <p:spPr bwMode="auto">
          <a:xfrm>
            <a:off x="107950" y="1109663"/>
            <a:ext cx="8883650" cy="5632450"/>
          </a:xfrm>
          <a:prstGeom prst="rect">
            <a:avLst/>
          </a:prstGeom>
          <a:noFill/>
          <a:ln w="9525">
            <a:noFill/>
            <a:miter lim="800000"/>
            <a:headEnd/>
            <a:tailEnd/>
          </a:ln>
        </p:spPr>
        <p:txBody>
          <a:bodyPr>
            <a:spAutoFit/>
          </a:bodyPr>
          <a:lstStyle/>
          <a:p>
            <a:pPr indent="-182563" algn="just" eaLnBrk="1" hangingPunct="1">
              <a:lnSpc>
                <a:spcPct val="150000"/>
              </a:lnSpc>
              <a:buClr>
                <a:srgbClr val="002060"/>
              </a:buClr>
              <a:buFont typeface="Wingdings" pitchFamily="2" charset="2"/>
              <a:buChar char="Ø"/>
            </a:pPr>
            <a:r>
              <a:rPr lang="tr-TR" sz="2400">
                <a:solidFill>
                  <a:srgbClr val="002060"/>
                </a:solidFill>
              </a:rPr>
              <a:t> </a:t>
            </a:r>
            <a:r>
              <a:rPr lang="tr-TR" sz="2400">
                <a:solidFill>
                  <a:srgbClr val="0000FF"/>
                </a:solidFill>
              </a:rPr>
              <a:t>Seyahat kartı bedellerinin ödenmesinde;</a:t>
            </a:r>
          </a:p>
          <a:p>
            <a:pPr marL="365125" lvl="1" algn="just" eaLnBrk="1" hangingPunct="1">
              <a:lnSpc>
                <a:spcPct val="150000"/>
              </a:lnSpc>
              <a:buClr>
                <a:srgbClr val="002060"/>
              </a:buClr>
            </a:pPr>
            <a:r>
              <a:rPr lang="tr-TR" sz="2400">
                <a:solidFill>
                  <a:srgbClr val="002060"/>
                </a:solidFill>
              </a:rPr>
              <a:t>İlgililerin adı, soyadı ve unvanları ile </a:t>
            </a:r>
            <a:r>
              <a:rPr lang="tr-TR" sz="2400">
                <a:solidFill>
                  <a:srgbClr val="FF0000"/>
                </a:solidFill>
              </a:rPr>
              <a:t>fiilen bu görevleri yaptıklarını gösteren onay,</a:t>
            </a:r>
          </a:p>
          <a:p>
            <a:pPr marL="365125" lvl="1" algn="just" eaLnBrk="1" hangingPunct="1">
              <a:lnSpc>
                <a:spcPct val="150000"/>
              </a:lnSpc>
              <a:buClr>
                <a:srgbClr val="002060"/>
              </a:buClr>
            </a:pPr>
            <a:r>
              <a:rPr lang="tr-TR" sz="2400">
                <a:solidFill>
                  <a:srgbClr val="FF0000"/>
                </a:solidFill>
              </a:rPr>
              <a:t>Taşıt işleten kuruma ait fatura,</a:t>
            </a:r>
          </a:p>
          <a:p>
            <a:pPr marL="365125" lvl="1" algn="just" eaLnBrk="1" hangingPunct="1">
              <a:lnSpc>
                <a:spcPct val="150000"/>
              </a:lnSpc>
              <a:buClr>
                <a:srgbClr val="002060"/>
              </a:buClr>
            </a:pPr>
            <a:r>
              <a:rPr lang="tr-TR" sz="2400">
                <a:solidFill>
                  <a:srgbClr val="002060"/>
                </a:solidFill>
              </a:rPr>
              <a:t>Mali hizmetler birimince onaylı, </a:t>
            </a:r>
            <a:r>
              <a:rPr lang="tr-TR" sz="2400">
                <a:solidFill>
                  <a:srgbClr val="FF0000"/>
                </a:solidFill>
              </a:rPr>
              <a:t>seyahat kartı verilecek personel listesi, </a:t>
            </a:r>
          </a:p>
          <a:p>
            <a:pPr indent="-182563" algn="just" eaLnBrk="1" hangingPunct="1">
              <a:lnSpc>
                <a:spcPct val="150000"/>
              </a:lnSpc>
              <a:buClr>
                <a:srgbClr val="002060"/>
              </a:buClr>
            </a:pPr>
            <a:r>
              <a:rPr lang="tr-TR" sz="2400">
                <a:solidFill>
                  <a:srgbClr val="002060"/>
                </a:solidFill>
              </a:rPr>
              <a:t>ödeme belgesine bağlanır.</a:t>
            </a:r>
          </a:p>
          <a:p>
            <a:pPr indent="-182563" algn="just" eaLnBrk="1" hangingPunct="1">
              <a:lnSpc>
                <a:spcPct val="150000"/>
              </a:lnSpc>
              <a:buClr>
                <a:srgbClr val="002060"/>
              </a:buClr>
              <a:buFont typeface="Wingdings" pitchFamily="2" charset="2"/>
              <a:buChar char="Ø"/>
            </a:pPr>
            <a:r>
              <a:rPr lang="tr-TR" sz="2400">
                <a:solidFill>
                  <a:srgbClr val="0000FF"/>
                </a:solidFill>
              </a:rPr>
              <a:t> Seyyar görev dağılım listesi ile seyahat kartı verilecek personel listesinin mali yılın ilk ödemesine ait ödeme belgesine bağlanması gerekir.</a:t>
            </a:r>
          </a:p>
        </p:txBody>
      </p:sp>
      <p:sp>
        <p:nvSpPr>
          <p:cNvPr id="141316"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Yolluk Ödemelerine Eklenecek Belgeler</a:t>
            </a:r>
          </a:p>
        </p:txBody>
      </p:sp>
      <p:pic>
        <p:nvPicPr>
          <p:cNvPr id="141317"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9" name="Yuvarlatılmış Dikdörtgen 8"/>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MYHB Yönetmeliği 24. madde (c) bendi</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3 Slayt Numarası Yer Tutucusu"/>
          <p:cNvSpPr>
            <a:spLocks noGrp="1"/>
          </p:cNvSpPr>
          <p:nvPr>
            <p:ph type="sldNum" sz="quarter" idx="12"/>
          </p:nvPr>
        </p:nvSpPr>
        <p:spPr bwMode="auto">
          <a:noFill/>
          <a:ln>
            <a:miter lim="800000"/>
            <a:headEnd/>
            <a:tailEnd/>
          </a:ln>
        </p:spPr>
        <p:txBody>
          <a:bodyPr/>
          <a:lstStyle/>
          <a:p>
            <a:fld id="{EB7DA295-AC41-488F-BA51-F5B4686F5BE7}" type="slidenum">
              <a:rPr lang="tr-TR" smtClean="0">
                <a:solidFill>
                  <a:srgbClr val="898989"/>
                </a:solidFill>
              </a:rPr>
              <a:pPr/>
              <a:t>116</a:t>
            </a:fld>
            <a:endParaRPr lang="tr-TR" smtClean="0">
              <a:solidFill>
                <a:srgbClr val="898989"/>
              </a:solidFill>
            </a:endParaRPr>
          </a:p>
        </p:txBody>
      </p:sp>
      <p:sp>
        <p:nvSpPr>
          <p:cNvPr id="142339"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Harcırah Alabilmek İçin Başvuru Süresi</a:t>
            </a:r>
          </a:p>
        </p:txBody>
      </p:sp>
      <p:pic>
        <p:nvPicPr>
          <p:cNvPr id="142340"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9" name="Yuvarlatılmış Dikdörtgen 8"/>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56. madde</a:t>
            </a:r>
          </a:p>
        </p:txBody>
      </p:sp>
      <p:sp>
        <p:nvSpPr>
          <p:cNvPr id="142342" name="Rectangle 4"/>
          <p:cNvSpPr>
            <a:spLocks noChangeArrowheads="1"/>
          </p:cNvSpPr>
          <p:nvPr/>
        </p:nvSpPr>
        <p:spPr bwMode="gray">
          <a:xfrm>
            <a:off x="398463" y="1420813"/>
            <a:ext cx="8382000" cy="4456112"/>
          </a:xfrm>
          <a:prstGeom prst="rect">
            <a:avLst/>
          </a:prstGeom>
          <a:noFill/>
          <a:ln w="9525" algn="ctr">
            <a:noFill/>
            <a:miter lim="800000"/>
            <a:headEnd/>
            <a:tailEnd/>
          </a:ln>
        </p:spPr>
        <p:txBody>
          <a:bodyPr>
            <a:spAutoFit/>
          </a:bodyPr>
          <a:lstStyle/>
          <a:p>
            <a:pPr algn="just" eaLnBrk="1" hangingPunct="1">
              <a:lnSpc>
                <a:spcPct val="150000"/>
              </a:lnSpc>
            </a:pPr>
            <a:r>
              <a:rPr lang="tr-TR" sz="2400">
                <a:solidFill>
                  <a:srgbClr val="0000FF"/>
                </a:solidFill>
              </a:rPr>
              <a:t>1-</a:t>
            </a:r>
            <a:r>
              <a:rPr lang="tr-TR" sz="2400"/>
              <a:t> </a:t>
            </a:r>
            <a:r>
              <a:rPr lang="tr-TR" sz="2400">
                <a:solidFill>
                  <a:srgbClr val="FF0000"/>
                </a:solidFill>
              </a:rPr>
              <a:t>Açıkta kalan ve vekalet emrine alınan memurlara görevlerinden ayrıldıkları, </a:t>
            </a:r>
          </a:p>
          <a:p>
            <a:pPr algn="just" eaLnBrk="1" hangingPunct="1">
              <a:lnSpc>
                <a:spcPct val="150000"/>
              </a:lnSpc>
            </a:pPr>
            <a:r>
              <a:rPr lang="tr-TR" sz="2400">
                <a:solidFill>
                  <a:srgbClr val="0000FF"/>
                </a:solidFill>
              </a:rPr>
              <a:t>2-</a:t>
            </a:r>
            <a:r>
              <a:rPr lang="tr-TR" sz="2400"/>
              <a:t> </a:t>
            </a:r>
            <a:r>
              <a:rPr lang="tr-TR" sz="2400">
                <a:solidFill>
                  <a:srgbClr val="002060"/>
                </a:solidFill>
              </a:rPr>
              <a:t>Görevden uzaklaştırılmak suretiyle vekalet emrine alınan memurlardan </a:t>
            </a:r>
            <a:r>
              <a:rPr lang="tr-TR" sz="2400">
                <a:solidFill>
                  <a:srgbClr val="FF0000"/>
                </a:solidFill>
              </a:rPr>
              <a:t>yargılamanın kaldırılması kararı alan veya beraat edenler ya da haklarındaki takibat afla ortadan kaldırılanlara, </a:t>
            </a:r>
            <a:r>
              <a:rPr lang="tr-TR" sz="2400">
                <a:solidFill>
                  <a:srgbClr val="002060"/>
                </a:solidFill>
              </a:rPr>
              <a:t>haklarında verilen kararın kesinleştiği </a:t>
            </a:r>
            <a:r>
              <a:rPr lang="tr-TR" sz="2400">
                <a:solidFill>
                  <a:srgbClr val="FF0000"/>
                </a:solidFill>
              </a:rPr>
              <a:t>tarihten itibaren 6 ay içinde </a:t>
            </a:r>
            <a:r>
              <a:rPr lang="tr-TR" sz="2400">
                <a:solidFill>
                  <a:srgbClr val="002060"/>
                </a:solidFill>
              </a:rPr>
              <a:t>müracaat edenlere bu Kanuna göre müstahak oldukları harcırah verilir. </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3 Slayt Numarası Yer Tutucusu"/>
          <p:cNvSpPr>
            <a:spLocks noGrp="1"/>
          </p:cNvSpPr>
          <p:nvPr>
            <p:ph type="sldNum" sz="quarter" idx="12"/>
          </p:nvPr>
        </p:nvSpPr>
        <p:spPr bwMode="auto">
          <a:noFill/>
          <a:ln>
            <a:miter lim="800000"/>
            <a:headEnd/>
            <a:tailEnd/>
          </a:ln>
        </p:spPr>
        <p:txBody>
          <a:bodyPr/>
          <a:lstStyle/>
          <a:p>
            <a:fld id="{741E1F21-FCD4-4803-9AD3-56BCF1AB999D}" type="slidenum">
              <a:rPr lang="tr-TR" smtClean="0">
                <a:solidFill>
                  <a:srgbClr val="898989"/>
                </a:solidFill>
              </a:rPr>
              <a:pPr/>
              <a:t>117</a:t>
            </a:fld>
            <a:endParaRPr lang="tr-TR" smtClean="0">
              <a:solidFill>
                <a:srgbClr val="898989"/>
              </a:solidFill>
            </a:endParaRPr>
          </a:p>
        </p:txBody>
      </p:sp>
      <p:pic>
        <p:nvPicPr>
          <p:cNvPr id="143363"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9" name="Yuvarlatılmış Dikdörtgen 8"/>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56. madde; 5018 sayılı Kanun 34. madde</a:t>
            </a:r>
          </a:p>
        </p:txBody>
      </p:sp>
      <p:sp>
        <p:nvSpPr>
          <p:cNvPr id="166918" name="Rectangle 3"/>
          <p:cNvSpPr>
            <a:spLocks noChangeArrowheads="1"/>
          </p:cNvSpPr>
          <p:nvPr/>
        </p:nvSpPr>
        <p:spPr bwMode="gray">
          <a:xfrm>
            <a:off x="347663" y="1349375"/>
            <a:ext cx="8448675" cy="4456113"/>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buClr>
                <a:srgbClr val="002060"/>
              </a:buClr>
              <a:buFont typeface="Wingdings" panose="05000000000000000000" pitchFamily="2" charset="2"/>
              <a:buChar char="Ø"/>
              <a:defRPr/>
            </a:pPr>
            <a:r>
              <a:rPr lang="tr-TR" sz="2400" dirty="0" smtClean="0">
                <a:solidFill>
                  <a:srgbClr val="0000FF"/>
                </a:solidFill>
              </a:rPr>
              <a:t> </a:t>
            </a:r>
            <a:r>
              <a:rPr lang="tr-TR" sz="2400" u="sng" dirty="0" smtClean="0">
                <a:solidFill>
                  <a:srgbClr val="0000FF"/>
                </a:solidFill>
              </a:rPr>
              <a:t>Kanunda, bu durumlar dışında harcırah alabilmek için herhangi bir süre öngörülmemiştir.</a:t>
            </a:r>
            <a:endParaRPr lang="tr-TR" sz="2400" u="sng" dirty="0" smtClean="0">
              <a:solidFill>
                <a:srgbClr val="002060"/>
              </a:solidFill>
            </a:endParaRPr>
          </a:p>
          <a:p>
            <a:pPr marL="342900" indent="-342900" algn="just" eaLnBrk="1" hangingPunct="1">
              <a:lnSpc>
                <a:spcPct val="150000"/>
              </a:lnSpc>
              <a:buFont typeface="Wingdings" panose="05000000000000000000" pitchFamily="2" charset="2"/>
              <a:buChar char="Ø"/>
              <a:defRPr/>
            </a:pPr>
            <a:r>
              <a:rPr lang="tr-TR" sz="2400" dirty="0" smtClean="0">
                <a:solidFill>
                  <a:srgbClr val="002060"/>
                </a:solidFill>
              </a:rPr>
              <a:t>Bununla birlikte, 5018 sayılı Kanuna göre; </a:t>
            </a:r>
            <a:r>
              <a:rPr lang="tr-TR" sz="2400" dirty="0" smtClean="0">
                <a:solidFill>
                  <a:srgbClr val="FF0000"/>
                </a:solidFill>
              </a:rPr>
              <a:t>ilgili olduğu malî yılın sonundan başlayarak 5 (beş) yıl içinde </a:t>
            </a:r>
            <a:r>
              <a:rPr lang="tr-TR" sz="2400" dirty="0" smtClean="0">
                <a:solidFill>
                  <a:srgbClr val="002060"/>
                </a:solidFill>
              </a:rPr>
              <a:t>alacaklıları tarafından geçerli bir mazerete dayanmaksızın,</a:t>
            </a:r>
          </a:p>
          <a:p>
            <a:pPr marL="342900" indent="-342900" algn="just" eaLnBrk="1" hangingPunct="1">
              <a:lnSpc>
                <a:spcPct val="150000"/>
              </a:lnSpc>
              <a:buFont typeface="Wingdings" panose="05000000000000000000" pitchFamily="2" charset="2"/>
              <a:buChar char="Ø"/>
              <a:defRPr/>
            </a:pPr>
            <a:r>
              <a:rPr lang="tr-TR" sz="2400" dirty="0" smtClean="0">
                <a:solidFill>
                  <a:srgbClr val="FF0000"/>
                </a:solidFill>
              </a:rPr>
              <a:t>Yazılı talep edilmediğinden </a:t>
            </a:r>
            <a:r>
              <a:rPr lang="tr-TR" sz="2400" dirty="0" smtClean="0">
                <a:solidFill>
                  <a:srgbClr val="002060"/>
                </a:solidFill>
              </a:rPr>
              <a:t>veya</a:t>
            </a:r>
          </a:p>
          <a:p>
            <a:pPr marL="342900" indent="-342900" algn="just" eaLnBrk="1" hangingPunct="1">
              <a:lnSpc>
                <a:spcPct val="150000"/>
              </a:lnSpc>
              <a:buFont typeface="Wingdings" panose="05000000000000000000" pitchFamily="2" charset="2"/>
              <a:buChar char="Ø"/>
              <a:defRPr/>
            </a:pPr>
            <a:r>
              <a:rPr lang="tr-TR" sz="2400" dirty="0" smtClean="0">
                <a:solidFill>
                  <a:srgbClr val="FF0000"/>
                </a:solidFill>
              </a:rPr>
              <a:t>Belgeleri verilmediğinden </a:t>
            </a:r>
            <a:r>
              <a:rPr lang="tr-TR" sz="2400" dirty="0" smtClean="0">
                <a:solidFill>
                  <a:srgbClr val="002060"/>
                </a:solidFill>
              </a:rPr>
              <a:t>dolayı </a:t>
            </a:r>
            <a:r>
              <a:rPr lang="tr-TR" sz="2400" dirty="0" smtClean="0">
                <a:solidFill>
                  <a:srgbClr val="FF0000"/>
                </a:solidFill>
              </a:rPr>
              <a:t>ödenemeyen borçlar zamanaşımına </a:t>
            </a:r>
            <a:r>
              <a:rPr lang="tr-TR" sz="2400" dirty="0" smtClean="0">
                <a:solidFill>
                  <a:srgbClr val="002060"/>
                </a:solidFill>
              </a:rPr>
              <a:t>uğrayarak kamu idareleri lehine düşer.</a:t>
            </a:r>
          </a:p>
        </p:txBody>
      </p:sp>
      <p:sp>
        <p:nvSpPr>
          <p:cNvPr id="143366"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Harcırah Alabilmek İçin Başvuru Süresi</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Line 5"/>
          <p:cNvSpPr>
            <a:spLocks noChangeShapeType="1"/>
          </p:cNvSpPr>
          <p:nvPr/>
        </p:nvSpPr>
        <p:spPr bwMode="gray">
          <a:xfrm flipV="1">
            <a:off x="179388" y="4076700"/>
            <a:ext cx="8640762" cy="60325"/>
          </a:xfrm>
          <a:prstGeom prst="line">
            <a:avLst/>
          </a:prstGeom>
          <a:noFill/>
          <a:ln w="63500">
            <a:solidFill>
              <a:srgbClr val="002060"/>
            </a:solidFill>
            <a:round/>
            <a:headEnd type="triangle" w="med" len="med"/>
            <a:tailEnd type="triangle" w="med" len="med"/>
          </a:ln>
        </p:spPr>
        <p:txBody>
          <a:bodyPr lIns="0">
            <a:spAutoFit/>
          </a:bodyPr>
          <a:lstStyle/>
          <a:p>
            <a:endParaRPr lang="tr-TR"/>
          </a:p>
        </p:txBody>
      </p:sp>
      <p:sp>
        <p:nvSpPr>
          <p:cNvPr id="144387" name="4 Slayt Numarası Yer Tutucusu"/>
          <p:cNvSpPr>
            <a:spLocks noGrp="1"/>
          </p:cNvSpPr>
          <p:nvPr>
            <p:ph type="sldNum" sz="quarter" idx="12"/>
          </p:nvPr>
        </p:nvSpPr>
        <p:spPr bwMode="auto">
          <a:noFill/>
          <a:ln>
            <a:miter lim="800000"/>
            <a:headEnd/>
            <a:tailEnd/>
          </a:ln>
        </p:spPr>
        <p:txBody>
          <a:bodyPr/>
          <a:lstStyle/>
          <a:p>
            <a:fld id="{16B0760C-BD61-4DE7-8386-D4360F8C90C7}" type="slidenum">
              <a:rPr lang="tr-TR" smtClean="0">
                <a:solidFill>
                  <a:srgbClr val="898989"/>
                </a:solidFill>
              </a:rPr>
              <a:pPr/>
              <a:t>118</a:t>
            </a:fld>
            <a:endParaRPr lang="tr-TR" smtClean="0">
              <a:solidFill>
                <a:srgbClr val="898989"/>
              </a:solidFill>
            </a:endParaRPr>
          </a:p>
        </p:txBody>
      </p:sp>
      <p:sp>
        <p:nvSpPr>
          <p:cNvPr id="144388"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Örnek</a:t>
            </a:r>
          </a:p>
        </p:txBody>
      </p:sp>
      <p:pic>
        <p:nvPicPr>
          <p:cNvPr id="144389"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5018 sayılı Kanun 34. madde</a:t>
            </a:r>
          </a:p>
        </p:txBody>
      </p:sp>
      <p:cxnSp>
        <p:nvCxnSpPr>
          <p:cNvPr id="6" name="Düz Ok Bağlayıcısı 5"/>
          <p:cNvCxnSpPr/>
          <p:nvPr/>
        </p:nvCxnSpPr>
        <p:spPr>
          <a:xfrm>
            <a:off x="1763713" y="3860800"/>
            <a:ext cx="0" cy="522288"/>
          </a:xfrm>
          <a:prstGeom prst="straightConnector1">
            <a:avLst/>
          </a:prstGeom>
          <a:ln w="4445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4392" name="Dikdörtgen 12"/>
          <p:cNvSpPr>
            <a:spLocks noChangeArrowheads="1"/>
          </p:cNvSpPr>
          <p:nvPr/>
        </p:nvSpPr>
        <p:spPr bwMode="auto">
          <a:xfrm>
            <a:off x="1093788" y="4572000"/>
            <a:ext cx="1325562" cy="369888"/>
          </a:xfrm>
          <a:prstGeom prst="rect">
            <a:avLst/>
          </a:prstGeom>
          <a:noFill/>
          <a:ln w="9525">
            <a:noFill/>
            <a:miter lim="800000"/>
            <a:headEnd/>
            <a:tailEnd/>
          </a:ln>
        </p:spPr>
        <p:txBody>
          <a:bodyPr wrap="none">
            <a:spAutoFit/>
          </a:bodyPr>
          <a:lstStyle/>
          <a:p>
            <a:r>
              <a:rPr lang="tr-TR" b="1">
                <a:solidFill>
                  <a:srgbClr val="002060"/>
                </a:solidFill>
              </a:rPr>
              <a:t>31.12.2011</a:t>
            </a:r>
            <a:endParaRPr lang="tr-TR" b="1"/>
          </a:p>
        </p:txBody>
      </p:sp>
      <p:sp>
        <p:nvSpPr>
          <p:cNvPr id="144393" name="Dikdörtgen 21"/>
          <p:cNvSpPr>
            <a:spLocks noChangeArrowheads="1"/>
          </p:cNvSpPr>
          <p:nvPr/>
        </p:nvSpPr>
        <p:spPr bwMode="auto">
          <a:xfrm>
            <a:off x="7192963" y="4419600"/>
            <a:ext cx="1338262" cy="369888"/>
          </a:xfrm>
          <a:prstGeom prst="rect">
            <a:avLst/>
          </a:prstGeom>
          <a:noFill/>
          <a:ln w="9525">
            <a:noFill/>
            <a:miter lim="800000"/>
            <a:headEnd/>
            <a:tailEnd/>
          </a:ln>
        </p:spPr>
        <p:txBody>
          <a:bodyPr wrap="none">
            <a:spAutoFit/>
          </a:bodyPr>
          <a:lstStyle/>
          <a:p>
            <a:r>
              <a:rPr lang="tr-TR" b="1">
                <a:solidFill>
                  <a:srgbClr val="0000FF"/>
                </a:solidFill>
              </a:rPr>
              <a:t>31.12.2016</a:t>
            </a:r>
          </a:p>
        </p:txBody>
      </p:sp>
      <p:sp>
        <p:nvSpPr>
          <p:cNvPr id="14" name="4-Nokta Yıldız 13"/>
          <p:cNvSpPr/>
          <p:nvPr/>
        </p:nvSpPr>
        <p:spPr>
          <a:xfrm>
            <a:off x="4114800" y="4005263"/>
            <a:ext cx="215900" cy="2540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4" name="4-Nokta Yıldız 23"/>
          <p:cNvSpPr/>
          <p:nvPr/>
        </p:nvSpPr>
        <p:spPr>
          <a:xfrm>
            <a:off x="6532563" y="3995738"/>
            <a:ext cx="215900" cy="2540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4396" name="15 Metin kutusu"/>
          <p:cNvSpPr txBox="1">
            <a:spLocks noChangeArrowheads="1"/>
          </p:cNvSpPr>
          <p:nvPr/>
        </p:nvSpPr>
        <p:spPr bwMode="auto">
          <a:xfrm>
            <a:off x="107950" y="1277938"/>
            <a:ext cx="8880475" cy="1200150"/>
          </a:xfrm>
          <a:prstGeom prst="rect">
            <a:avLst/>
          </a:prstGeom>
          <a:noFill/>
          <a:ln w="9525">
            <a:noFill/>
            <a:miter lim="800000"/>
            <a:headEnd/>
            <a:tailEnd/>
          </a:ln>
        </p:spPr>
        <p:txBody>
          <a:bodyPr>
            <a:spAutoFit/>
          </a:bodyPr>
          <a:lstStyle/>
          <a:p>
            <a:pPr algn="just" eaLnBrk="1" hangingPunct="1">
              <a:lnSpc>
                <a:spcPct val="150000"/>
              </a:lnSpc>
              <a:buClr>
                <a:srgbClr val="002060"/>
              </a:buClr>
              <a:buFont typeface="Wingdings" pitchFamily="2" charset="2"/>
              <a:buChar char="Ø"/>
            </a:pPr>
            <a:r>
              <a:rPr lang="tr-TR" sz="2400">
                <a:solidFill>
                  <a:srgbClr val="002060"/>
                </a:solidFill>
              </a:rPr>
              <a:t> Örneğin ilgili olduğu mali yıl </a:t>
            </a:r>
            <a:r>
              <a:rPr lang="tr-TR" sz="2400" b="1" u="sng">
                <a:solidFill>
                  <a:srgbClr val="FF0000"/>
                </a:solidFill>
              </a:rPr>
              <a:t>19 MAYIS 2011</a:t>
            </a:r>
            <a:r>
              <a:rPr lang="tr-TR" sz="2400">
                <a:solidFill>
                  <a:srgbClr val="002060"/>
                </a:solidFill>
              </a:rPr>
              <a:t> olan harcırahın ödenmesinde zamanaşımı;</a:t>
            </a:r>
          </a:p>
        </p:txBody>
      </p:sp>
      <p:sp>
        <p:nvSpPr>
          <p:cNvPr id="22" name="4-Nokta Yıldız 21"/>
          <p:cNvSpPr/>
          <p:nvPr/>
        </p:nvSpPr>
        <p:spPr>
          <a:xfrm>
            <a:off x="5314950" y="4005263"/>
            <a:ext cx="215900" cy="2540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3" name="4-Nokta Yıldız 22"/>
          <p:cNvSpPr/>
          <p:nvPr/>
        </p:nvSpPr>
        <p:spPr>
          <a:xfrm>
            <a:off x="2797175" y="4005263"/>
            <a:ext cx="215900" cy="2540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25" name="Düz Ok Bağlayıcısı 24"/>
          <p:cNvCxnSpPr/>
          <p:nvPr/>
        </p:nvCxnSpPr>
        <p:spPr>
          <a:xfrm>
            <a:off x="7854950" y="3852863"/>
            <a:ext cx="0" cy="522287"/>
          </a:xfrm>
          <a:prstGeom prst="straightConnector1">
            <a:avLst/>
          </a:prstGeom>
          <a:ln w="4445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4400" name="AutoShape 10"/>
          <p:cNvSpPr>
            <a:spLocks/>
          </p:cNvSpPr>
          <p:nvPr/>
        </p:nvSpPr>
        <p:spPr bwMode="gray">
          <a:xfrm rot="-5400000">
            <a:off x="924719" y="3007519"/>
            <a:ext cx="285750" cy="1249362"/>
          </a:xfrm>
          <a:prstGeom prst="rightBrace">
            <a:avLst>
              <a:gd name="adj1" fmla="val 20829"/>
              <a:gd name="adj2" fmla="val 50000"/>
            </a:avLst>
          </a:prstGeom>
          <a:noFill/>
          <a:ln w="25400">
            <a:solidFill>
              <a:srgbClr val="FF0000"/>
            </a:solidFill>
            <a:round/>
            <a:headEnd/>
            <a:tailEnd/>
          </a:ln>
        </p:spPr>
        <p:txBody>
          <a:bodyPr wrap="none" lIns="0" anchor="ctr">
            <a:spAutoFit/>
          </a:bodyPr>
          <a:lstStyle/>
          <a:p>
            <a:pPr eaLnBrk="1" hangingPunct="1"/>
            <a:endParaRPr lang="tr-TR">
              <a:solidFill>
                <a:schemeClr val="hlink"/>
              </a:solidFill>
            </a:endParaRPr>
          </a:p>
        </p:txBody>
      </p:sp>
      <p:sp>
        <p:nvSpPr>
          <p:cNvPr id="144401" name="Dikdörtgen 12"/>
          <p:cNvSpPr>
            <a:spLocks noChangeArrowheads="1"/>
          </p:cNvSpPr>
          <p:nvPr/>
        </p:nvSpPr>
        <p:spPr bwMode="auto">
          <a:xfrm>
            <a:off x="2557463" y="3573463"/>
            <a:ext cx="719137" cy="368300"/>
          </a:xfrm>
          <a:prstGeom prst="rect">
            <a:avLst/>
          </a:prstGeom>
          <a:noFill/>
          <a:ln w="9525">
            <a:noFill/>
            <a:miter lim="800000"/>
            <a:headEnd/>
            <a:tailEnd/>
          </a:ln>
        </p:spPr>
        <p:txBody>
          <a:bodyPr wrap="none">
            <a:spAutoFit/>
          </a:bodyPr>
          <a:lstStyle/>
          <a:p>
            <a:r>
              <a:rPr lang="tr-TR" b="1">
                <a:solidFill>
                  <a:srgbClr val="002060"/>
                </a:solidFill>
              </a:rPr>
              <a:t>1. Yıl</a:t>
            </a:r>
            <a:endParaRPr lang="tr-TR" b="1"/>
          </a:p>
        </p:txBody>
      </p:sp>
      <p:sp>
        <p:nvSpPr>
          <p:cNvPr id="144402" name="Dikdörtgen 12"/>
          <p:cNvSpPr>
            <a:spLocks noChangeArrowheads="1"/>
          </p:cNvSpPr>
          <p:nvPr/>
        </p:nvSpPr>
        <p:spPr bwMode="auto">
          <a:xfrm>
            <a:off x="3852863" y="3573463"/>
            <a:ext cx="719137" cy="368300"/>
          </a:xfrm>
          <a:prstGeom prst="rect">
            <a:avLst/>
          </a:prstGeom>
          <a:noFill/>
          <a:ln w="9525">
            <a:noFill/>
            <a:miter lim="800000"/>
            <a:headEnd/>
            <a:tailEnd/>
          </a:ln>
        </p:spPr>
        <p:txBody>
          <a:bodyPr wrap="none">
            <a:spAutoFit/>
          </a:bodyPr>
          <a:lstStyle/>
          <a:p>
            <a:r>
              <a:rPr lang="tr-TR" b="1">
                <a:solidFill>
                  <a:srgbClr val="002060"/>
                </a:solidFill>
              </a:rPr>
              <a:t>2. Yıl</a:t>
            </a:r>
            <a:endParaRPr lang="tr-TR" b="1"/>
          </a:p>
        </p:txBody>
      </p:sp>
      <p:sp>
        <p:nvSpPr>
          <p:cNvPr id="144403" name="Dikdörtgen 12"/>
          <p:cNvSpPr>
            <a:spLocks noChangeArrowheads="1"/>
          </p:cNvSpPr>
          <p:nvPr/>
        </p:nvSpPr>
        <p:spPr bwMode="auto">
          <a:xfrm>
            <a:off x="5051425" y="3573463"/>
            <a:ext cx="719138" cy="368300"/>
          </a:xfrm>
          <a:prstGeom prst="rect">
            <a:avLst/>
          </a:prstGeom>
          <a:noFill/>
          <a:ln w="9525">
            <a:noFill/>
            <a:miter lim="800000"/>
            <a:headEnd/>
            <a:tailEnd/>
          </a:ln>
        </p:spPr>
        <p:txBody>
          <a:bodyPr wrap="none">
            <a:spAutoFit/>
          </a:bodyPr>
          <a:lstStyle/>
          <a:p>
            <a:r>
              <a:rPr lang="tr-TR" b="1">
                <a:solidFill>
                  <a:srgbClr val="002060"/>
                </a:solidFill>
              </a:rPr>
              <a:t>3. Yıl</a:t>
            </a:r>
            <a:endParaRPr lang="tr-TR" b="1"/>
          </a:p>
        </p:txBody>
      </p:sp>
      <p:sp>
        <p:nvSpPr>
          <p:cNvPr id="144404" name="Dikdörtgen 12"/>
          <p:cNvSpPr>
            <a:spLocks noChangeArrowheads="1"/>
          </p:cNvSpPr>
          <p:nvPr/>
        </p:nvSpPr>
        <p:spPr bwMode="auto">
          <a:xfrm>
            <a:off x="6300788" y="3573463"/>
            <a:ext cx="719137" cy="368300"/>
          </a:xfrm>
          <a:prstGeom prst="rect">
            <a:avLst/>
          </a:prstGeom>
          <a:noFill/>
          <a:ln w="9525">
            <a:noFill/>
            <a:miter lim="800000"/>
            <a:headEnd/>
            <a:tailEnd/>
          </a:ln>
        </p:spPr>
        <p:txBody>
          <a:bodyPr wrap="none">
            <a:spAutoFit/>
          </a:bodyPr>
          <a:lstStyle/>
          <a:p>
            <a:r>
              <a:rPr lang="tr-TR" b="1">
                <a:solidFill>
                  <a:srgbClr val="002060"/>
                </a:solidFill>
              </a:rPr>
              <a:t>4. Yıl</a:t>
            </a:r>
            <a:endParaRPr lang="tr-TR" b="1"/>
          </a:p>
        </p:txBody>
      </p:sp>
      <p:sp>
        <p:nvSpPr>
          <p:cNvPr id="144405" name="Dikdörtgen 12"/>
          <p:cNvSpPr>
            <a:spLocks noChangeArrowheads="1"/>
          </p:cNvSpPr>
          <p:nvPr/>
        </p:nvSpPr>
        <p:spPr bwMode="auto">
          <a:xfrm>
            <a:off x="7496175" y="3563938"/>
            <a:ext cx="719138" cy="369887"/>
          </a:xfrm>
          <a:prstGeom prst="rect">
            <a:avLst/>
          </a:prstGeom>
          <a:noFill/>
          <a:ln w="9525">
            <a:noFill/>
            <a:miter lim="800000"/>
            <a:headEnd/>
            <a:tailEnd/>
          </a:ln>
        </p:spPr>
        <p:txBody>
          <a:bodyPr wrap="none">
            <a:spAutoFit/>
          </a:bodyPr>
          <a:lstStyle/>
          <a:p>
            <a:r>
              <a:rPr lang="tr-TR" b="1">
                <a:solidFill>
                  <a:srgbClr val="0000FF"/>
                </a:solidFill>
              </a:rPr>
              <a:t>5. Yıl</a:t>
            </a:r>
          </a:p>
        </p:txBody>
      </p:sp>
      <p:sp>
        <p:nvSpPr>
          <p:cNvPr id="144406" name="Dikdörtgen 12"/>
          <p:cNvSpPr>
            <a:spLocks noChangeArrowheads="1"/>
          </p:cNvSpPr>
          <p:nvPr/>
        </p:nvSpPr>
        <p:spPr bwMode="auto">
          <a:xfrm>
            <a:off x="425450" y="3059113"/>
            <a:ext cx="1325563" cy="369887"/>
          </a:xfrm>
          <a:prstGeom prst="rect">
            <a:avLst/>
          </a:prstGeom>
          <a:noFill/>
          <a:ln w="9525">
            <a:noFill/>
            <a:miter lim="800000"/>
            <a:headEnd/>
            <a:tailEnd/>
          </a:ln>
        </p:spPr>
        <p:txBody>
          <a:bodyPr wrap="none">
            <a:spAutoFit/>
          </a:bodyPr>
          <a:lstStyle/>
          <a:p>
            <a:r>
              <a:rPr lang="tr-TR" b="1">
                <a:solidFill>
                  <a:srgbClr val="FF0000"/>
                </a:solidFill>
              </a:rPr>
              <a:t>19.05.2011</a:t>
            </a:r>
          </a:p>
        </p:txBody>
      </p:sp>
      <p:sp>
        <p:nvSpPr>
          <p:cNvPr id="34" name="4-Nokta Yıldız 33"/>
          <p:cNvSpPr/>
          <p:nvPr/>
        </p:nvSpPr>
        <p:spPr>
          <a:xfrm>
            <a:off x="900113" y="4005263"/>
            <a:ext cx="215900" cy="254000"/>
          </a:xfrm>
          <a:prstGeom prst="star4">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4408" name="Dikdörtgen 12"/>
          <p:cNvSpPr>
            <a:spLocks noChangeArrowheads="1"/>
          </p:cNvSpPr>
          <p:nvPr/>
        </p:nvSpPr>
        <p:spPr bwMode="auto">
          <a:xfrm>
            <a:off x="6316663" y="4356100"/>
            <a:ext cx="696912" cy="369888"/>
          </a:xfrm>
          <a:prstGeom prst="rect">
            <a:avLst/>
          </a:prstGeom>
          <a:noFill/>
          <a:ln w="9525">
            <a:noFill/>
            <a:miter lim="800000"/>
            <a:headEnd/>
            <a:tailEnd/>
          </a:ln>
        </p:spPr>
        <p:txBody>
          <a:bodyPr wrap="none">
            <a:spAutoFit/>
          </a:bodyPr>
          <a:lstStyle/>
          <a:p>
            <a:r>
              <a:rPr lang="tr-TR" b="1">
                <a:solidFill>
                  <a:srgbClr val="002060"/>
                </a:solidFill>
              </a:rPr>
              <a:t>2015</a:t>
            </a:r>
            <a:endParaRPr lang="tr-TR" b="1"/>
          </a:p>
        </p:txBody>
      </p:sp>
      <p:sp>
        <p:nvSpPr>
          <p:cNvPr id="144409" name="Dikdörtgen 12"/>
          <p:cNvSpPr>
            <a:spLocks noChangeArrowheads="1"/>
          </p:cNvSpPr>
          <p:nvPr/>
        </p:nvSpPr>
        <p:spPr bwMode="auto">
          <a:xfrm>
            <a:off x="5099050" y="4365625"/>
            <a:ext cx="696913" cy="369888"/>
          </a:xfrm>
          <a:prstGeom prst="rect">
            <a:avLst/>
          </a:prstGeom>
          <a:noFill/>
          <a:ln w="9525">
            <a:noFill/>
            <a:miter lim="800000"/>
            <a:headEnd/>
            <a:tailEnd/>
          </a:ln>
        </p:spPr>
        <p:txBody>
          <a:bodyPr wrap="none">
            <a:spAutoFit/>
          </a:bodyPr>
          <a:lstStyle/>
          <a:p>
            <a:r>
              <a:rPr lang="tr-TR" b="1">
                <a:solidFill>
                  <a:srgbClr val="002060"/>
                </a:solidFill>
              </a:rPr>
              <a:t>2014</a:t>
            </a:r>
            <a:endParaRPr lang="tr-TR" b="1"/>
          </a:p>
        </p:txBody>
      </p:sp>
      <p:sp>
        <p:nvSpPr>
          <p:cNvPr id="144410" name="Dikdörtgen 12"/>
          <p:cNvSpPr>
            <a:spLocks noChangeArrowheads="1"/>
          </p:cNvSpPr>
          <p:nvPr/>
        </p:nvSpPr>
        <p:spPr bwMode="auto">
          <a:xfrm>
            <a:off x="3849688" y="4365625"/>
            <a:ext cx="696912" cy="369888"/>
          </a:xfrm>
          <a:prstGeom prst="rect">
            <a:avLst/>
          </a:prstGeom>
          <a:noFill/>
          <a:ln w="9525">
            <a:noFill/>
            <a:miter lim="800000"/>
            <a:headEnd/>
            <a:tailEnd/>
          </a:ln>
        </p:spPr>
        <p:txBody>
          <a:bodyPr wrap="none">
            <a:spAutoFit/>
          </a:bodyPr>
          <a:lstStyle/>
          <a:p>
            <a:r>
              <a:rPr lang="tr-TR" b="1">
                <a:solidFill>
                  <a:srgbClr val="002060"/>
                </a:solidFill>
              </a:rPr>
              <a:t>2013</a:t>
            </a:r>
            <a:endParaRPr lang="tr-TR" b="1"/>
          </a:p>
        </p:txBody>
      </p:sp>
      <p:sp>
        <p:nvSpPr>
          <p:cNvPr id="144411" name="Dikdörtgen 12"/>
          <p:cNvSpPr>
            <a:spLocks noChangeArrowheads="1"/>
          </p:cNvSpPr>
          <p:nvPr/>
        </p:nvSpPr>
        <p:spPr bwMode="auto">
          <a:xfrm>
            <a:off x="2581275" y="4365625"/>
            <a:ext cx="696913" cy="369888"/>
          </a:xfrm>
          <a:prstGeom prst="rect">
            <a:avLst/>
          </a:prstGeom>
          <a:noFill/>
          <a:ln w="9525">
            <a:noFill/>
            <a:miter lim="800000"/>
            <a:headEnd/>
            <a:tailEnd/>
          </a:ln>
        </p:spPr>
        <p:txBody>
          <a:bodyPr wrap="none">
            <a:spAutoFit/>
          </a:bodyPr>
          <a:lstStyle/>
          <a:p>
            <a:r>
              <a:rPr lang="tr-TR" b="1">
                <a:solidFill>
                  <a:srgbClr val="002060"/>
                </a:solidFill>
              </a:rPr>
              <a:t>2012</a:t>
            </a:r>
            <a:endParaRPr lang="tr-TR" b="1"/>
          </a:p>
        </p:txBody>
      </p:sp>
      <p:sp>
        <p:nvSpPr>
          <p:cNvPr id="144412" name="Metin kutusu 1"/>
          <p:cNvSpPr txBox="1">
            <a:spLocks noChangeArrowheads="1"/>
          </p:cNvSpPr>
          <p:nvPr/>
        </p:nvSpPr>
        <p:spPr bwMode="auto">
          <a:xfrm>
            <a:off x="179388" y="5589588"/>
            <a:ext cx="8713787" cy="830262"/>
          </a:xfrm>
          <a:prstGeom prst="rect">
            <a:avLst/>
          </a:prstGeom>
          <a:noFill/>
          <a:ln w="9525">
            <a:noFill/>
            <a:miter lim="800000"/>
            <a:headEnd/>
            <a:tailEnd/>
          </a:ln>
        </p:spPr>
        <p:txBody>
          <a:bodyPr>
            <a:spAutoFit/>
          </a:bodyPr>
          <a:lstStyle/>
          <a:p>
            <a:pPr algn="just"/>
            <a:r>
              <a:rPr lang="tr-TR" sz="2400">
                <a:solidFill>
                  <a:srgbClr val="002060"/>
                </a:solidFill>
              </a:rPr>
              <a:t>31.12.2016 tarihidir. Bu tarihte söz konusu alacak zaman aşımına uğrayarak kamu idaresi lehine düşer. </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3 Slayt Numarası Yer Tutucusu"/>
          <p:cNvSpPr>
            <a:spLocks noGrp="1"/>
          </p:cNvSpPr>
          <p:nvPr>
            <p:ph type="sldNum" sz="quarter" idx="12"/>
          </p:nvPr>
        </p:nvSpPr>
        <p:spPr bwMode="auto">
          <a:noFill/>
          <a:ln>
            <a:miter lim="800000"/>
            <a:headEnd/>
            <a:tailEnd/>
          </a:ln>
        </p:spPr>
        <p:txBody>
          <a:bodyPr/>
          <a:lstStyle/>
          <a:p>
            <a:fld id="{81A34396-08E4-4742-A350-AD862E4C4657}" type="slidenum">
              <a:rPr lang="tr-TR" smtClean="0">
                <a:solidFill>
                  <a:srgbClr val="898989"/>
                </a:solidFill>
              </a:rPr>
              <a:pPr/>
              <a:t>119</a:t>
            </a:fld>
            <a:endParaRPr lang="tr-TR" smtClean="0">
              <a:solidFill>
                <a:srgbClr val="898989"/>
              </a:solidFill>
            </a:endParaRPr>
          </a:p>
        </p:txBody>
      </p:sp>
      <p:sp>
        <p:nvSpPr>
          <p:cNvPr id="182275" name="Dikdörtgen 2"/>
          <p:cNvSpPr>
            <a:spLocks noChangeArrowheads="1"/>
          </p:cNvSpPr>
          <p:nvPr/>
        </p:nvSpPr>
        <p:spPr bwMode="auto">
          <a:xfrm>
            <a:off x="107950" y="1323975"/>
            <a:ext cx="8739188" cy="4984750"/>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buClr>
                <a:srgbClr val="002060"/>
              </a:buClr>
              <a:buFont typeface="Wingdings" panose="05000000000000000000" pitchFamily="2" charset="2"/>
              <a:buChar char="Ø"/>
              <a:defRPr/>
            </a:pPr>
            <a:r>
              <a:rPr lang="tr-TR" sz="2400" dirty="0" smtClean="0">
                <a:solidFill>
                  <a:srgbClr val="002060"/>
                </a:solidFill>
              </a:rPr>
              <a:t>Harcırah tutarını artıracak  şekilde-maddi hatalar hariç hilafı hakikat beyanname verenler hakkında, </a:t>
            </a:r>
          </a:p>
          <a:p>
            <a:pPr lvl="1" algn="just" eaLnBrk="1" hangingPunct="1">
              <a:lnSpc>
                <a:spcPct val="150000"/>
              </a:lnSpc>
              <a:buClr>
                <a:srgbClr val="002060"/>
              </a:buClr>
              <a:buFont typeface="Wingdings" panose="05000000000000000000" pitchFamily="2" charset="2"/>
              <a:buChar char="Ø"/>
              <a:defRPr/>
            </a:pPr>
            <a:r>
              <a:rPr lang="tr-TR" sz="2400" dirty="0" smtClean="0">
                <a:solidFill>
                  <a:srgbClr val="002060"/>
                </a:solidFill>
              </a:rPr>
              <a:t>Rütbe Tenzili </a:t>
            </a:r>
            <a:r>
              <a:rPr lang="tr-TR" sz="2000" dirty="0" smtClean="0">
                <a:solidFill>
                  <a:srgbClr val="C00000"/>
                </a:solidFill>
              </a:rPr>
              <a:t>(Emniyet ve askeri personel için)</a:t>
            </a:r>
            <a:endParaRPr lang="tr-TR" sz="2400" dirty="0" smtClean="0">
              <a:solidFill>
                <a:srgbClr val="C00000"/>
              </a:solidFill>
            </a:endParaRPr>
          </a:p>
          <a:p>
            <a:pPr lvl="1" algn="just" eaLnBrk="1" hangingPunct="1">
              <a:lnSpc>
                <a:spcPct val="150000"/>
              </a:lnSpc>
              <a:buClr>
                <a:srgbClr val="002060"/>
              </a:buClr>
              <a:buFont typeface="Wingdings" panose="05000000000000000000" pitchFamily="2" charset="2"/>
              <a:buChar char="Ø"/>
              <a:defRPr/>
            </a:pPr>
            <a:r>
              <a:rPr lang="tr-TR" sz="2400" dirty="0" smtClean="0">
                <a:solidFill>
                  <a:srgbClr val="002060"/>
                </a:solidFill>
              </a:rPr>
              <a:t>Sınıf Tenzili </a:t>
            </a:r>
            <a:r>
              <a:rPr lang="tr-TR" sz="2000" dirty="0" smtClean="0">
                <a:solidFill>
                  <a:srgbClr val="C00000"/>
                </a:solidFill>
              </a:rPr>
              <a:t>(657 sayılı kanunda bu ceza yok, karşılığı kademe ilerlemesinin durdurulması olabilir.)</a:t>
            </a:r>
          </a:p>
          <a:p>
            <a:pPr lvl="1" algn="just" eaLnBrk="1" hangingPunct="1">
              <a:lnSpc>
                <a:spcPct val="150000"/>
              </a:lnSpc>
              <a:buClr>
                <a:srgbClr val="002060"/>
              </a:buClr>
              <a:buFont typeface="Wingdings" panose="05000000000000000000" pitchFamily="2" charset="2"/>
              <a:buChar char="Ø"/>
              <a:defRPr/>
            </a:pPr>
            <a:r>
              <a:rPr lang="tr-TR" sz="2400" dirty="0" smtClean="0">
                <a:solidFill>
                  <a:srgbClr val="002060"/>
                </a:solidFill>
              </a:rPr>
              <a:t>Memuriyetten Çıkarma </a:t>
            </a:r>
          </a:p>
          <a:p>
            <a:pPr marL="457200" lvl="1" indent="-363538" algn="just" eaLnBrk="1" hangingPunct="1">
              <a:lnSpc>
                <a:spcPct val="150000"/>
              </a:lnSpc>
              <a:buClr>
                <a:srgbClr val="002060"/>
              </a:buClr>
              <a:tabLst>
                <a:tab pos="93663" algn="l"/>
              </a:tabLst>
              <a:defRPr/>
            </a:pPr>
            <a:r>
              <a:rPr lang="tr-TR" sz="2400" dirty="0" smtClean="0">
                <a:solidFill>
                  <a:srgbClr val="FF0000"/>
                </a:solidFill>
              </a:rPr>
              <a:t>Cezalarından her hangi biri verilir</a:t>
            </a:r>
            <a:r>
              <a:rPr lang="tr-TR" sz="2400" dirty="0" smtClean="0">
                <a:solidFill>
                  <a:srgbClr val="002060"/>
                </a:solidFill>
              </a:rPr>
              <a:t> </a:t>
            </a:r>
            <a:r>
              <a:rPr lang="tr-TR" sz="2400" dirty="0" smtClean="0">
                <a:solidFill>
                  <a:srgbClr val="FF0000"/>
                </a:solidFill>
              </a:rPr>
              <a:t>ve </a:t>
            </a:r>
          </a:p>
          <a:p>
            <a:pPr marL="457200" lvl="1" indent="-363538" algn="just" eaLnBrk="1" hangingPunct="1">
              <a:lnSpc>
                <a:spcPct val="150000"/>
              </a:lnSpc>
              <a:buClr>
                <a:srgbClr val="002060"/>
              </a:buClr>
              <a:buFont typeface="Wingdings" panose="05000000000000000000" pitchFamily="2" charset="2"/>
              <a:buChar char="Ø"/>
              <a:tabLst>
                <a:tab pos="93663" algn="l"/>
              </a:tabLst>
              <a:defRPr/>
            </a:pPr>
            <a:r>
              <a:rPr lang="tr-TR" sz="2400" dirty="0" smtClean="0">
                <a:solidFill>
                  <a:srgbClr val="002060"/>
                </a:solidFill>
              </a:rPr>
              <a:t>Bu  gibilerin bu suretle aldıkları fazla harcırah, 6183 sayılı Kanun hükümlerine göre tahsil olunur. </a:t>
            </a:r>
          </a:p>
        </p:txBody>
      </p:sp>
      <p:sp>
        <p:nvSpPr>
          <p:cNvPr id="145412"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Hilafı Hakikat Beyanname Verenler</a:t>
            </a:r>
          </a:p>
        </p:txBody>
      </p:sp>
      <p:pic>
        <p:nvPicPr>
          <p:cNvPr id="145413"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9" name="Yuvarlatılmış Dikdörtgen 8"/>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60. madde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Slayt Numarası Yer Tutucusu"/>
          <p:cNvSpPr>
            <a:spLocks noGrp="1"/>
          </p:cNvSpPr>
          <p:nvPr>
            <p:ph type="sldNum" sz="quarter" idx="12"/>
          </p:nvPr>
        </p:nvSpPr>
        <p:spPr bwMode="auto">
          <a:noFill/>
          <a:ln>
            <a:miter lim="800000"/>
            <a:headEnd/>
            <a:tailEnd/>
          </a:ln>
        </p:spPr>
        <p:txBody>
          <a:bodyPr/>
          <a:lstStyle/>
          <a:p>
            <a:fld id="{90EE9ECB-5F83-4EDF-819A-FFAE855D37C9}" type="slidenum">
              <a:rPr lang="tr-TR" smtClean="0">
                <a:solidFill>
                  <a:srgbClr val="898989"/>
                </a:solidFill>
              </a:rPr>
              <a:pPr/>
              <a:t>12</a:t>
            </a:fld>
            <a:endParaRPr lang="tr-TR" smtClean="0">
              <a:solidFill>
                <a:srgbClr val="898989"/>
              </a:solidFill>
            </a:endParaRPr>
          </a:p>
        </p:txBody>
      </p:sp>
      <p:sp>
        <p:nvSpPr>
          <p:cNvPr id="11" name="10 Metin kutusu"/>
          <p:cNvSpPr txBox="1">
            <a:spLocks noChangeArrowheads="1"/>
          </p:cNvSpPr>
          <p:nvPr/>
        </p:nvSpPr>
        <p:spPr bwMode="auto">
          <a:xfrm>
            <a:off x="1025525" y="1090613"/>
            <a:ext cx="8027988" cy="922337"/>
          </a:xfrm>
          <a:prstGeom prst="rect">
            <a:avLst/>
          </a:prstGeom>
          <a:noFill/>
          <a:ln w="9525">
            <a:noFill/>
            <a:miter lim="800000"/>
            <a:headEnd/>
            <a:tailEnd/>
          </a:ln>
        </p:spPr>
        <p:txBody>
          <a:bodyPr anchor="ctr">
            <a:spAutoFit/>
          </a:bodyPr>
          <a:lstStyle/>
          <a:p>
            <a:pPr algn="just">
              <a:defRPr/>
            </a:pPr>
            <a:endParaRPr lang="tr-TR" b="1" i="1" dirty="0"/>
          </a:p>
          <a:p>
            <a:pPr algn="just">
              <a:defRPr/>
            </a:pPr>
            <a:r>
              <a:rPr lang="tr-TR" b="1" i="1" dirty="0"/>
              <a:t>0 (Sıfır) yaş grubundaki çocuklara harcırah ödenir mi?</a:t>
            </a:r>
          </a:p>
          <a:p>
            <a:pPr algn="just">
              <a:defRPr/>
            </a:pPr>
            <a:endParaRPr lang="tr-TR" i="1" spc="-10" dirty="0">
              <a:solidFill>
                <a:srgbClr val="0000FF"/>
              </a:solidFill>
            </a:endParaRPr>
          </a:p>
        </p:txBody>
      </p:sp>
      <p:sp>
        <p:nvSpPr>
          <p:cNvPr id="113672" name="6 Dikdörtgen"/>
          <p:cNvSpPr>
            <a:spLocks noChangeArrowheads="1"/>
          </p:cNvSpPr>
          <p:nvPr/>
        </p:nvSpPr>
        <p:spPr bwMode="auto">
          <a:xfrm>
            <a:off x="107950" y="2489200"/>
            <a:ext cx="8945563" cy="1938338"/>
          </a:xfrm>
          <a:prstGeom prst="rect">
            <a:avLst/>
          </a:prstGeom>
          <a:noFill/>
          <a:ln w="9525">
            <a:noFill/>
            <a:miter lim="800000"/>
            <a:headEnd/>
            <a:tailEnd/>
          </a:ln>
        </p:spPr>
        <p:txBody>
          <a:bodyPr>
            <a:spAutoFit/>
          </a:bodyPr>
          <a:lstStyle/>
          <a:p>
            <a:pPr algn="just" eaLnBrk="1" hangingPunct="1"/>
            <a:r>
              <a:rPr lang="tr-TR" sz="2400">
                <a:solidFill>
                  <a:srgbClr val="002060"/>
                </a:solidFill>
              </a:rPr>
              <a:t>Bu itibarla (0) yaş grubundaki çocuk da memur ve hizmetlinin füru olduğundan 6245 sayılı Harcırah Kanununun 45 inci maddesi uyarınca ödenecek yer değiştirme gideri, gündelik ve yol gideri hesabında bu çocukların da dikkate alınması gerekmektedir. </a:t>
            </a:r>
          </a:p>
        </p:txBody>
      </p:sp>
      <p:pic>
        <p:nvPicPr>
          <p:cNvPr id="35845"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8" name="Yuvarlatılmış Dikdörtgen 7"/>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Maliye Bakanlığı 5.7.1985 tarihli ve 16534 sayılı görüş yazısı</a:t>
            </a:r>
          </a:p>
        </p:txBody>
      </p:sp>
      <p:sp>
        <p:nvSpPr>
          <p:cNvPr id="35847"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35848" name="Resim 5"/>
          <p:cNvPicPr>
            <a:picLocks noChangeAspect="1"/>
          </p:cNvPicPr>
          <p:nvPr/>
        </p:nvPicPr>
        <p:blipFill>
          <a:blip r:embed="rId3" cstate="print"/>
          <a:srcRect/>
          <a:stretch>
            <a:fillRect/>
          </a:stretch>
        </p:blipFill>
        <p:spPr bwMode="auto">
          <a:xfrm>
            <a:off x="131763" y="1201738"/>
            <a:ext cx="839787" cy="714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checkerboard(across)">
                                      <p:cBhvr>
                                        <p:cTn id="7" dur="500"/>
                                        <p:tgtEl>
                                          <p:spTgt spid="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3672"/>
                                        </p:tgtEl>
                                        <p:attrNameLst>
                                          <p:attrName>style.visibility</p:attrName>
                                        </p:attrNameLst>
                                      </p:cBhvr>
                                      <p:to>
                                        <p:strVal val="visible"/>
                                      </p:to>
                                    </p:set>
                                    <p:animEffect transition="in" filter="checkerboard(across)">
                                      <p:cBhvr>
                                        <p:cTn id="12"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object 13"/>
          <p:cNvSpPr txBox="1">
            <a:spLocks noChangeArrowheads="1"/>
          </p:cNvSpPr>
          <p:nvPr/>
        </p:nvSpPr>
        <p:spPr bwMode="auto">
          <a:xfrm>
            <a:off x="107950" y="1063625"/>
            <a:ext cx="8945563" cy="5749925"/>
          </a:xfrm>
          <a:prstGeom prst="rect">
            <a:avLst/>
          </a:prstGeom>
          <a:noFill/>
          <a:ln w="9525">
            <a:noFill/>
            <a:miter lim="800000"/>
            <a:headEnd/>
            <a:tailEnd/>
          </a:ln>
        </p:spPr>
        <p:txBody>
          <a:bodyPr lIns="0" tIns="0" rIns="0" bIns="0"/>
          <a:lstStyle/>
          <a:p>
            <a:pPr marL="355600" indent="-342900" algn="just" eaLnBrk="1" hangingPunct="1">
              <a:lnSpc>
                <a:spcPct val="150000"/>
              </a:lnSpc>
              <a:buFont typeface="Wingdings" pitchFamily="2" charset="2"/>
              <a:buChar char="Ø"/>
              <a:tabLst>
                <a:tab pos="234950" algn="l"/>
                <a:tab pos="7038975" algn="l"/>
              </a:tabLst>
            </a:pPr>
            <a:r>
              <a:rPr lang="tr-TR" sz="2300">
                <a:solidFill>
                  <a:srgbClr val="002060"/>
                </a:solidFill>
              </a:rPr>
              <a:t>Harcırah  peşin  olarak verilir. Gerekli durumlarda yetecek kadar avans verilir.</a:t>
            </a:r>
          </a:p>
          <a:p>
            <a:pPr marL="355600" indent="-342900" algn="just" eaLnBrk="1" hangingPunct="1">
              <a:lnSpc>
                <a:spcPct val="150000"/>
              </a:lnSpc>
              <a:buFont typeface="Wingdings" pitchFamily="2" charset="2"/>
              <a:buChar char="Ø"/>
              <a:tabLst>
                <a:tab pos="234950" algn="l"/>
                <a:tab pos="7038975" algn="l"/>
              </a:tabLst>
            </a:pPr>
            <a:r>
              <a:rPr lang="tr-TR" sz="2300">
                <a:solidFill>
                  <a:srgbClr val="002060"/>
                </a:solidFill>
              </a:rPr>
              <a:t>Geçici   ya   da   sürekli   görev   yerine   </a:t>
            </a:r>
            <a:r>
              <a:rPr lang="tr-TR" sz="2300">
                <a:solidFill>
                  <a:srgbClr val="FF0000"/>
                </a:solidFill>
              </a:rPr>
              <a:t>15   gün   içinde hareket    edilmemesi  durumunda  alınan  para  iade edilmek zorundadır.</a:t>
            </a:r>
          </a:p>
          <a:p>
            <a:pPr marL="355600" indent="-342900" algn="just" eaLnBrk="1" hangingPunct="1">
              <a:lnSpc>
                <a:spcPct val="150000"/>
              </a:lnSpc>
              <a:buFont typeface="Wingdings" pitchFamily="2" charset="2"/>
              <a:buChar char="Ø"/>
              <a:tabLst>
                <a:tab pos="234950" algn="l"/>
                <a:tab pos="7038975" algn="l"/>
              </a:tabLst>
            </a:pPr>
            <a:r>
              <a:rPr lang="tr-TR" sz="2300">
                <a:solidFill>
                  <a:srgbClr val="002060"/>
                </a:solidFill>
              </a:rPr>
              <a:t>Geçici  görevlendirmelerde  avans  alınmış  ise  görev sona  erdikten  sonra  </a:t>
            </a:r>
            <a:r>
              <a:rPr lang="tr-TR" sz="2300">
                <a:solidFill>
                  <a:srgbClr val="FF0000"/>
                </a:solidFill>
              </a:rPr>
              <a:t>en  geç  1  ay  içerisinde  mahsup işlemi </a:t>
            </a:r>
            <a:r>
              <a:rPr lang="tr-TR" sz="2300">
                <a:solidFill>
                  <a:srgbClr val="002060"/>
                </a:solidFill>
              </a:rPr>
              <a:t>yapılmak zorundadır.</a:t>
            </a:r>
          </a:p>
          <a:p>
            <a:pPr marL="355600" indent="-342900" algn="just" eaLnBrk="1" hangingPunct="1">
              <a:lnSpc>
                <a:spcPct val="150000"/>
              </a:lnSpc>
              <a:buFont typeface="Wingdings" pitchFamily="2" charset="2"/>
              <a:buChar char="Ø"/>
              <a:tabLst>
                <a:tab pos="234950" algn="l"/>
                <a:tab pos="7038975" algn="l"/>
              </a:tabLst>
            </a:pPr>
            <a:r>
              <a:rPr lang="tr-TR" sz="2300">
                <a:solidFill>
                  <a:srgbClr val="002060"/>
                </a:solidFill>
              </a:rPr>
              <a:t>Harcırah Kanunu kapsamında yapılan ödemeler borç için </a:t>
            </a:r>
            <a:r>
              <a:rPr lang="tr-TR" sz="2300">
                <a:solidFill>
                  <a:srgbClr val="FF0000"/>
                </a:solidFill>
              </a:rPr>
              <a:t>haczedilemez. </a:t>
            </a:r>
          </a:p>
          <a:p>
            <a:pPr marL="355600" indent="-342900" algn="just" eaLnBrk="1" hangingPunct="1">
              <a:lnSpc>
                <a:spcPct val="150000"/>
              </a:lnSpc>
              <a:buFont typeface="Wingdings" pitchFamily="2" charset="2"/>
              <a:buChar char="Ø"/>
              <a:tabLst>
                <a:tab pos="234950" algn="l"/>
                <a:tab pos="7038975" algn="l"/>
              </a:tabLst>
            </a:pPr>
            <a:r>
              <a:rPr lang="tr-TR" sz="2300">
                <a:solidFill>
                  <a:srgbClr val="002060"/>
                </a:solidFill>
              </a:rPr>
              <a:t>Harcırah</a:t>
            </a:r>
            <a:r>
              <a:rPr lang="tr-TR" sz="2300">
                <a:solidFill>
                  <a:srgbClr val="040404"/>
                </a:solidFill>
              </a:rPr>
              <a:t>  </a:t>
            </a:r>
            <a:r>
              <a:rPr lang="tr-TR" sz="2300">
                <a:solidFill>
                  <a:srgbClr val="FF0000"/>
                </a:solidFill>
              </a:rPr>
              <a:t>hizmetin  taalluk  ettiği  kurum  </a:t>
            </a:r>
            <a:r>
              <a:rPr lang="tr-TR" sz="2300">
                <a:solidFill>
                  <a:srgbClr val="002060"/>
                </a:solidFill>
              </a:rPr>
              <a:t>bütçesinden ödenir. </a:t>
            </a:r>
            <a:r>
              <a:rPr lang="tr-TR" sz="2300">
                <a:solidFill>
                  <a:srgbClr val="040404"/>
                </a:solidFill>
              </a:rPr>
              <a:t> </a:t>
            </a:r>
          </a:p>
          <a:p>
            <a:pPr marL="355600" indent="-342900" algn="just" eaLnBrk="1" hangingPunct="1">
              <a:lnSpc>
                <a:spcPct val="150000"/>
              </a:lnSpc>
              <a:buFont typeface="Wingdings" pitchFamily="2" charset="2"/>
              <a:buChar char="Ø"/>
              <a:tabLst>
                <a:tab pos="234950" algn="l"/>
                <a:tab pos="7038975" algn="l"/>
              </a:tabLst>
            </a:pPr>
            <a:r>
              <a:rPr lang="tr-TR" sz="2300">
                <a:solidFill>
                  <a:srgbClr val="002060"/>
                </a:solidFill>
              </a:rPr>
              <a:t>Harcırah ödemelerinde </a:t>
            </a:r>
            <a:r>
              <a:rPr lang="tr-TR" sz="2300">
                <a:solidFill>
                  <a:srgbClr val="FF0000"/>
                </a:solidFill>
              </a:rPr>
              <a:t>beyan esastır.</a:t>
            </a:r>
          </a:p>
        </p:txBody>
      </p:sp>
      <p:sp>
        <p:nvSpPr>
          <p:cNvPr id="146435"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Harcırahla İlgili Diğer Hususlar</a:t>
            </a:r>
          </a:p>
        </p:txBody>
      </p:sp>
      <p:pic>
        <p:nvPicPr>
          <p:cNvPr id="146436"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8" name="Yuvarlatılmış Dikdörtgen 7"/>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57 ve 59. madde</a:t>
            </a:r>
          </a:p>
        </p:txBody>
      </p:sp>
      <p:sp>
        <p:nvSpPr>
          <p:cNvPr id="146438" name="7 Slayt Numarası Yer Tutucusu"/>
          <p:cNvSpPr>
            <a:spLocks noGrp="1"/>
          </p:cNvSpPr>
          <p:nvPr>
            <p:ph type="sldNum" sz="quarter" idx="12"/>
          </p:nvPr>
        </p:nvSpPr>
        <p:spPr bwMode="auto">
          <a:xfrm>
            <a:off x="8229600" y="6477000"/>
            <a:ext cx="762000" cy="244475"/>
          </a:xfrm>
          <a:noFill/>
          <a:ln>
            <a:miter lim="800000"/>
            <a:headEnd/>
            <a:tailEnd/>
          </a:ln>
        </p:spPr>
        <p:txBody>
          <a:bodyPr/>
          <a:lstStyle/>
          <a:p>
            <a:fld id="{9146EE46-F699-4641-B303-3D54C5B97628}" type="slidenum">
              <a:rPr lang="tr-TR" smtClean="0">
                <a:solidFill>
                  <a:srgbClr val="898989"/>
                </a:solidFill>
              </a:rPr>
              <a:pPr/>
              <a:t>120</a:t>
            </a:fld>
            <a:endParaRPr lang="tr-TR" smtClean="0">
              <a:solidFill>
                <a:srgbClr val="898989"/>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2 Slayt Numarası Yer Tutucusu"/>
          <p:cNvSpPr>
            <a:spLocks noGrp="1"/>
          </p:cNvSpPr>
          <p:nvPr>
            <p:ph type="sldNum" sz="quarter" idx="12"/>
          </p:nvPr>
        </p:nvSpPr>
        <p:spPr bwMode="auto">
          <a:noFill/>
          <a:ln>
            <a:miter lim="800000"/>
            <a:headEnd/>
            <a:tailEnd/>
          </a:ln>
        </p:spPr>
        <p:txBody>
          <a:bodyPr/>
          <a:lstStyle/>
          <a:p>
            <a:fld id="{26639BF5-8511-4F17-A702-9F00BA1F005F}" type="slidenum">
              <a:rPr lang="tr-TR" smtClean="0">
                <a:solidFill>
                  <a:srgbClr val="898989"/>
                </a:solidFill>
              </a:rPr>
              <a:pPr/>
              <a:t>121</a:t>
            </a:fld>
            <a:endParaRPr lang="tr-TR" smtClean="0">
              <a:solidFill>
                <a:srgbClr val="898989"/>
              </a:solidFill>
            </a:endParaRPr>
          </a:p>
        </p:txBody>
      </p:sp>
      <p:sp>
        <p:nvSpPr>
          <p:cNvPr id="8" name="7 Metin kutusu"/>
          <p:cNvSpPr txBox="1"/>
          <p:nvPr/>
        </p:nvSpPr>
        <p:spPr>
          <a:xfrm>
            <a:off x="131763" y="2708275"/>
            <a:ext cx="8856662" cy="3416300"/>
          </a:xfrm>
          <a:prstGeom prst="rect">
            <a:avLst/>
          </a:prstGeom>
          <a:noFill/>
        </p:spPr>
        <p:txBody>
          <a:bodyPr>
            <a:spAutoFit/>
          </a:bodyPr>
          <a:lstStyle/>
          <a:p>
            <a:pPr algn="just">
              <a:defRPr/>
            </a:pPr>
            <a:r>
              <a:rPr lang="tr-TR" sz="2400" dirty="0">
                <a:solidFill>
                  <a:srgbClr val="002060"/>
                </a:solidFill>
              </a:rPr>
              <a:t>Senelik izinlerini memuriyet mahalleri dışında geçirmekte olanlardan, </a:t>
            </a:r>
          </a:p>
          <a:p>
            <a:pPr algn="just">
              <a:defRPr/>
            </a:pPr>
            <a:endParaRPr lang="tr-TR" sz="2400" dirty="0">
              <a:solidFill>
                <a:srgbClr val="002060"/>
              </a:solidFill>
            </a:endParaRPr>
          </a:p>
          <a:p>
            <a:pPr algn="just">
              <a:defRPr/>
            </a:pPr>
            <a:r>
              <a:rPr lang="tr-TR" sz="2400" dirty="0">
                <a:solidFill>
                  <a:srgbClr val="FF0000"/>
                </a:solidFill>
              </a:rPr>
              <a:t>Asli memuriyet mahallerine çağrılıp verilen görevi yaptıktan sonra geri kalan izinlerini geçirmek üzere tekrar izinlerini kullanmakta oldukları mahallerde avdet (dönüş, geri gelme) edenlere,</a:t>
            </a:r>
            <a:r>
              <a:rPr lang="tr-TR" sz="2400" dirty="0">
                <a:solidFill>
                  <a:srgbClr val="002060"/>
                </a:solidFill>
              </a:rPr>
              <a:t> asli vazife mahalline geliş ve iznin kullanıldığı yere dönüş için yol masrafı ile yolda geçen günlere ait yevmiyelerinin verilmesinin uygun olacağı değerlendirilmektedir. </a:t>
            </a:r>
            <a:endParaRPr lang="tr-TR" sz="2400" b="1" spc="-10" dirty="0">
              <a:solidFill>
                <a:srgbClr val="002060"/>
              </a:solidFill>
            </a:endParaRPr>
          </a:p>
        </p:txBody>
      </p:sp>
      <p:pic>
        <p:nvPicPr>
          <p:cNvPr id="147460"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47461"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3" name="Resim 12"/>
          <p:cNvPicPr>
            <a:picLocks noChangeAspect="1"/>
          </p:cNvPicPr>
          <p:nvPr/>
        </p:nvPicPr>
        <p:blipFill>
          <a:blip r:embed="rId3" cstate="print"/>
          <a:srcRect/>
          <a:stretch>
            <a:fillRect/>
          </a:stretch>
        </p:blipFill>
        <p:spPr bwMode="auto">
          <a:xfrm>
            <a:off x="131763" y="1201738"/>
            <a:ext cx="839787" cy="731837"/>
          </a:xfrm>
          <a:prstGeom prst="rect">
            <a:avLst/>
          </a:prstGeom>
          <a:noFill/>
          <a:ln w="9525">
            <a:noFill/>
            <a:miter lim="800000"/>
            <a:headEnd/>
            <a:tailEnd/>
          </a:ln>
        </p:spPr>
      </p:pic>
      <p:sp>
        <p:nvSpPr>
          <p:cNvPr id="14" name="10 Metin kutusu"/>
          <p:cNvSpPr txBox="1">
            <a:spLocks noChangeArrowheads="1"/>
          </p:cNvSpPr>
          <p:nvPr/>
        </p:nvSpPr>
        <p:spPr bwMode="auto">
          <a:xfrm>
            <a:off x="1025525" y="1147763"/>
            <a:ext cx="8027988" cy="923925"/>
          </a:xfrm>
          <a:prstGeom prst="rect">
            <a:avLst/>
          </a:prstGeom>
          <a:noFill/>
          <a:ln w="9525">
            <a:noFill/>
            <a:miter lim="800000"/>
            <a:headEnd/>
            <a:tailEnd/>
          </a:ln>
        </p:spPr>
        <p:txBody>
          <a:bodyPr anchor="ctr">
            <a:spAutoFit/>
          </a:bodyPr>
          <a:lstStyle/>
          <a:p>
            <a:pPr algn="just"/>
            <a:r>
              <a:rPr lang="tr-TR" b="1" i="1"/>
              <a:t>Memur yıllık izne ayrıldıktan sonra, iznini memuriyet mahalli dışında geçirirken göreve çağrılır ve memuriyet mahalline dönerse harcırah alabilir mi ?  </a:t>
            </a:r>
          </a:p>
        </p:txBody>
      </p:sp>
      <p:sp>
        <p:nvSpPr>
          <p:cNvPr id="15" name="Yuvarlatılmış Dikdörtgen 14"/>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SGKK-07/12/1962-2806/1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2 Slayt Numarası Yer Tutucusu"/>
          <p:cNvSpPr>
            <a:spLocks noGrp="1"/>
          </p:cNvSpPr>
          <p:nvPr>
            <p:ph type="sldNum" sz="quarter" idx="12"/>
          </p:nvPr>
        </p:nvSpPr>
        <p:spPr bwMode="auto">
          <a:noFill/>
          <a:ln>
            <a:miter lim="800000"/>
            <a:headEnd/>
            <a:tailEnd/>
          </a:ln>
        </p:spPr>
        <p:txBody>
          <a:bodyPr/>
          <a:lstStyle/>
          <a:p>
            <a:fld id="{C4D8BD7E-F770-4EA6-960D-6F1EC87AF26D}" type="slidenum">
              <a:rPr lang="tr-TR" smtClean="0">
                <a:solidFill>
                  <a:srgbClr val="898989"/>
                </a:solidFill>
              </a:rPr>
              <a:pPr/>
              <a:t>122</a:t>
            </a:fld>
            <a:endParaRPr lang="tr-TR" smtClean="0">
              <a:solidFill>
                <a:srgbClr val="898989"/>
              </a:solidFill>
            </a:endParaRPr>
          </a:p>
        </p:txBody>
      </p:sp>
      <p:pic>
        <p:nvPicPr>
          <p:cNvPr id="148483"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48484"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3" name="Resim 12"/>
          <p:cNvPicPr>
            <a:picLocks noChangeAspect="1"/>
          </p:cNvPicPr>
          <p:nvPr/>
        </p:nvPicPr>
        <p:blipFill>
          <a:blip r:embed="rId3" cstate="print"/>
          <a:srcRect/>
          <a:stretch>
            <a:fillRect/>
          </a:stretch>
        </p:blipFill>
        <p:spPr bwMode="auto">
          <a:xfrm>
            <a:off x="131763" y="1201738"/>
            <a:ext cx="839787" cy="731837"/>
          </a:xfrm>
          <a:prstGeom prst="rect">
            <a:avLst/>
          </a:prstGeom>
          <a:noFill/>
          <a:ln w="9525">
            <a:noFill/>
            <a:miter lim="800000"/>
            <a:headEnd/>
            <a:tailEnd/>
          </a:ln>
        </p:spPr>
      </p:pic>
      <p:sp>
        <p:nvSpPr>
          <p:cNvPr id="14" name="10 Metin kutusu"/>
          <p:cNvSpPr txBox="1">
            <a:spLocks noChangeArrowheads="1"/>
          </p:cNvSpPr>
          <p:nvPr/>
        </p:nvSpPr>
        <p:spPr bwMode="auto">
          <a:xfrm>
            <a:off x="1025525" y="1425575"/>
            <a:ext cx="8027988" cy="368300"/>
          </a:xfrm>
          <a:prstGeom prst="rect">
            <a:avLst/>
          </a:prstGeom>
          <a:noFill/>
          <a:ln w="9525">
            <a:noFill/>
            <a:miter lim="800000"/>
            <a:headEnd/>
            <a:tailEnd/>
          </a:ln>
        </p:spPr>
        <p:txBody>
          <a:bodyPr anchor="ctr">
            <a:spAutoFit/>
          </a:bodyPr>
          <a:lstStyle/>
          <a:p>
            <a:pPr algn="just"/>
            <a:r>
              <a:rPr lang="tr-TR" b="1" i="1"/>
              <a:t>İstifa edip yeniden atananlara sürekli görev yolluğu ödenir mi?  </a:t>
            </a:r>
          </a:p>
        </p:txBody>
      </p:sp>
      <p:sp>
        <p:nvSpPr>
          <p:cNvPr id="15" name="Yuvarlatılmış Dikdörtgen 14"/>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10. madde</a:t>
            </a:r>
          </a:p>
        </p:txBody>
      </p:sp>
      <p:sp>
        <p:nvSpPr>
          <p:cNvPr id="11" name="6 Dikdörtgen"/>
          <p:cNvSpPr>
            <a:spLocks noChangeArrowheads="1"/>
          </p:cNvSpPr>
          <p:nvPr/>
        </p:nvSpPr>
        <p:spPr bwMode="auto">
          <a:xfrm>
            <a:off x="546100" y="2349500"/>
            <a:ext cx="8107363" cy="3416300"/>
          </a:xfrm>
          <a:prstGeom prst="rect">
            <a:avLst/>
          </a:prstGeom>
          <a:noFill/>
          <a:ln w="9525">
            <a:noFill/>
            <a:miter lim="800000"/>
            <a:headEnd/>
            <a:tailEnd/>
          </a:ln>
        </p:spPr>
        <p:txBody>
          <a:bodyPr>
            <a:spAutoFit/>
          </a:bodyPr>
          <a:lstStyle/>
          <a:p>
            <a:pPr algn="just" eaLnBrk="1" hangingPunct="1"/>
            <a:r>
              <a:rPr lang="tr-TR" sz="2400">
                <a:solidFill>
                  <a:srgbClr val="002060"/>
                </a:solidFill>
              </a:rPr>
              <a:t>Yol masrafı, yevmiye, aile masrafı ve yer değiştirme masrafının birlikte verilmesi gereken halleri düzenleyen 10. maddesinde istifa sonrası yeniden atananlara yer verilmediğinden; </a:t>
            </a:r>
          </a:p>
          <a:p>
            <a:pPr algn="just" eaLnBrk="1" hangingPunct="1"/>
            <a:endParaRPr lang="tr-TR" sz="2400">
              <a:solidFill>
                <a:srgbClr val="002060"/>
              </a:solidFill>
            </a:endParaRPr>
          </a:p>
          <a:p>
            <a:pPr algn="just" eaLnBrk="1" hangingPunct="1"/>
            <a:r>
              <a:rPr lang="tr-TR" sz="2400">
                <a:solidFill>
                  <a:srgbClr val="002060"/>
                </a:solidFill>
              </a:rPr>
              <a:t>6245 sayılı Kanun kapsamında bulunan kurum ve </a:t>
            </a:r>
            <a:r>
              <a:rPr lang="nn-NO" sz="2400">
                <a:solidFill>
                  <a:srgbClr val="002060"/>
                </a:solidFill>
              </a:rPr>
              <a:t>kuruluşlarda, istifa ederek tekrar devlet memurluğuna atanana kişilere</a:t>
            </a:r>
            <a:r>
              <a:rPr lang="tr-TR" sz="2400">
                <a:solidFill>
                  <a:srgbClr val="002060"/>
                </a:solidFill>
              </a:rPr>
              <a:t> harcırah ödenmesine imkan bulunmamaktadır.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Slayt Numarası Yer Tutucusu"/>
          <p:cNvSpPr>
            <a:spLocks noGrp="1"/>
          </p:cNvSpPr>
          <p:nvPr>
            <p:ph type="sldNum" sz="quarter" idx="12"/>
          </p:nvPr>
        </p:nvSpPr>
        <p:spPr bwMode="auto">
          <a:noFill/>
          <a:ln>
            <a:miter lim="800000"/>
            <a:headEnd/>
            <a:tailEnd/>
          </a:ln>
        </p:spPr>
        <p:txBody>
          <a:bodyPr/>
          <a:lstStyle/>
          <a:p>
            <a:fld id="{EDC2CFC2-35BF-44C8-829A-C1F004A04E6E}" type="slidenum">
              <a:rPr lang="tr-TR" smtClean="0">
                <a:solidFill>
                  <a:srgbClr val="898989"/>
                </a:solidFill>
              </a:rPr>
              <a:pPr/>
              <a:t>13</a:t>
            </a:fld>
            <a:endParaRPr lang="tr-TR" smtClean="0">
              <a:solidFill>
                <a:srgbClr val="898989"/>
              </a:solidFill>
            </a:endParaRPr>
          </a:p>
        </p:txBody>
      </p:sp>
      <p:sp>
        <p:nvSpPr>
          <p:cNvPr id="11" name="10 Metin kutusu"/>
          <p:cNvSpPr txBox="1">
            <a:spLocks noChangeArrowheads="1"/>
          </p:cNvSpPr>
          <p:nvPr/>
        </p:nvSpPr>
        <p:spPr bwMode="auto">
          <a:xfrm>
            <a:off x="1025525" y="1366838"/>
            <a:ext cx="8027988" cy="369887"/>
          </a:xfrm>
          <a:prstGeom prst="rect">
            <a:avLst/>
          </a:prstGeom>
          <a:noFill/>
          <a:ln w="9525">
            <a:noFill/>
            <a:miter lim="800000"/>
            <a:headEnd/>
            <a:tailEnd/>
          </a:ln>
        </p:spPr>
        <p:txBody>
          <a:bodyPr anchor="ctr">
            <a:spAutoFit/>
          </a:bodyPr>
          <a:lstStyle/>
          <a:p>
            <a:pPr algn="just">
              <a:defRPr/>
            </a:pPr>
            <a:r>
              <a:rPr lang="tr-TR" b="1" i="1" dirty="0"/>
              <a:t>Üvey çocuklara harcırah ödenir mi?</a:t>
            </a:r>
            <a:endParaRPr lang="tr-TR" i="1" spc="-10" dirty="0">
              <a:solidFill>
                <a:srgbClr val="0000FF"/>
              </a:solidFill>
            </a:endParaRPr>
          </a:p>
        </p:txBody>
      </p:sp>
      <p:sp>
        <p:nvSpPr>
          <p:cNvPr id="113672" name="6 Dikdörtgen"/>
          <p:cNvSpPr>
            <a:spLocks noChangeArrowheads="1"/>
          </p:cNvSpPr>
          <p:nvPr/>
        </p:nvSpPr>
        <p:spPr bwMode="auto">
          <a:xfrm>
            <a:off x="107950" y="2205038"/>
            <a:ext cx="8945563" cy="3786187"/>
          </a:xfrm>
          <a:prstGeom prst="rect">
            <a:avLst/>
          </a:prstGeom>
          <a:noFill/>
          <a:ln w="9525">
            <a:noFill/>
            <a:miter lim="800000"/>
            <a:headEnd/>
            <a:tailEnd/>
          </a:ln>
        </p:spPr>
        <p:txBody>
          <a:bodyPr>
            <a:spAutoFit/>
          </a:bodyPr>
          <a:lstStyle/>
          <a:p>
            <a:pPr algn="just" eaLnBrk="1" hangingPunct="1"/>
            <a:r>
              <a:rPr lang="tr-TR" sz="2400">
                <a:solidFill>
                  <a:srgbClr val="002060"/>
                </a:solidFill>
              </a:rPr>
              <a:t>Üvey çocuklar için 6245 sayılı Harcırah Kanununun 3. maddesi uyarınca harcırah ödenmemesi gerekir. </a:t>
            </a:r>
            <a:r>
              <a:rPr lang="tr-TR">
                <a:solidFill>
                  <a:srgbClr val="FF0000"/>
                </a:solidFill>
              </a:rPr>
              <a:t>(Sayıştay 1. Dairesi)</a:t>
            </a:r>
            <a:r>
              <a:rPr lang="tr-TR" sz="2400">
                <a:solidFill>
                  <a:srgbClr val="002060"/>
                </a:solidFill>
              </a:rPr>
              <a:t> </a:t>
            </a:r>
          </a:p>
          <a:p>
            <a:pPr algn="just" eaLnBrk="1" hangingPunct="1"/>
            <a:endParaRPr lang="tr-TR" sz="2400">
              <a:solidFill>
                <a:srgbClr val="002060"/>
              </a:solidFill>
            </a:endParaRPr>
          </a:p>
          <a:p>
            <a:pPr algn="just" eaLnBrk="1" hangingPunct="1"/>
            <a:endParaRPr lang="tr-TR" sz="2400">
              <a:solidFill>
                <a:srgbClr val="002060"/>
              </a:solidFill>
            </a:endParaRPr>
          </a:p>
          <a:p>
            <a:pPr algn="just" eaLnBrk="1" hangingPunct="1"/>
            <a:r>
              <a:rPr lang="tr-TR" sz="2400">
                <a:solidFill>
                  <a:srgbClr val="002060"/>
                </a:solidFill>
              </a:rPr>
              <a:t>Bu nedenle füru tanımına girmeyen üvey evlatların 6245 sayılı Harcırah Kanunu uyarınca aile ferdi sayılarak bunlar için harcırah ödenmesine olanak bulunmamaktadır. </a:t>
            </a:r>
            <a:r>
              <a:rPr lang="tr-TR">
                <a:solidFill>
                  <a:srgbClr val="FF0000"/>
                </a:solidFill>
              </a:rPr>
              <a:t>(Maliye Bakanlığı)</a:t>
            </a:r>
          </a:p>
          <a:p>
            <a:pPr algn="just" eaLnBrk="1" hangingPunct="1"/>
            <a:endParaRPr lang="tr-TR" sz="2400">
              <a:solidFill>
                <a:srgbClr val="FF0000"/>
              </a:solidFill>
            </a:endParaRPr>
          </a:p>
          <a:p>
            <a:pPr algn="just" eaLnBrk="1" hangingPunct="1"/>
            <a:r>
              <a:rPr lang="tr-TR" sz="2400">
                <a:solidFill>
                  <a:srgbClr val="002060"/>
                </a:solidFill>
              </a:rPr>
              <a:t>Kan  bağı  olmayanlara (üvey evlat, kayın valide,  kayın ata gibi) harcırah ödenmez.</a:t>
            </a:r>
          </a:p>
        </p:txBody>
      </p:sp>
      <p:pic>
        <p:nvPicPr>
          <p:cNvPr id="36869"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8" name="Yuvarlatılmış Dikdörtgen 7"/>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Sayıştay 1. Daire 1971-4.12.1974/464 sayılı Kararı </a:t>
            </a:r>
          </a:p>
          <a:p>
            <a:pPr algn="ctr">
              <a:defRPr/>
            </a:pPr>
            <a:r>
              <a:rPr lang="tr-TR" sz="1600" b="1" dirty="0">
                <a:solidFill>
                  <a:schemeClr val="accent4">
                    <a:lumMod val="75000"/>
                  </a:schemeClr>
                </a:solidFill>
                <a:latin typeface="+mj-lt"/>
              </a:rPr>
              <a:t>Maliye Bakanlığı 25.11.1992 tarihli ve 28421 sayılı görüş yazısı</a:t>
            </a:r>
          </a:p>
        </p:txBody>
      </p:sp>
      <p:sp>
        <p:nvSpPr>
          <p:cNvPr id="36871"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36872" name="Resim 5"/>
          <p:cNvPicPr>
            <a:picLocks noChangeAspect="1"/>
          </p:cNvPicPr>
          <p:nvPr/>
        </p:nvPicPr>
        <p:blipFill>
          <a:blip r:embed="rId3" cstate="print"/>
          <a:srcRect/>
          <a:stretch>
            <a:fillRect/>
          </a:stretch>
        </p:blipFill>
        <p:spPr bwMode="auto">
          <a:xfrm>
            <a:off x="131763" y="1201738"/>
            <a:ext cx="839787" cy="714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3672"/>
                                        </p:tgtEl>
                                        <p:attrNameLst>
                                          <p:attrName>style.visibility</p:attrName>
                                        </p:attrNameLst>
                                      </p:cBhvr>
                                      <p:to>
                                        <p:strVal val="visible"/>
                                      </p:to>
                                    </p:set>
                                    <p:animEffect transition="in" filter="checkerboard(across)">
                                      <p:cBhvr>
                                        <p:cTn id="12"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Slayt Numarası Yer Tutucusu"/>
          <p:cNvSpPr>
            <a:spLocks noGrp="1"/>
          </p:cNvSpPr>
          <p:nvPr>
            <p:ph type="sldNum" sz="quarter" idx="12"/>
          </p:nvPr>
        </p:nvSpPr>
        <p:spPr bwMode="auto">
          <a:noFill/>
          <a:ln>
            <a:miter lim="800000"/>
            <a:headEnd/>
            <a:tailEnd/>
          </a:ln>
        </p:spPr>
        <p:txBody>
          <a:bodyPr/>
          <a:lstStyle/>
          <a:p>
            <a:fld id="{1D0EB8E8-AC30-443C-A6BA-AD238283AD91}" type="slidenum">
              <a:rPr lang="tr-TR" smtClean="0">
                <a:solidFill>
                  <a:srgbClr val="898989"/>
                </a:solidFill>
              </a:rPr>
              <a:pPr/>
              <a:t>14</a:t>
            </a:fld>
            <a:endParaRPr lang="tr-TR" smtClean="0">
              <a:solidFill>
                <a:srgbClr val="898989"/>
              </a:solidFill>
            </a:endParaRPr>
          </a:p>
        </p:txBody>
      </p:sp>
      <p:sp>
        <p:nvSpPr>
          <p:cNvPr id="11" name="10 Metin kutusu"/>
          <p:cNvSpPr txBox="1">
            <a:spLocks noChangeArrowheads="1"/>
          </p:cNvSpPr>
          <p:nvPr/>
        </p:nvSpPr>
        <p:spPr bwMode="auto">
          <a:xfrm>
            <a:off x="1025525" y="1341438"/>
            <a:ext cx="7939088" cy="368300"/>
          </a:xfrm>
          <a:prstGeom prst="rect">
            <a:avLst/>
          </a:prstGeom>
          <a:noFill/>
          <a:ln w="9525">
            <a:noFill/>
            <a:miter lim="800000"/>
            <a:headEnd/>
            <a:tailEnd/>
          </a:ln>
        </p:spPr>
        <p:txBody>
          <a:bodyPr anchor="ctr">
            <a:spAutoFit/>
          </a:bodyPr>
          <a:lstStyle/>
          <a:p>
            <a:pPr algn="just">
              <a:defRPr/>
            </a:pPr>
            <a:r>
              <a:rPr lang="tr-TR" b="1" i="1" dirty="0"/>
              <a:t>Emekli aylığı alan anne/baba ‘‘bakmakla yükümlü’’ tanımına girer mi ?</a:t>
            </a:r>
            <a:endParaRPr lang="tr-TR" i="1" spc="-10" dirty="0">
              <a:solidFill>
                <a:srgbClr val="0000FF"/>
              </a:solidFill>
            </a:endParaRPr>
          </a:p>
        </p:txBody>
      </p:sp>
      <p:sp>
        <p:nvSpPr>
          <p:cNvPr id="113672" name="6 Dikdörtgen"/>
          <p:cNvSpPr>
            <a:spLocks noChangeArrowheads="1"/>
          </p:cNvSpPr>
          <p:nvPr/>
        </p:nvSpPr>
        <p:spPr bwMode="auto">
          <a:xfrm>
            <a:off x="107950" y="2109788"/>
            <a:ext cx="8945563" cy="3048000"/>
          </a:xfrm>
          <a:prstGeom prst="rect">
            <a:avLst/>
          </a:prstGeom>
          <a:noFill/>
          <a:ln w="9525">
            <a:noFill/>
            <a:miter lim="800000"/>
            <a:headEnd/>
            <a:tailEnd/>
          </a:ln>
        </p:spPr>
        <p:txBody>
          <a:bodyPr>
            <a:spAutoFit/>
          </a:bodyPr>
          <a:lstStyle/>
          <a:p>
            <a:pPr algn="just" eaLnBrk="1" hangingPunct="1"/>
            <a:r>
              <a:rPr lang="tr-TR" sz="2400">
                <a:solidFill>
                  <a:srgbClr val="002060"/>
                </a:solidFill>
              </a:rPr>
              <a:t>…</a:t>
            </a:r>
          </a:p>
          <a:p>
            <a:pPr algn="just" eaLnBrk="1" hangingPunct="1"/>
            <a:r>
              <a:rPr lang="tr-TR" sz="2400">
                <a:solidFill>
                  <a:srgbClr val="002060"/>
                </a:solidFill>
              </a:rPr>
              <a:t>Ancak anılan maddede aile fertlerine hangi hallerde bakmakla yükümlü olunacağı konusunda bir açıklama bulunmamaktadır. </a:t>
            </a:r>
          </a:p>
          <a:p>
            <a:pPr algn="just" eaLnBrk="1" hangingPunct="1"/>
            <a:endParaRPr lang="tr-TR" sz="2400">
              <a:solidFill>
                <a:srgbClr val="002060"/>
              </a:solidFill>
            </a:endParaRPr>
          </a:p>
          <a:p>
            <a:pPr algn="just" eaLnBrk="1" hangingPunct="1"/>
            <a:r>
              <a:rPr lang="tr-TR" sz="2400">
                <a:solidFill>
                  <a:srgbClr val="002060"/>
                </a:solidFill>
              </a:rPr>
              <a:t>Bu nedenle memur ve hizmetli tarafından bakılmadığı takdirde, kendi geçimlerini sağlayamayacak durumda oldukları, memur veya hizmetli tarafından beyan edilmesi halinde (emekli aylığı alanlar hariç) ana/baba için harcırah ödenmesi gerekmektedir. </a:t>
            </a:r>
          </a:p>
        </p:txBody>
      </p:sp>
      <p:pic>
        <p:nvPicPr>
          <p:cNvPr id="37893"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8" name="Yuvarlatılmış Dikdörtgen 7"/>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Maliye Bakanlığı 3.7.1987 tarihli ve 15515 sayılı görüş yazısı</a:t>
            </a:r>
          </a:p>
        </p:txBody>
      </p:sp>
      <p:sp>
        <p:nvSpPr>
          <p:cNvPr id="37895"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37896" name="Resim 5"/>
          <p:cNvPicPr>
            <a:picLocks noChangeAspect="1"/>
          </p:cNvPicPr>
          <p:nvPr/>
        </p:nvPicPr>
        <p:blipFill>
          <a:blip r:embed="rId3" cstate="print"/>
          <a:srcRect/>
          <a:stretch>
            <a:fillRect/>
          </a:stretch>
        </p:blipFill>
        <p:spPr bwMode="auto">
          <a:xfrm>
            <a:off x="131763" y="1201738"/>
            <a:ext cx="839787" cy="714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3672"/>
                                        </p:tgtEl>
                                        <p:attrNameLst>
                                          <p:attrName>style.visibility</p:attrName>
                                        </p:attrNameLst>
                                      </p:cBhvr>
                                      <p:to>
                                        <p:strVal val="visible"/>
                                      </p:to>
                                    </p:set>
                                    <p:animEffect transition="in" filter="checkerboard(across)">
                                      <p:cBhvr>
                                        <p:cTn id="12"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Slayt Numarası Yer Tutucusu"/>
          <p:cNvSpPr>
            <a:spLocks noGrp="1"/>
          </p:cNvSpPr>
          <p:nvPr>
            <p:ph type="sldNum" sz="quarter" idx="12"/>
          </p:nvPr>
        </p:nvSpPr>
        <p:spPr bwMode="auto">
          <a:noFill/>
          <a:ln>
            <a:miter lim="800000"/>
            <a:headEnd/>
            <a:tailEnd/>
          </a:ln>
        </p:spPr>
        <p:txBody>
          <a:bodyPr/>
          <a:lstStyle/>
          <a:p>
            <a:fld id="{466C2462-E835-4BE1-97EC-9A05DAF04CAB}" type="slidenum">
              <a:rPr lang="tr-TR" smtClean="0">
                <a:solidFill>
                  <a:srgbClr val="898989"/>
                </a:solidFill>
              </a:rPr>
              <a:pPr/>
              <a:t>15</a:t>
            </a:fld>
            <a:endParaRPr lang="tr-TR" smtClean="0">
              <a:solidFill>
                <a:srgbClr val="898989"/>
              </a:solidFill>
            </a:endParaRPr>
          </a:p>
        </p:txBody>
      </p:sp>
      <p:sp>
        <p:nvSpPr>
          <p:cNvPr id="11" name="10 Metin kutusu"/>
          <p:cNvSpPr txBox="1">
            <a:spLocks noChangeArrowheads="1"/>
          </p:cNvSpPr>
          <p:nvPr/>
        </p:nvSpPr>
        <p:spPr bwMode="auto">
          <a:xfrm>
            <a:off x="1025525" y="1341438"/>
            <a:ext cx="7939088" cy="368300"/>
          </a:xfrm>
          <a:prstGeom prst="rect">
            <a:avLst/>
          </a:prstGeom>
          <a:noFill/>
          <a:ln w="9525">
            <a:noFill/>
            <a:miter lim="800000"/>
            <a:headEnd/>
            <a:tailEnd/>
          </a:ln>
        </p:spPr>
        <p:txBody>
          <a:bodyPr anchor="ctr">
            <a:spAutoFit/>
          </a:bodyPr>
          <a:lstStyle/>
          <a:p>
            <a:pPr algn="just">
              <a:defRPr/>
            </a:pPr>
            <a:r>
              <a:rPr lang="tr-TR" b="1" i="1" dirty="0"/>
              <a:t>Bakmakla yükümlü olduğuna dair beyan yeterli midir ?</a:t>
            </a:r>
            <a:endParaRPr lang="tr-TR" i="1" spc="-10" dirty="0">
              <a:solidFill>
                <a:srgbClr val="0000FF"/>
              </a:solidFill>
            </a:endParaRPr>
          </a:p>
        </p:txBody>
      </p:sp>
      <p:pic>
        <p:nvPicPr>
          <p:cNvPr id="38916"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8" name="Yuvarlatılmış Dikdörtgen 7"/>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Sayıştay 8. Daire 15.05.2007 tarihli ve 6013 sayılı Karar</a:t>
            </a:r>
          </a:p>
        </p:txBody>
      </p:sp>
      <p:sp>
        <p:nvSpPr>
          <p:cNvPr id="38918"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40968" name="Resim 5"/>
          <p:cNvPicPr>
            <a:picLocks noChangeAspect="1"/>
          </p:cNvPicPr>
          <p:nvPr/>
        </p:nvPicPr>
        <p:blipFill>
          <a:blip r:embed="rId3" cstate="print"/>
          <a:srcRect/>
          <a:stretch>
            <a:fillRect/>
          </a:stretch>
        </p:blipFill>
        <p:spPr bwMode="auto">
          <a:xfrm>
            <a:off x="131763" y="1201738"/>
            <a:ext cx="839787" cy="714375"/>
          </a:xfrm>
          <a:prstGeom prst="rect">
            <a:avLst/>
          </a:prstGeom>
          <a:noFill/>
          <a:ln w="9525">
            <a:noFill/>
            <a:miter lim="800000"/>
            <a:headEnd/>
            <a:tailEnd/>
          </a:ln>
        </p:spPr>
      </p:pic>
      <p:pic>
        <p:nvPicPr>
          <p:cNvPr id="40969" name="Resim 1"/>
          <p:cNvPicPr>
            <a:picLocks noChangeAspect="1"/>
          </p:cNvPicPr>
          <p:nvPr/>
        </p:nvPicPr>
        <p:blipFill>
          <a:blip r:embed="rId4" cstate="print"/>
          <a:srcRect/>
          <a:stretch>
            <a:fillRect/>
          </a:stretch>
        </p:blipFill>
        <p:spPr bwMode="auto">
          <a:xfrm>
            <a:off x="131763" y="2133600"/>
            <a:ext cx="8921750" cy="3446463"/>
          </a:xfrm>
          <a:prstGeom prst="rect">
            <a:avLst/>
          </a:prstGeom>
          <a:noFill/>
          <a:ln w="19050">
            <a:noFill/>
            <a:miter lim="800000"/>
            <a:headEnd/>
            <a:tailEnd/>
          </a:ln>
        </p:spPr>
      </p:pic>
      <p:cxnSp>
        <p:nvCxnSpPr>
          <p:cNvPr id="5" name="Düz Bağlayıcı 4"/>
          <p:cNvCxnSpPr/>
          <p:nvPr/>
        </p:nvCxnSpPr>
        <p:spPr>
          <a:xfrm flipV="1">
            <a:off x="2860675" y="4581525"/>
            <a:ext cx="4321175"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09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Slayt Numarası Yer Tutucusu"/>
          <p:cNvSpPr>
            <a:spLocks noGrp="1"/>
          </p:cNvSpPr>
          <p:nvPr>
            <p:ph type="sldNum" sz="quarter" idx="12"/>
          </p:nvPr>
        </p:nvSpPr>
        <p:spPr bwMode="auto">
          <a:noFill/>
          <a:ln>
            <a:miter lim="800000"/>
            <a:headEnd/>
            <a:tailEnd/>
          </a:ln>
        </p:spPr>
        <p:txBody>
          <a:bodyPr/>
          <a:lstStyle/>
          <a:p>
            <a:fld id="{AF57919B-C021-42DB-9524-D3A30E4EE873}" type="slidenum">
              <a:rPr lang="tr-TR" smtClean="0">
                <a:solidFill>
                  <a:srgbClr val="898989"/>
                </a:solidFill>
              </a:rPr>
              <a:pPr/>
              <a:t>16</a:t>
            </a:fld>
            <a:endParaRPr lang="tr-TR" smtClean="0">
              <a:solidFill>
                <a:srgbClr val="898989"/>
              </a:solidFill>
            </a:endParaRPr>
          </a:p>
        </p:txBody>
      </p:sp>
      <p:sp>
        <p:nvSpPr>
          <p:cNvPr id="113672" name="6 Dikdörtgen"/>
          <p:cNvSpPr>
            <a:spLocks noChangeArrowheads="1"/>
          </p:cNvSpPr>
          <p:nvPr/>
        </p:nvSpPr>
        <p:spPr bwMode="auto">
          <a:xfrm>
            <a:off x="179388" y="2060575"/>
            <a:ext cx="8809037" cy="3786188"/>
          </a:xfrm>
          <a:prstGeom prst="rect">
            <a:avLst/>
          </a:prstGeom>
          <a:noFill/>
          <a:ln w="9525">
            <a:noFill/>
            <a:miter lim="800000"/>
            <a:headEnd/>
            <a:tailEnd/>
          </a:ln>
        </p:spPr>
        <p:txBody>
          <a:bodyPr>
            <a:spAutoFit/>
          </a:bodyPr>
          <a:lstStyle/>
          <a:p>
            <a:pPr algn="just" eaLnBrk="1" hangingPunct="1"/>
            <a:r>
              <a:rPr lang="tr-TR" sz="2400">
                <a:solidFill>
                  <a:srgbClr val="002060"/>
                </a:solidFill>
              </a:rPr>
              <a:t>Kanunun 3 üncü maddesinin (e) bendinde; “Aile fertleri: Memur ve hizmetlinin, harcırah verilmesini gerektiren olay sırasında evlilik bağıyla bağlı olduğu eşi ile bakmakla yükümlü olduğu usul ve füruu ile erkek ve kız kardeşlerini;” hükmüne yer verilmiştir.</a:t>
            </a:r>
          </a:p>
          <a:p>
            <a:pPr algn="just" eaLnBrk="1" hangingPunct="1"/>
            <a:endParaRPr lang="tr-TR" sz="2400">
              <a:solidFill>
                <a:srgbClr val="002060"/>
              </a:solidFill>
            </a:endParaRPr>
          </a:p>
          <a:p>
            <a:pPr algn="just" eaLnBrk="1" hangingPunct="1"/>
            <a:r>
              <a:rPr lang="tr-TR" sz="2400">
                <a:solidFill>
                  <a:srgbClr val="002060"/>
                </a:solidFill>
              </a:rPr>
              <a:t>Özel sektörde çalışan eş Harcırah Kanunu açısından aile ferdi kapsamında yer aldığından, </a:t>
            </a:r>
            <a:r>
              <a:rPr lang="tr-TR" sz="2400">
                <a:solidFill>
                  <a:srgbClr val="FF0000"/>
                </a:solidFill>
              </a:rPr>
              <a:t>özel sektörde çalışan eşin, memur tarafından fiilen yeni memuriyet mahalline götürülmesi halinde sürekli görev yolluğunun ödenmesi </a:t>
            </a:r>
            <a:r>
              <a:rPr lang="tr-TR" sz="2400">
                <a:solidFill>
                  <a:srgbClr val="002060"/>
                </a:solidFill>
              </a:rPr>
              <a:t>gerekmektedir.</a:t>
            </a:r>
          </a:p>
        </p:txBody>
      </p:sp>
      <p:pic>
        <p:nvPicPr>
          <p:cNvPr id="39940"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8" name="Yuvarlatılmış Dikdörtgen 7"/>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Maliye Bakanlığı görüşü</a:t>
            </a:r>
          </a:p>
        </p:txBody>
      </p:sp>
      <p:sp>
        <p:nvSpPr>
          <p:cNvPr id="39942"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44040" name="Resim 12"/>
          <p:cNvPicPr>
            <a:picLocks noChangeAspect="1"/>
          </p:cNvPicPr>
          <p:nvPr/>
        </p:nvPicPr>
        <p:blipFill>
          <a:blip r:embed="rId3" cstate="print"/>
          <a:srcRect/>
          <a:stretch>
            <a:fillRect/>
          </a:stretch>
        </p:blipFill>
        <p:spPr bwMode="auto">
          <a:xfrm>
            <a:off x="131763" y="1201738"/>
            <a:ext cx="839787" cy="714375"/>
          </a:xfrm>
          <a:prstGeom prst="rect">
            <a:avLst/>
          </a:prstGeom>
          <a:noFill/>
          <a:ln w="9525">
            <a:noFill/>
            <a:miter lim="800000"/>
            <a:headEnd/>
            <a:tailEnd/>
          </a:ln>
        </p:spPr>
      </p:pic>
      <p:sp>
        <p:nvSpPr>
          <p:cNvPr id="14" name="10 Metin kutusu"/>
          <p:cNvSpPr txBox="1">
            <a:spLocks noChangeArrowheads="1"/>
          </p:cNvSpPr>
          <p:nvPr/>
        </p:nvSpPr>
        <p:spPr bwMode="auto">
          <a:xfrm>
            <a:off x="1025525" y="1341438"/>
            <a:ext cx="7939088" cy="368300"/>
          </a:xfrm>
          <a:prstGeom prst="rect">
            <a:avLst/>
          </a:prstGeom>
          <a:noFill/>
          <a:ln w="9525">
            <a:noFill/>
            <a:miter lim="800000"/>
            <a:headEnd/>
            <a:tailEnd/>
          </a:ln>
        </p:spPr>
        <p:txBody>
          <a:bodyPr anchor="ctr">
            <a:spAutoFit/>
          </a:bodyPr>
          <a:lstStyle/>
          <a:p>
            <a:pPr algn="just">
              <a:defRPr/>
            </a:pPr>
            <a:r>
              <a:rPr lang="tr-TR" b="1" i="1" dirty="0"/>
              <a:t>Özel sektörde çalışan eşe sürekli görev yolluğu ödenir mi?</a:t>
            </a:r>
            <a:endParaRPr lang="tr-TR" i="1" spc="-1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5 Slayt Numarası Yer Tutucusu"/>
          <p:cNvSpPr txBox="1">
            <a:spLocks noGrp="1"/>
          </p:cNvSpPr>
          <p:nvPr/>
        </p:nvSpPr>
        <p:spPr bwMode="white">
          <a:xfrm>
            <a:off x="754063" y="6624638"/>
            <a:ext cx="1081087" cy="188912"/>
          </a:xfrm>
          <a:prstGeom prst="rect">
            <a:avLst/>
          </a:prstGeom>
          <a:noFill/>
          <a:ln w="9525">
            <a:noFill/>
            <a:miter lim="800000"/>
            <a:headEnd/>
            <a:tailEnd/>
          </a:ln>
        </p:spPr>
        <p:txBody>
          <a:bodyPr/>
          <a:lstStyle/>
          <a:p>
            <a:pPr algn="ctr" eaLnBrk="1" hangingPunct="1"/>
            <a:fld id="{699AB542-7339-443C-9515-47D6CBEF02F8}" type="slidenum">
              <a:rPr lang="en-US" sz="1200" b="1">
                <a:solidFill>
                  <a:schemeClr val="bg1"/>
                </a:solidFill>
              </a:rPr>
              <a:pPr algn="ctr" eaLnBrk="1" hangingPunct="1"/>
              <a:t>17</a:t>
            </a:fld>
            <a:endParaRPr lang="en-US" sz="1200" b="1">
              <a:solidFill>
                <a:schemeClr val="bg1"/>
              </a:solidFill>
            </a:endParaRPr>
          </a:p>
        </p:txBody>
      </p:sp>
      <p:sp>
        <p:nvSpPr>
          <p:cNvPr id="40963" name="Rectangle 34"/>
          <p:cNvSpPr>
            <a:spLocks noChangeArrowheads="1"/>
          </p:cNvSpPr>
          <p:nvPr/>
        </p:nvSpPr>
        <p:spPr bwMode="gray">
          <a:xfrm>
            <a:off x="107950" y="1592263"/>
            <a:ext cx="8945563" cy="1684337"/>
          </a:xfrm>
          <a:prstGeom prst="rect">
            <a:avLst/>
          </a:prstGeom>
          <a:noFill/>
          <a:ln w="9525" algn="ctr">
            <a:noFill/>
            <a:miter lim="800000"/>
            <a:headEnd/>
            <a:tailEnd/>
          </a:ln>
        </p:spPr>
        <p:txBody>
          <a:bodyPr anchor="ctr">
            <a:spAutoFit/>
          </a:bodyPr>
          <a:lstStyle/>
          <a:p>
            <a:pPr algn="just" eaLnBrk="1" hangingPunct="1">
              <a:lnSpc>
                <a:spcPct val="150000"/>
              </a:lnSpc>
            </a:pPr>
            <a:r>
              <a:rPr lang="tr-TR" sz="2400">
                <a:solidFill>
                  <a:srgbClr val="002060"/>
                </a:solidFill>
              </a:rPr>
              <a:t>Memuriyet mahalli değişikliğine ilişkin 6552 sayılı Kanunun (Torba Kanun) 89’uncu maddesi </a:t>
            </a:r>
            <a:r>
              <a:rPr lang="tr-TR" sz="2400">
                <a:solidFill>
                  <a:srgbClr val="FF0000"/>
                </a:solidFill>
              </a:rPr>
              <a:t>31/3/2014 tarihinden geçerli olmak üzere 11/9/2014 tarihinde yürürlüğe girdi.</a:t>
            </a:r>
          </a:p>
        </p:txBody>
      </p:sp>
      <p:sp>
        <p:nvSpPr>
          <p:cNvPr id="40964" name="5 Slayt Numarası Yer Tutucusu"/>
          <p:cNvSpPr>
            <a:spLocks noGrp="1"/>
          </p:cNvSpPr>
          <p:nvPr>
            <p:ph type="sldNum" sz="quarter" idx="12"/>
          </p:nvPr>
        </p:nvSpPr>
        <p:spPr bwMode="auto">
          <a:noFill/>
          <a:ln>
            <a:miter lim="800000"/>
            <a:headEnd/>
            <a:tailEnd/>
          </a:ln>
        </p:spPr>
        <p:txBody>
          <a:bodyPr/>
          <a:lstStyle/>
          <a:p>
            <a:fld id="{715B9210-01E1-4C25-816D-337C4AFCEC5B}" type="slidenum">
              <a:rPr lang="tr-TR" smtClean="0">
                <a:solidFill>
                  <a:srgbClr val="898989"/>
                </a:solidFill>
              </a:rPr>
              <a:pPr/>
              <a:t>17</a:t>
            </a:fld>
            <a:endParaRPr lang="tr-TR" smtClean="0">
              <a:solidFill>
                <a:srgbClr val="898989"/>
              </a:solidFill>
            </a:endParaRPr>
          </a:p>
        </p:txBody>
      </p:sp>
      <p:pic>
        <p:nvPicPr>
          <p:cNvPr id="40965"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8" name="Yuvarlatılmış Dikdörtgen 7"/>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3. madde (g) bendi; 6552 Sayılı Kanun 89., 144/b ve 145/e maddesi</a:t>
            </a:r>
          </a:p>
          <a:p>
            <a:pPr algn="ctr">
              <a:defRPr/>
            </a:pPr>
            <a:r>
              <a:rPr lang="tr-TR" sz="1600" b="1" dirty="0">
                <a:solidFill>
                  <a:schemeClr val="accent4">
                    <a:lumMod val="75000"/>
                  </a:schemeClr>
                </a:solidFill>
                <a:latin typeface="+mj-lt"/>
              </a:rPr>
              <a:t>Harcırah Kanunu Genel Tebliği (Seri No: 39)</a:t>
            </a:r>
          </a:p>
        </p:txBody>
      </p:sp>
      <p:sp>
        <p:nvSpPr>
          <p:cNvPr id="40967"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Tanımlar: Memuriyet Mahalli</a:t>
            </a:r>
          </a:p>
        </p:txBody>
      </p:sp>
      <p:sp>
        <p:nvSpPr>
          <p:cNvPr id="40968" name="İçerik Yer Tutucusu 2"/>
          <p:cNvSpPr txBox="1">
            <a:spLocks/>
          </p:cNvSpPr>
          <p:nvPr/>
        </p:nvSpPr>
        <p:spPr bwMode="auto">
          <a:xfrm>
            <a:off x="107950" y="3740150"/>
            <a:ext cx="8945563" cy="2860675"/>
          </a:xfrm>
          <a:prstGeom prst="rect">
            <a:avLst/>
          </a:prstGeom>
          <a:noFill/>
          <a:ln w="9525">
            <a:noFill/>
            <a:miter lim="800000"/>
            <a:headEnd/>
            <a:tailEnd/>
          </a:ln>
        </p:spPr>
        <p:txBody>
          <a:bodyPr/>
          <a:lstStyle/>
          <a:p>
            <a:pPr marL="342900" indent="-342900" algn="just" eaLnBrk="1" hangingPunct="1">
              <a:lnSpc>
                <a:spcPct val="150000"/>
              </a:lnSpc>
              <a:spcBef>
                <a:spcPct val="20000"/>
              </a:spcBef>
              <a:buClr>
                <a:srgbClr val="002060"/>
              </a:buClr>
              <a:buSzPct val="70000"/>
              <a:buFont typeface="Wingdings" pitchFamily="2" charset="2"/>
              <a:buChar char="Ø"/>
            </a:pPr>
            <a:r>
              <a:rPr lang="tr-TR" altLang="tr-TR" sz="2400">
                <a:solidFill>
                  <a:srgbClr val="002060"/>
                </a:solidFill>
              </a:rPr>
              <a:t>Memuriyet mahalli ile ilgili olarak  </a:t>
            </a:r>
            <a:r>
              <a:rPr lang="tr-TR" altLang="tr-TR" sz="2400">
                <a:solidFill>
                  <a:srgbClr val="FF0000"/>
                </a:solidFill>
              </a:rPr>
              <a:t>Harcırah Kanunu Genel Tebliğ </a:t>
            </a:r>
            <a:r>
              <a:rPr lang="tr-TR" altLang="tr-TR" sz="2400">
                <a:solidFill>
                  <a:srgbClr val="FF0000"/>
                </a:solidFill>
                <a:hlinkClick r:id="rId4"/>
              </a:rPr>
              <a:t>(Seri No:39)</a:t>
            </a:r>
            <a:r>
              <a:rPr lang="tr-TR" altLang="tr-TR" sz="2400">
                <a:solidFill>
                  <a:srgbClr val="002060"/>
                </a:solidFill>
              </a:rPr>
              <a:t> 27 Kasım 2014  Perşembe tarihli ve 29188 Sayılı Resmi Gazetede yayımlanmıştır.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Resim 1"/>
          <p:cNvPicPr>
            <a:picLocks noChangeAspect="1"/>
          </p:cNvPicPr>
          <p:nvPr/>
        </p:nvPicPr>
        <p:blipFill>
          <a:blip r:embed="rId3" cstate="print"/>
          <a:srcRect/>
          <a:stretch>
            <a:fillRect/>
          </a:stretch>
        </p:blipFill>
        <p:spPr bwMode="auto">
          <a:xfrm>
            <a:off x="971550" y="3213100"/>
            <a:ext cx="6624638" cy="3024188"/>
          </a:xfrm>
          <a:prstGeom prst="rect">
            <a:avLst/>
          </a:prstGeom>
          <a:noFill/>
          <a:ln w="9525">
            <a:noFill/>
            <a:miter lim="800000"/>
            <a:headEnd/>
            <a:tailEnd/>
          </a:ln>
        </p:spPr>
      </p:pic>
      <p:sp>
        <p:nvSpPr>
          <p:cNvPr id="41987" name="5 Slayt Numarası Yer Tutucusu"/>
          <p:cNvSpPr txBox="1">
            <a:spLocks noGrp="1"/>
          </p:cNvSpPr>
          <p:nvPr/>
        </p:nvSpPr>
        <p:spPr bwMode="white">
          <a:xfrm>
            <a:off x="754063" y="6624638"/>
            <a:ext cx="1081087" cy="188912"/>
          </a:xfrm>
          <a:prstGeom prst="rect">
            <a:avLst/>
          </a:prstGeom>
          <a:noFill/>
          <a:ln w="9525">
            <a:noFill/>
            <a:miter lim="800000"/>
            <a:headEnd/>
            <a:tailEnd/>
          </a:ln>
        </p:spPr>
        <p:txBody>
          <a:bodyPr/>
          <a:lstStyle/>
          <a:p>
            <a:pPr algn="ctr" eaLnBrk="1" hangingPunct="1"/>
            <a:fld id="{32DA4573-1678-4821-B43E-0313B1CAE4C3}" type="slidenum">
              <a:rPr lang="en-US" sz="1200" b="1">
                <a:solidFill>
                  <a:schemeClr val="bg1"/>
                </a:solidFill>
              </a:rPr>
              <a:pPr algn="ctr" eaLnBrk="1" hangingPunct="1"/>
              <a:t>18</a:t>
            </a:fld>
            <a:endParaRPr lang="en-US" sz="1200" b="1">
              <a:solidFill>
                <a:schemeClr val="bg1"/>
              </a:solidFill>
            </a:endParaRPr>
          </a:p>
        </p:txBody>
      </p:sp>
      <p:sp>
        <p:nvSpPr>
          <p:cNvPr id="41988" name="Rectangle 34"/>
          <p:cNvSpPr>
            <a:spLocks noChangeArrowheads="1"/>
          </p:cNvSpPr>
          <p:nvPr/>
        </p:nvSpPr>
        <p:spPr bwMode="gray">
          <a:xfrm>
            <a:off x="107950" y="1341438"/>
            <a:ext cx="8945563" cy="1419225"/>
          </a:xfrm>
          <a:prstGeom prst="rect">
            <a:avLst/>
          </a:prstGeom>
          <a:noFill/>
          <a:ln w="9525" algn="ctr">
            <a:noFill/>
            <a:miter lim="800000"/>
            <a:headEnd/>
            <a:tailEnd/>
          </a:ln>
        </p:spPr>
        <p:txBody>
          <a:bodyPr anchor="ctr">
            <a:spAutoFit/>
          </a:bodyPr>
          <a:lstStyle/>
          <a:p>
            <a:pPr algn="just" eaLnBrk="1" hangingPunct="1">
              <a:lnSpc>
                <a:spcPct val="150000"/>
              </a:lnSpc>
            </a:pPr>
            <a:r>
              <a:rPr lang="tr-TR" sz="2000">
                <a:solidFill>
                  <a:srgbClr val="26114F"/>
                </a:solidFill>
              </a:rPr>
              <a:t>Memuriyet mahalli tanımı, illerin Büyükşehir olup olmadığına göre ikiye ayrılır:</a:t>
            </a:r>
          </a:p>
          <a:p>
            <a:pPr algn="just" eaLnBrk="1" hangingPunct="1">
              <a:lnSpc>
                <a:spcPct val="150000"/>
              </a:lnSpc>
            </a:pPr>
            <a:r>
              <a:rPr lang="tr-TR" sz="2000" b="1">
                <a:solidFill>
                  <a:srgbClr val="26114F"/>
                </a:solidFill>
              </a:rPr>
              <a:t>1-</a:t>
            </a:r>
            <a:r>
              <a:rPr lang="tr-TR" sz="2000">
                <a:solidFill>
                  <a:srgbClr val="26114F"/>
                </a:solidFill>
              </a:rPr>
              <a:t> Büyükşehir Olmayan İller</a:t>
            </a:r>
          </a:p>
          <a:p>
            <a:pPr algn="just" eaLnBrk="1" hangingPunct="1">
              <a:lnSpc>
                <a:spcPct val="150000"/>
              </a:lnSpc>
            </a:pPr>
            <a:r>
              <a:rPr lang="tr-TR" sz="2000" b="1">
                <a:solidFill>
                  <a:srgbClr val="26114F"/>
                </a:solidFill>
              </a:rPr>
              <a:t>2-</a:t>
            </a:r>
            <a:r>
              <a:rPr lang="tr-TR" sz="2000">
                <a:solidFill>
                  <a:srgbClr val="26114F"/>
                </a:solidFill>
              </a:rPr>
              <a:t> Büyükşehir Olan İller </a:t>
            </a:r>
          </a:p>
        </p:txBody>
      </p:sp>
      <p:sp>
        <p:nvSpPr>
          <p:cNvPr id="41989" name="5 Slayt Numarası Yer Tutucusu"/>
          <p:cNvSpPr>
            <a:spLocks noGrp="1"/>
          </p:cNvSpPr>
          <p:nvPr>
            <p:ph type="sldNum" sz="quarter" idx="12"/>
          </p:nvPr>
        </p:nvSpPr>
        <p:spPr bwMode="auto">
          <a:noFill/>
          <a:ln>
            <a:miter lim="800000"/>
            <a:headEnd/>
            <a:tailEnd/>
          </a:ln>
        </p:spPr>
        <p:txBody>
          <a:bodyPr/>
          <a:lstStyle/>
          <a:p>
            <a:fld id="{980FE9B2-0DC7-41AB-A85E-64A8D2AA87FE}" type="slidenum">
              <a:rPr lang="tr-TR" smtClean="0">
                <a:solidFill>
                  <a:srgbClr val="898989"/>
                </a:solidFill>
              </a:rPr>
              <a:pPr/>
              <a:t>18</a:t>
            </a:fld>
            <a:endParaRPr lang="tr-TR" smtClean="0">
              <a:solidFill>
                <a:srgbClr val="898989"/>
              </a:solidFill>
            </a:endParaRPr>
          </a:p>
        </p:txBody>
      </p:sp>
      <p:pic>
        <p:nvPicPr>
          <p:cNvPr id="41990" name="Resim 3"/>
          <p:cNvPicPr>
            <a:picLocks noChangeAspect="1"/>
          </p:cNvPicPr>
          <p:nvPr/>
        </p:nvPicPr>
        <p:blipFill>
          <a:blip r:embed="rId4" cstate="print"/>
          <a:srcRect/>
          <a:stretch>
            <a:fillRect/>
          </a:stretch>
        </p:blipFill>
        <p:spPr bwMode="auto">
          <a:xfrm>
            <a:off x="107950" y="549275"/>
            <a:ext cx="863600" cy="576263"/>
          </a:xfrm>
          <a:prstGeom prst="rect">
            <a:avLst/>
          </a:prstGeom>
          <a:noFill/>
          <a:ln w="9525">
            <a:noFill/>
            <a:miter lim="800000"/>
            <a:headEnd/>
            <a:tailEnd/>
          </a:ln>
        </p:spPr>
      </p:pic>
      <p:sp>
        <p:nvSpPr>
          <p:cNvPr id="41991"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Tanımlar: Memuriyet Mahalli</a:t>
            </a:r>
          </a:p>
        </p:txBody>
      </p:sp>
      <p:sp>
        <p:nvSpPr>
          <p:cNvPr id="9" name="Yuvarlatılmış Dikdörtgen 8"/>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3. madde (g) bendi;</a:t>
            </a:r>
          </a:p>
          <a:p>
            <a:pPr algn="ctr">
              <a:defRPr/>
            </a:pPr>
            <a:r>
              <a:rPr lang="tr-TR" sz="1600" b="1" dirty="0">
                <a:solidFill>
                  <a:schemeClr val="accent4">
                    <a:lumMod val="75000"/>
                  </a:schemeClr>
                </a:solidFill>
                <a:latin typeface="+mj-lt"/>
              </a:rPr>
              <a:t>Harcırah Kanunu Genel Tebliği (Seri No: 39)</a:t>
            </a:r>
          </a:p>
        </p:txBody>
      </p:sp>
      <p:sp>
        <p:nvSpPr>
          <p:cNvPr id="3" name="Dikdörtgen 2"/>
          <p:cNvSpPr/>
          <p:nvPr/>
        </p:nvSpPr>
        <p:spPr>
          <a:xfrm>
            <a:off x="4427538" y="6270625"/>
            <a:ext cx="157162" cy="13017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1" name="Dikdörtgen 10"/>
          <p:cNvSpPr/>
          <p:nvPr/>
        </p:nvSpPr>
        <p:spPr>
          <a:xfrm>
            <a:off x="1403350" y="6270625"/>
            <a:ext cx="155575" cy="130175"/>
          </a:xfrm>
          <a:prstGeom prst="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41995" name="Metin kutusu 3"/>
          <p:cNvSpPr txBox="1">
            <a:spLocks noChangeArrowheads="1"/>
          </p:cNvSpPr>
          <p:nvPr/>
        </p:nvSpPr>
        <p:spPr bwMode="auto">
          <a:xfrm>
            <a:off x="4541838" y="6199188"/>
            <a:ext cx="2170112" cy="261937"/>
          </a:xfrm>
          <a:prstGeom prst="rect">
            <a:avLst/>
          </a:prstGeom>
          <a:noFill/>
          <a:ln w="9525">
            <a:noFill/>
            <a:miter lim="800000"/>
            <a:headEnd/>
            <a:tailEnd/>
          </a:ln>
        </p:spPr>
        <p:txBody>
          <a:bodyPr wrap="none">
            <a:spAutoFit/>
          </a:bodyPr>
          <a:lstStyle/>
          <a:p>
            <a:r>
              <a:rPr lang="tr-TR" sz="1100">
                <a:solidFill>
                  <a:srgbClr val="FF0000"/>
                </a:solidFill>
              </a:rPr>
              <a:t>Büyükşehir Belediyesi Olan İller</a:t>
            </a:r>
          </a:p>
        </p:txBody>
      </p:sp>
      <p:sp>
        <p:nvSpPr>
          <p:cNvPr id="13" name="Metin kutusu 12"/>
          <p:cNvSpPr txBox="1"/>
          <p:nvPr/>
        </p:nvSpPr>
        <p:spPr>
          <a:xfrm>
            <a:off x="1490663" y="6199188"/>
            <a:ext cx="2436812" cy="261937"/>
          </a:xfrm>
          <a:prstGeom prst="rect">
            <a:avLst/>
          </a:prstGeom>
          <a:noFill/>
        </p:spPr>
        <p:txBody>
          <a:bodyPr wrap="none">
            <a:spAutoFit/>
          </a:bodyPr>
          <a:lstStyle/>
          <a:p>
            <a:pPr>
              <a:defRPr/>
            </a:pPr>
            <a:r>
              <a:rPr lang="tr-TR" sz="1100" dirty="0">
                <a:solidFill>
                  <a:schemeClr val="bg1">
                    <a:lumMod val="50000"/>
                  </a:schemeClr>
                </a:solidFill>
                <a:latin typeface="Arial" charset="0"/>
                <a:cs typeface="Arial" charset="0"/>
              </a:rPr>
              <a:t>Büyükşehir Belediyesi Olmayan İller</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5 Slayt Numarası Yer Tutucusu"/>
          <p:cNvSpPr txBox="1">
            <a:spLocks noGrp="1"/>
          </p:cNvSpPr>
          <p:nvPr/>
        </p:nvSpPr>
        <p:spPr bwMode="white">
          <a:xfrm>
            <a:off x="754063" y="6624638"/>
            <a:ext cx="1081087" cy="188912"/>
          </a:xfrm>
          <a:prstGeom prst="rect">
            <a:avLst/>
          </a:prstGeom>
          <a:noFill/>
          <a:ln w="9525">
            <a:noFill/>
            <a:miter lim="800000"/>
            <a:headEnd/>
            <a:tailEnd/>
          </a:ln>
        </p:spPr>
        <p:txBody>
          <a:bodyPr/>
          <a:lstStyle/>
          <a:p>
            <a:pPr algn="ctr" eaLnBrk="1" hangingPunct="1"/>
            <a:fld id="{9F309416-BE75-4BCE-9166-8669E0C5C5C8}" type="slidenum">
              <a:rPr lang="en-US" sz="1200" b="1">
                <a:solidFill>
                  <a:schemeClr val="bg1"/>
                </a:solidFill>
              </a:rPr>
              <a:pPr algn="ctr" eaLnBrk="1" hangingPunct="1"/>
              <a:t>19</a:t>
            </a:fld>
            <a:endParaRPr lang="en-US" sz="1200" b="1">
              <a:solidFill>
                <a:schemeClr val="bg1"/>
              </a:solidFill>
            </a:endParaRPr>
          </a:p>
        </p:txBody>
      </p:sp>
      <p:sp>
        <p:nvSpPr>
          <p:cNvPr id="43011" name="Rectangle 34"/>
          <p:cNvSpPr>
            <a:spLocks noChangeArrowheads="1"/>
          </p:cNvSpPr>
          <p:nvPr/>
        </p:nvSpPr>
        <p:spPr bwMode="gray">
          <a:xfrm>
            <a:off x="107950" y="1700213"/>
            <a:ext cx="8945563" cy="4110037"/>
          </a:xfrm>
          <a:prstGeom prst="rect">
            <a:avLst/>
          </a:prstGeom>
          <a:noFill/>
          <a:ln w="9525" algn="ctr">
            <a:noFill/>
            <a:miter lim="800000"/>
            <a:headEnd/>
            <a:tailEnd/>
          </a:ln>
        </p:spPr>
        <p:txBody>
          <a:bodyPr anchor="ctr">
            <a:spAutoFit/>
          </a:bodyPr>
          <a:lstStyle/>
          <a:p>
            <a:pPr algn="just" eaLnBrk="1" hangingPunct="1">
              <a:lnSpc>
                <a:spcPct val="150000"/>
              </a:lnSpc>
            </a:pPr>
            <a:r>
              <a:rPr lang="tr-TR" sz="2400">
                <a:solidFill>
                  <a:srgbClr val="0000FF"/>
                </a:solidFill>
              </a:rPr>
              <a:t>Memuriyet Mahalli (Büyükşehir Olmayan İller) : </a:t>
            </a:r>
          </a:p>
          <a:p>
            <a:pPr algn="just" eaLnBrk="1" hangingPunct="1">
              <a:lnSpc>
                <a:spcPct val="150000"/>
              </a:lnSpc>
            </a:pPr>
            <a:endParaRPr lang="tr-TR" sz="2400">
              <a:solidFill>
                <a:srgbClr val="0000FF"/>
              </a:solidFill>
            </a:endParaRPr>
          </a:p>
          <a:p>
            <a:pPr algn="just" eaLnBrk="1" hangingPunct="1"/>
            <a:r>
              <a:rPr lang="tr-TR" sz="2400">
                <a:solidFill>
                  <a:srgbClr val="002060"/>
                </a:solidFill>
              </a:rPr>
              <a:t>Memur ve hizmetlinin </a:t>
            </a:r>
            <a:r>
              <a:rPr lang="tr-TR" sz="2400">
                <a:solidFill>
                  <a:srgbClr val="FF0000"/>
                </a:solidFill>
              </a:rPr>
              <a:t>asıl görevli olduğu</a:t>
            </a:r>
            <a:r>
              <a:rPr lang="tr-TR" sz="2400">
                <a:solidFill>
                  <a:srgbClr val="002060"/>
                </a:solidFill>
              </a:rPr>
              <a:t> veya </a:t>
            </a:r>
            <a:r>
              <a:rPr lang="tr-TR" sz="2400">
                <a:solidFill>
                  <a:srgbClr val="FF0000"/>
                </a:solidFill>
              </a:rPr>
              <a:t>ikametgâhının bulunduğu</a:t>
            </a:r>
            <a:r>
              <a:rPr lang="tr-TR" sz="2400">
                <a:solidFill>
                  <a:srgbClr val="002060"/>
                </a:solidFill>
              </a:rPr>
              <a:t> şehir ve kasabaların </a:t>
            </a:r>
            <a:r>
              <a:rPr lang="tr-TR" sz="2400">
                <a:solidFill>
                  <a:srgbClr val="FF0000"/>
                </a:solidFill>
              </a:rPr>
              <a:t>belediye sınırları içinde bulunan mahaller</a:t>
            </a:r>
            <a:r>
              <a:rPr lang="tr-TR" sz="2400">
                <a:solidFill>
                  <a:srgbClr val="002060"/>
                </a:solidFill>
              </a:rPr>
              <a:t> ile bu mahallerin dışında kalmakla birlikte yerleşim özellikleri bakımından </a:t>
            </a:r>
            <a:r>
              <a:rPr lang="tr-TR" sz="2400" b="1">
                <a:solidFill>
                  <a:srgbClr val="002060"/>
                </a:solidFill>
              </a:rPr>
              <a:t>bu şehir ve kasabaların devamı</a:t>
            </a:r>
            <a:r>
              <a:rPr lang="tr-TR" sz="2400">
                <a:solidFill>
                  <a:srgbClr val="002060"/>
                </a:solidFill>
              </a:rPr>
              <a:t> niteliğinde bulunup belediye hizmetlerinin götürüldüğü veya kurumlarınca sağlanan taşıt araçlarıyla gidilip gelinen </a:t>
            </a:r>
          </a:p>
          <a:p>
            <a:pPr algn="just" eaLnBrk="1" hangingPunct="1"/>
            <a:r>
              <a:rPr lang="tr-TR" sz="2400">
                <a:solidFill>
                  <a:srgbClr val="002060"/>
                </a:solidFill>
              </a:rPr>
              <a:t>Yerleri </a:t>
            </a:r>
            <a:endParaRPr lang="tr-TR" sz="2000">
              <a:solidFill>
                <a:srgbClr val="002060"/>
              </a:solidFill>
            </a:endParaRPr>
          </a:p>
          <a:p>
            <a:pPr algn="just" eaLnBrk="1" hangingPunct="1">
              <a:lnSpc>
                <a:spcPct val="150000"/>
              </a:lnSpc>
            </a:pPr>
            <a:r>
              <a:rPr lang="tr-TR" sz="1400">
                <a:solidFill>
                  <a:srgbClr val="FF0000"/>
                </a:solidFill>
              </a:rPr>
              <a:t>(Eski tanımın aynısıdır.)</a:t>
            </a:r>
          </a:p>
        </p:txBody>
      </p:sp>
      <p:sp>
        <p:nvSpPr>
          <p:cNvPr id="43012" name="5 Slayt Numarası Yer Tutucusu"/>
          <p:cNvSpPr>
            <a:spLocks noGrp="1"/>
          </p:cNvSpPr>
          <p:nvPr>
            <p:ph type="sldNum" sz="quarter" idx="12"/>
          </p:nvPr>
        </p:nvSpPr>
        <p:spPr bwMode="auto">
          <a:noFill/>
          <a:ln>
            <a:miter lim="800000"/>
            <a:headEnd/>
            <a:tailEnd/>
          </a:ln>
        </p:spPr>
        <p:txBody>
          <a:bodyPr/>
          <a:lstStyle/>
          <a:p>
            <a:fld id="{BD237A84-CA6B-4365-999B-8030AEB655A4}" type="slidenum">
              <a:rPr lang="tr-TR" smtClean="0">
                <a:solidFill>
                  <a:srgbClr val="898989"/>
                </a:solidFill>
              </a:rPr>
              <a:pPr/>
              <a:t>19</a:t>
            </a:fld>
            <a:endParaRPr lang="tr-TR" smtClean="0">
              <a:solidFill>
                <a:srgbClr val="898989"/>
              </a:solidFill>
            </a:endParaRPr>
          </a:p>
        </p:txBody>
      </p:sp>
      <p:pic>
        <p:nvPicPr>
          <p:cNvPr id="43013"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43014"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Tanımlar: Memuriyet Mahalli</a:t>
            </a:r>
          </a:p>
        </p:txBody>
      </p:sp>
      <p:sp>
        <p:nvSpPr>
          <p:cNvPr id="9" name="Yuvarlatılmış Dikdörtgen 8"/>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3. madde (g) bendi;</a:t>
            </a:r>
          </a:p>
          <a:p>
            <a:pPr algn="ctr">
              <a:defRPr/>
            </a:pPr>
            <a:r>
              <a:rPr lang="tr-TR" sz="1600" b="1" dirty="0">
                <a:solidFill>
                  <a:schemeClr val="accent4">
                    <a:lumMod val="75000"/>
                  </a:schemeClr>
                </a:solidFill>
                <a:latin typeface="+mj-lt"/>
              </a:rPr>
              <a:t>Harcırah Kanunu Genel Tebliği (Seri No: 39)</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Slayt Numarası Yer Tutucusu"/>
          <p:cNvSpPr txBox="1">
            <a:spLocks noGrp="1"/>
          </p:cNvSpPr>
          <p:nvPr/>
        </p:nvSpPr>
        <p:spPr bwMode="white">
          <a:xfrm>
            <a:off x="754063" y="6624638"/>
            <a:ext cx="1081087" cy="188912"/>
          </a:xfrm>
          <a:prstGeom prst="rect">
            <a:avLst/>
          </a:prstGeom>
          <a:noFill/>
          <a:ln w="9525">
            <a:noFill/>
            <a:miter lim="800000"/>
            <a:headEnd/>
            <a:tailEnd/>
          </a:ln>
        </p:spPr>
        <p:txBody>
          <a:bodyPr/>
          <a:lstStyle/>
          <a:p>
            <a:pPr algn="ctr" eaLnBrk="1" hangingPunct="1"/>
            <a:fld id="{38DC665F-FB03-487D-A6A1-5A7423455C45}" type="slidenum">
              <a:rPr lang="en-US" sz="1200" b="1">
                <a:solidFill>
                  <a:schemeClr val="bg1"/>
                </a:solidFill>
              </a:rPr>
              <a:pPr algn="ctr" eaLnBrk="1" hangingPunct="1"/>
              <a:t>2</a:t>
            </a:fld>
            <a:endParaRPr lang="en-US" sz="1200" b="1">
              <a:solidFill>
                <a:schemeClr val="bg1"/>
              </a:solidFill>
            </a:endParaRPr>
          </a:p>
        </p:txBody>
      </p:sp>
      <p:sp>
        <p:nvSpPr>
          <p:cNvPr id="25603" name="Rectangle 10"/>
          <p:cNvSpPr>
            <a:spLocks noChangeArrowheads="1"/>
          </p:cNvSpPr>
          <p:nvPr/>
        </p:nvSpPr>
        <p:spPr bwMode="gray">
          <a:xfrm>
            <a:off x="1293813" y="2349500"/>
            <a:ext cx="7494587" cy="460375"/>
          </a:xfrm>
          <a:prstGeom prst="rect">
            <a:avLst/>
          </a:prstGeom>
          <a:noFill/>
          <a:ln w="9525" algn="ctr">
            <a:noFill/>
            <a:miter lim="800000"/>
            <a:headEnd/>
            <a:tailEnd/>
          </a:ln>
        </p:spPr>
        <p:txBody>
          <a:bodyPr>
            <a:spAutoFit/>
          </a:bodyPr>
          <a:lstStyle/>
          <a:p>
            <a:r>
              <a:rPr lang="tr-TR" sz="2400" b="1">
                <a:solidFill>
                  <a:srgbClr val="002060"/>
                </a:solidFill>
              </a:rPr>
              <a:t> </a:t>
            </a:r>
          </a:p>
        </p:txBody>
      </p:sp>
      <p:grpSp>
        <p:nvGrpSpPr>
          <p:cNvPr id="2" name="Group 3"/>
          <p:cNvGrpSpPr>
            <a:grpSpLocks/>
          </p:cNvGrpSpPr>
          <p:nvPr/>
        </p:nvGrpSpPr>
        <p:grpSpPr bwMode="auto">
          <a:xfrm>
            <a:off x="539552" y="908720"/>
            <a:ext cx="609600" cy="533400"/>
            <a:chOff x="1110" y="2656"/>
            <a:chExt cx="1549" cy="1351"/>
          </a:xfrm>
          <a:solidFill>
            <a:srgbClr val="93D1FB"/>
          </a:solidFill>
        </p:grpSpPr>
        <p:sp>
          <p:nvSpPr>
            <p:cNvPr id="3" name="AutoShape 4"/>
            <p:cNvSpPr>
              <a:spLocks noChangeArrowheads="1"/>
            </p:cNvSpPr>
            <p:nvPr/>
          </p:nvSpPr>
          <p:spPr bwMode="gray">
            <a:xfrm>
              <a:off x="1123" y="2679"/>
              <a:ext cx="1536" cy="1328"/>
            </a:xfrm>
            <a:prstGeom prst="hexagon">
              <a:avLst>
                <a:gd name="adj" fmla="val 28916"/>
                <a:gd name="vf" fmla="val 115470"/>
              </a:avLst>
            </a:prstGeom>
            <a:grpFill/>
            <a:ln>
              <a:noFill/>
            </a:ln>
            <a:extLst/>
          </p:spPr>
          <p:txBody>
            <a:bodyPr wrap="none" anchor="ctr"/>
            <a:lstStyle/>
            <a:p>
              <a:pPr>
                <a:defRPr/>
              </a:pPr>
              <a:endParaRPr lang="tr-TR" dirty="0"/>
            </a:p>
          </p:txBody>
        </p:sp>
        <p:sp>
          <p:nvSpPr>
            <p:cNvPr id="4"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headEnd/>
              <a:tailEnd/>
            </a:ln>
          </p:spPr>
          <p:txBody>
            <a:bodyPr wrap="none" anchor="ctr"/>
            <a:lstStyle/>
            <a:p>
              <a:pPr>
                <a:defRPr/>
              </a:pPr>
              <a:endParaRPr lang="tr-TR" dirty="0"/>
            </a:p>
          </p:txBody>
        </p:sp>
      </p:grpSp>
      <p:sp>
        <p:nvSpPr>
          <p:cNvPr id="25605" name="Text Box 13"/>
          <p:cNvSpPr txBox="1">
            <a:spLocks noChangeArrowheads="1"/>
          </p:cNvSpPr>
          <p:nvPr/>
        </p:nvSpPr>
        <p:spPr bwMode="gray">
          <a:xfrm>
            <a:off x="615950" y="942975"/>
            <a:ext cx="430213" cy="457200"/>
          </a:xfrm>
          <a:prstGeom prst="rect">
            <a:avLst/>
          </a:prstGeom>
          <a:noFill/>
          <a:ln w="9525" algn="ctr">
            <a:noFill/>
            <a:miter lim="800000"/>
            <a:headEnd/>
            <a:tailEnd/>
          </a:ln>
        </p:spPr>
        <p:txBody>
          <a:bodyPr>
            <a:spAutoFit/>
          </a:bodyPr>
          <a:lstStyle/>
          <a:p>
            <a:pPr algn="ctr"/>
            <a:r>
              <a:rPr lang="en-US" sz="2400" b="1">
                <a:solidFill>
                  <a:srgbClr val="FF0000"/>
                </a:solidFill>
              </a:rPr>
              <a:t>1</a:t>
            </a:r>
          </a:p>
        </p:txBody>
      </p:sp>
      <p:sp>
        <p:nvSpPr>
          <p:cNvPr id="25606" name="34 Slayt Numarası Yer Tutucusu"/>
          <p:cNvSpPr>
            <a:spLocks noGrp="1"/>
          </p:cNvSpPr>
          <p:nvPr>
            <p:ph type="sldNum" sz="quarter" idx="12"/>
          </p:nvPr>
        </p:nvSpPr>
        <p:spPr bwMode="auto">
          <a:noFill/>
          <a:ln>
            <a:miter lim="800000"/>
            <a:headEnd/>
            <a:tailEnd/>
          </a:ln>
        </p:spPr>
        <p:txBody>
          <a:bodyPr/>
          <a:lstStyle/>
          <a:p>
            <a:fld id="{C1B39AFE-F77F-4424-954C-5D93DDB34D4A}" type="slidenum">
              <a:rPr lang="tr-TR" smtClean="0"/>
              <a:pPr/>
              <a:t>2</a:t>
            </a:fld>
            <a:endParaRPr lang="tr-TR" smtClean="0"/>
          </a:p>
        </p:txBody>
      </p:sp>
      <p:sp>
        <p:nvSpPr>
          <p:cNvPr id="25607" name="35 Dikdörtgen"/>
          <p:cNvSpPr>
            <a:spLocks noChangeArrowheads="1"/>
          </p:cNvSpPr>
          <p:nvPr/>
        </p:nvSpPr>
        <p:spPr bwMode="auto">
          <a:xfrm>
            <a:off x="1903413" y="2444750"/>
            <a:ext cx="5589587" cy="1200150"/>
          </a:xfrm>
          <a:prstGeom prst="rect">
            <a:avLst/>
          </a:prstGeom>
          <a:noFill/>
          <a:ln w="9525">
            <a:noFill/>
            <a:miter lim="800000"/>
            <a:headEnd/>
            <a:tailEnd/>
          </a:ln>
        </p:spPr>
        <p:txBody>
          <a:bodyPr>
            <a:spAutoFit/>
          </a:bodyPr>
          <a:lstStyle/>
          <a:p>
            <a:endParaRPr lang="tr-TR" sz="2400" b="1">
              <a:solidFill>
                <a:srgbClr val="002060"/>
              </a:solidFill>
            </a:endParaRPr>
          </a:p>
          <a:p>
            <a:endParaRPr lang="tr-TR" sz="2400" b="1">
              <a:solidFill>
                <a:srgbClr val="002060"/>
              </a:solidFill>
            </a:endParaRPr>
          </a:p>
          <a:p>
            <a:endParaRPr lang="en-US" sz="2400">
              <a:solidFill>
                <a:srgbClr val="002060"/>
              </a:solidFill>
            </a:endParaRPr>
          </a:p>
        </p:txBody>
      </p:sp>
      <p:sp>
        <p:nvSpPr>
          <p:cNvPr id="25608" name="24 Metin kutusu"/>
          <p:cNvSpPr txBox="1">
            <a:spLocks noChangeArrowheads="1"/>
          </p:cNvSpPr>
          <p:nvPr/>
        </p:nvSpPr>
        <p:spPr bwMode="auto">
          <a:xfrm>
            <a:off x="1268413" y="2986088"/>
            <a:ext cx="7489825" cy="460375"/>
          </a:xfrm>
          <a:prstGeom prst="rect">
            <a:avLst/>
          </a:prstGeom>
          <a:noFill/>
          <a:ln w="9525">
            <a:noFill/>
            <a:miter lim="800000"/>
            <a:headEnd/>
            <a:tailEnd/>
          </a:ln>
        </p:spPr>
        <p:txBody>
          <a:bodyPr>
            <a:spAutoFit/>
          </a:bodyPr>
          <a:lstStyle/>
          <a:p>
            <a:pPr algn="just" eaLnBrk="1" hangingPunct="1"/>
            <a:r>
              <a:rPr lang="tr-TR" sz="2400">
                <a:solidFill>
                  <a:srgbClr val="002060"/>
                </a:solidFill>
              </a:rPr>
              <a:t>Geçici Görev Yolluğu</a:t>
            </a:r>
          </a:p>
        </p:txBody>
      </p:sp>
      <p:sp>
        <p:nvSpPr>
          <p:cNvPr id="25609" name="Dikdörtgen 3"/>
          <p:cNvSpPr>
            <a:spLocks noChangeArrowheads="1"/>
          </p:cNvSpPr>
          <p:nvPr/>
        </p:nvSpPr>
        <p:spPr bwMode="auto">
          <a:xfrm>
            <a:off x="250825" y="44450"/>
            <a:ext cx="8740775"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Sunum Planı</a:t>
            </a:r>
          </a:p>
        </p:txBody>
      </p:sp>
      <p:grpSp>
        <p:nvGrpSpPr>
          <p:cNvPr id="5" name="Group 3"/>
          <p:cNvGrpSpPr>
            <a:grpSpLocks/>
          </p:cNvGrpSpPr>
          <p:nvPr/>
        </p:nvGrpSpPr>
        <p:grpSpPr bwMode="auto">
          <a:xfrm>
            <a:off x="539552" y="1959496"/>
            <a:ext cx="609600" cy="533400"/>
            <a:chOff x="1110" y="2656"/>
            <a:chExt cx="1549" cy="1351"/>
          </a:xfrm>
          <a:solidFill>
            <a:srgbClr val="93D1FB"/>
          </a:solidFill>
        </p:grpSpPr>
        <p:sp>
          <p:nvSpPr>
            <p:cNvPr id="28" name="AutoShape 4"/>
            <p:cNvSpPr>
              <a:spLocks noChangeArrowheads="1"/>
            </p:cNvSpPr>
            <p:nvPr/>
          </p:nvSpPr>
          <p:spPr bwMode="gray">
            <a:xfrm>
              <a:off x="1123" y="2679"/>
              <a:ext cx="1536" cy="1328"/>
            </a:xfrm>
            <a:prstGeom prst="hexagon">
              <a:avLst>
                <a:gd name="adj" fmla="val 28916"/>
                <a:gd name="vf" fmla="val 115470"/>
              </a:avLst>
            </a:prstGeom>
            <a:grpFill/>
            <a:ln>
              <a:noFill/>
            </a:ln>
            <a:extLst/>
          </p:spPr>
          <p:txBody>
            <a:bodyPr wrap="none" anchor="ctr"/>
            <a:lstStyle/>
            <a:p>
              <a:pPr>
                <a:defRPr/>
              </a:pPr>
              <a:endParaRPr lang="tr-TR" dirty="0"/>
            </a:p>
          </p:txBody>
        </p:sp>
        <p:sp>
          <p:nvSpPr>
            <p:cNvPr id="29"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headEnd/>
              <a:tailEnd/>
            </a:ln>
          </p:spPr>
          <p:txBody>
            <a:bodyPr wrap="none" anchor="ctr"/>
            <a:lstStyle/>
            <a:p>
              <a:pPr>
                <a:defRPr/>
              </a:pPr>
              <a:endParaRPr lang="tr-TR" dirty="0"/>
            </a:p>
          </p:txBody>
        </p:sp>
      </p:grpSp>
      <p:sp>
        <p:nvSpPr>
          <p:cNvPr id="25611" name="Text Box 13"/>
          <p:cNvSpPr txBox="1">
            <a:spLocks noChangeArrowheads="1"/>
          </p:cNvSpPr>
          <p:nvPr/>
        </p:nvSpPr>
        <p:spPr bwMode="gray">
          <a:xfrm>
            <a:off x="611188" y="1989138"/>
            <a:ext cx="473075" cy="457200"/>
          </a:xfrm>
          <a:prstGeom prst="rect">
            <a:avLst/>
          </a:prstGeom>
          <a:noFill/>
          <a:ln w="9525" algn="ctr">
            <a:noFill/>
            <a:miter lim="800000"/>
            <a:headEnd/>
            <a:tailEnd/>
          </a:ln>
        </p:spPr>
        <p:txBody>
          <a:bodyPr>
            <a:spAutoFit/>
          </a:bodyPr>
          <a:lstStyle/>
          <a:p>
            <a:pPr algn="ctr"/>
            <a:r>
              <a:rPr lang="tr-TR" sz="2400" b="1">
                <a:solidFill>
                  <a:srgbClr val="FF0000"/>
                </a:solidFill>
              </a:rPr>
              <a:t>2</a:t>
            </a:r>
            <a:endParaRPr lang="en-US" sz="2400" b="1">
              <a:solidFill>
                <a:srgbClr val="FF0000"/>
              </a:solidFill>
            </a:endParaRPr>
          </a:p>
        </p:txBody>
      </p:sp>
      <p:grpSp>
        <p:nvGrpSpPr>
          <p:cNvPr id="6" name="Group 3"/>
          <p:cNvGrpSpPr>
            <a:grpSpLocks/>
          </p:cNvGrpSpPr>
          <p:nvPr/>
        </p:nvGrpSpPr>
        <p:grpSpPr bwMode="auto">
          <a:xfrm>
            <a:off x="611560" y="2967608"/>
            <a:ext cx="609600" cy="533400"/>
            <a:chOff x="1110" y="2656"/>
            <a:chExt cx="1549" cy="1351"/>
          </a:xfrm>
          <a:solidFill>
            <a:srgbClr val="93D1FB"/>
          </a:solidFill>
        </p:grpSpPr>
        <p:sp>
          <p:nvSpPr>
            <p:cNvPr id="34" name="AutoShape 4"/>
            <p:cNvSpPr>
              <a:spLocks noChangeArrowheads="1"/>
            </p:cNvSpPr>
            <p:nvPr/>
          </p:nvSpPr>
          <p:spPr bwMode="gray">
            <a:xfrm>
              <a:off x="1123" y="2679"/>
              <a:ext cx="1536" cy="1328"/>
            </a:xfrm>
            <a:prstGeom prst="hexagon">
              <a:avLst>
                <a:gd name="adj" fmla="val 28916"/>
                <a:gd name="vf" fmla="val 115470"/>
              </a:avLst>
            </a:prstGeom>
            <a:grpFill/>
            <a:ln>
              <a:noFill/>
            </a:ln>
            <a:extLst/>
          </p:spPr>
          <p:txBody>
            <a:bodyPr wrap="none" anchor="ctr"/>
            <a:lstStyle/>
            <a:p>
              <a:pPr>
                <a:defRPr/>
              </a:pPr>
              <a:endParaRPr lang="tr-TR" dirty="0"/>
            </a:p>
          </p:txBody>
        </p:sp>
        <p:sp>
          <p:nvSpPr>
            <p:cNvPr id="35"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headEnd/>
              <a:tailEnd/>
            </a:ln>
          </p:spPr>
          <p:txBody>
            <a:bodyPr wrap="none" anchor="ctr"/>
            <a:lstStyle/>
            <a:p>
              <a:pPr>
                <a:defRPr/>
              </a:pPr>
              <a:endParaRPr lang="tr-TR" dirty="0"/>
            </a:p>
          </p:txBody>
        </p:sp>
      </p:grpSp>
      <p:sp>
        <p:nvSpPr>
          <p:cNvPr id="25613" name="Text Box 13"/>
          <p:cNvSpPr txBox="1">
            <a:spLocks noChangeArrowheads="1"/>
          </p:cNvSpPr>
          <p:nvPr/>
        </p:nvSpPr>
        <p:spPr bwMode="gray">
          <a:xfrm>
            <a:off x="684213" y="2997200"/>
            <a:ext cx="430212" cy="457200"/>
          </a:xfrm>
          <a:prstGeom prst="rect">
            <a:avLst/>
          </a:prstGeom>
          <a:noFill/>
          <a:ln w="9525" algn="ctr">
            <a:noFill/>
            <a:miter lim="800000"/>
            <a:headEnd/>
            <a:tailEnd/>
          </a:ln>
        </p:spPr>
        <p:txBody>
          <a:bodyPr>
            <a:spAutoFit/>
          </a:bodyPr>
          <a:lstStyle/>
          <a:p>
            <a:pPr algn="ctr"/>
            <a:r>
              <a:rPr lang="tr-TR" sz="2400" b="1">
                <a:solidFill>
                  <a:srgbClr val="FF0000"/>
                </a:solidFill>
              </a:rPr>
              <a:t>3</a:t>
            </a:r>
            <a:endParaRPr lang="en-US" sz="2400" b="1">
              <a:solidFill>
                <a:srgbClr val="FF0000"/>
              </a:solidFill>
            </a:endParaRPr>
          </a:p>
        </p:txBody>
      </p:sp>
      <p:sp>
        <p:nvSpPr>
          <p:cNvPr id="25614" name="Dikdörtgen 7"/>
          <p:cNvSpPr>
            <a:spLocks noChangeArrowheads="1"/>
          </p:cNvSpPr>
          <p:nvPr/>
        </p:nvSpPr>
        <p:spPr bwMode="auto">
          <a:xfrm>
            <a:off x="1220788" y="957263"/>
            <a:ext cx="7421562" cy="460375"/>
          </a:xfrm>
          <a:prstGeom prst="rect">
            <a:avLst/>
          </a:prstGeom>
          <a:noFill/>
          <a:ln w="9525">
            <a:noFill/>
            <a:miter lim="800000"/>
            <a:headEnd/>
            <a:tailEnd/>
          </a:ln>
        </p:spPr>
        <p:txBody>
          <a:bodyPr>
            <a:spAutoFit/>
          </a:bodyPr>
          <a:lstStyle/>
          <a:p>
            <a:pPr algn="just" eaLnBrk="1" hangingPunct="1"/>
            <a:r>
              <a:rPr lang="tr-TR" sz="2400">
                <a:solidFill>
                  <a:srgbClr val="002060"/>
                </a:solidFill>
              </a:rPr>
              <a:t>6245 Sayılı Harcırah Kanunu Genel Hükümleri</a:t>
            </a:r>
          </a:p>
        </p:txBody>
      </p:sp>
      <p:sp>
        <p:nvSpPr>
          <p:cNvPr id="25615" name="24 Metin kutusu"/>
          <p:cNvSpPr txBox="1">
            <a:spLocks noChangeArrowheads="1"/>
          </p:cNvSpPr>
          <p:nvPr/>
        </p:nvSpPr>
        <p:spPr bwMode="auto">
          <a:xfrm>
            <a:off x="1208088" y="1992313"/>
            <a:ext cx="7529512" cy="461962"/>
          </a:xfrm>
          <a:prstGeom prst="rect">
            <a:avLst/>
          </a:prstGeom>
          <a:noFill/>
          <a:ln w="9525">
            <a:noFill/>
            <a:miter lim="800000"/>
            <a:headEnd/>
            <a:tailEnd/>
          </a:ln>
        </p:spPr>
        <p:txBody>
          <a:bodyPr>
            <a:spAutoFit/>
          </a:bodyPr>
          <a:lstStyle/>
          <a:p>
            <a:pPr algn="just" eaLnBrk="1" hangingPunct="1"/>
            <a:r>
              <a:rPr lang="tr-TR" sz="2400" dirty="0" smtClean="0">
                <a:solidFill>
                  <a:srgbClr val="002060"/>
                </a:solidFill>
              </a:rPr>
              <a:t>6245 Sayılı </a:t>
            </a:r>
            <a:r>
              <a:rPr lang="tr-TR" sz="2400" smtClean="0">
                <a:solidFill>
                  <a:srgbClr val="002060"/>
                </a:solidFill>
              </a:rPr>
              <a:t>Harcırah Kanunu </a:t>
            </a:r>
            <a:r>
              <a:rPr lang="tr-TR" sz="2400" smtClean="0">
                <a:solidFill>
                  <a:srgbClr val="002060"/>
                </a:solidFill>
              </a:rPr>
              <a:t>Kapsamı</a:t>
            </a:r>
            <a:endParaRPr lang="tr-TR" sz="2400" dirty="0">
              <a:solidFill>
                <a:srgbClr val="002060"/>
              </a:solidFill>
            </a:endParaRPr>
          </a:p>
        </p:txBody>
      </p:sp>
      <p:sp>
        <p:nvSpPr>
          <p:cNvPr id="25616" name="24 Metin kutusu"/>
          <p:cNvSpPr txBox="1">
            <a:spLocks noChangeArrowheads="1"/>
          </p:cNvSpPr>
          <p:nvPr/>
        </p:nvSpPr>
        <p:spPr bwMode="auto">
          <a:xfrm>
            <a:off x="1255713" y="4000500"/>
            <a:ext cx="7527925" cy="461963"/>
          </a:xfrm>
          <a:prstGeom prst="rect">
            <a:avLst/>
          </a:prstGeom>
          <a:noFill/>
          <a:ln w="9525">
            <a:noFill/>
            <a:miter lim="800000"/>
            <a:headEnd/>
            <a:tailEnd/>
          </a:ln>
        </p:spPr>
        <p:txBody>
          <a:bodyPr>
            <a:spAutoFit/>
          </a:bodyPr>
          <a:lstStyle/>
          <a:p>
            <a:pPr algn="just" eaLnBrk="1" hangingPunct="1"/>
            <a:r>
              <a:rPr lang="tr-TR" sz="2400">
                <a:solidFill>
                  <a:srgbClr val="002060"/>
                </a:solidFill>
              </a:rPr>
              <a:t>Sürekli Görev Yolluğu</a:t>
            </a:r>
          </a:p>
        </p:txBody>
      </p:sp>
      <p:grpSp>
        <p:nvGrpSpPr>
          <p:cNvPr id="7" name="Group 3"/>
          <p:cNvGrpSpPr>
            <a:grpSpLocks/>
          </p:cNvGrpSpPr>
          <p:nvPr/>
        </p:nvGrpSpPr>
        <p:grpSpPr bwMode="auto">
          <a:xfrm>
            <a:off x="606864" y="3975720"/>
            <a:ext cx="609600" cy="533400"/>
            <a:chOff x="1110" y="2656"/>
            <a:chExt cx="1549" cy="1351"/>
          </a:xfrm>
          <a:solidFill>
            <a:srgbClr val="93D1FB"/>
          </a:solidFill>
        </p:grpSpPr>
        <p:sp>
          <p:nvSpPr>
            <p:cNvPr id="41" name="AutoShape 4"/>
            <p:cNvSpPr>
              <a:spLocks noChangeArrowheads="1"/>
            </p:cNvSpPr>
            <p:nvPr/>
          </p:nvSpPr>
          <p:spPr bwMode="gray">
            <a:xfrm>
              <a:off x="1123" y="2679"/>
              <a:ext cx="1536" cy="1328"/>
            </a:xfrm>
            <a:prstGeom prst="hexagon">
              <a:avLst>
                <a:gd name="adj" fmla="val 28916"/>
                <a:gd name="vf" fmla="val 115470"/>
              </a:avLst>
            </a:prstGeom>
            <a:grpFill/>
            <a:ln>
              <a:noFill/>
            </a:ln>
            <a:extLst/>
          </p:spPr>
          <p:txBody>
            <a:bodyPr wrap="none" anchor="ctr"/>
            <a:lstStyle/>
            <a:p>
              <a:pPr>
                <a:defRPr/>
              </a:pPr>
              <a:endParaRPr lang="tr-TR" dirty="0"/>
            </a:p>
          </p:txBody>
        </p:sp>
        <p:sp>
          <p:nvSpPr>
            <p:cNvPr id="42"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headEnd/>
              <a:tailEnd/>
            </a:ln>
          </p:spPr>
          <p:txBody>
            <a:bodyPr wrap="none" anchor="ctr"/>
            <a:lstStyle/>
            <a:p>
              <a:pPr>
                <a:defRPr/>
              </a:pPr>
              <a:endParaRPr lang="tr-TR" dirty="0"/>
            </a:p>
          </p:txBody>
        </p:sp>
      </p:grpSp>
      <p:sp>
        <p:nvSpPr>
          <p:cNvPr id="25618" name="Text Box 13"/>
          <p:cNvSpPr txBox="1">
            <a:spLocks noChangeArrowheads="1"/>
          </p:cNvSpPr>
          <p:nvPr/>
        </p:nvSpPr>
        <p:spPr bwMode="gray">
          <a:xfrm>
            <a:off x="679450" y="4005263"/>
            <a:ext cx="430213" cy="457200"/>
          </a:xfrm>
          <a:prstGeom prst="rect">
            <a:avLst/>
          </a:prstGeom>
          <a:noFill/>
          <a:ln w="9525" algn="ctr">
            <a:noFill/>
            <a:miter lim="800000"/>
            <a:headEnd/>
            <a:tailEnd/>
          </a:ln>
        </p:spPr>
        <p:txBody>
          <a:bodyPr>
            <a:spAutoFit/>
          </a:bodyPr>
          <a:lstStyle/>
          <a:p>
            <a:pPr algn="ctr"/>
            <a:r>
              <a:rPr lang="tr-TR" sz="2400" b="1">
                <a:solidFill>
                  <a:srgbClr val="FF0000"/>
                </a:solidFill>
              </a:rPr>
              <a:t>4</a:t>
            </a:r>
            <a:endParaRPr lang="en-US" sz="2400" b="1">
              <a:solidFill>
                <a:srgbClr val="FF0000"/>
              </a:solidFill>
            </a:endParaRPr>
          </a:p>
        </p:txBody>
      </p:sp>
      <p:sp>
        <p:nvSpPr>
          <p:cNvPr id="25619" name="24 Metin kutusu"/>
          <p:cNvSpPr txBox="1">
            <a:spLocks noChangeArrowheads="1"/>
          </p:cNvSpPr>
          <p:nvPr/>
        </p:nvSpPr>
        <p:spPr bwMode="auto">
          <a:xfrm>
            <a:off x="1260475" y="5080000"/>
            <a:ext cx="7527925" cy="461963"/>
          </a:xfrm>
          <a:prstGeom prst="rect">
            <a:avLst/>
          </a:prstGeom>
          <a:noFill/>
          <a:ln w="9525">
            <a:noFill/>
            <a:miter lim="800000"/>
            <a:headEnd/>
            <a:tailEnd/>
          </a:ln>
        </p:spPr>
        <p:txBody>
          <a:bodyPr>
            <a:spAutoFit/>
          </a:bodyPr>
          <a:lstStyle/>
          <a:p>
            <a:pPr algn="just" eaLnBrk="1" hangingPunct="1"/>
            <a:r>
              <a:rPr lang="tr-TR" sz="2400">
                <a:solidFill>
                  <a:srgbClr val="002060"/>
                </a:solidFill>
              </a:rPr>
              <a:t>Diğer Hususlar</a:t>
            </a:r>
          </a:p>
        </p:txBody>
      </p:sp>
      <p:grpSp>
        <p:nvGrpSpPr>
          <p:cNvPr id="8" name="Group 3"/>
          <p:cNvGrpSpPr>
            <a:grpSpLocks/>
          </p:cNvGrpSpPr>
          <p:nvPr/>
        </p:nvGrpSpPr>
        <p:grpSpPr bwMode="auto">
          <a:xfrm>
            <a:off x="611560" y="5055840"/>
            <a:ext cx="609600" cy="533400"/>
            <a:chOff x="1110" y="2656"/>
            <a:chExt cx="1549" cy="1351"/>
          </a:xfrm>
          <a:solidFill>
            <a:srgbClr val="93D1FB"/>
          </a:solidFill>
        </p:grpSpPr>
        <p:sp>
          <p:nvSpPr>
            <p:cNvPr id="32" name="AutoShape 4"/>
            <p:cNvSpPr>
              <a:spLocks noChangeArrowheads="1"/>
            </p:cNvSpPr>
            <p:nvPr/>
          </p:nvSpPr>
          <p:spPr bwMode="gray">
            <a:xfrm>
              <a:off x="1123" y="2679"/>
              <a:ext cx="1536" cy="1328"/>
            </a:xfrm>
            <a:prstGeom prst="hexagon">
              <a:avLst>
                <a:gd name="adj" fmla="val 28916"/>
                <a:gd name="vf" fmla="val 115470"/>
              </a:avLst>
            </a:prstGeom>
            <a:grpFill/>
            <a:ln>
              <a:noFill/>
            </a:ln>
            <a:extLst/>
          </p:spPr>
          <p:txBody>
            <a:bodyPr wrap="none" anchor="ctr"/>
            <a:lstStyle/>
            <a:p>
              <a:pPr>
                <a:defRPr/>
              </a:pPr>
              <a:endParaRPr lang="tr-TR" dirty="0"/>
            </a:p>
          </p:txBody>
        </p:sp>
        <p:sp>
          <p:nvSpPr>
            <p:cNvPr id="36"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headEnd/>
              <a:tailEnd/>
            </a:ln>
          </p:spPr>
          <p:txBody>
            <a:bodyPr wrap="none" anchor="ctr"/>
            <a:lstStyle/>
            <a:p>
              <a:pPr>
                <a:defRPr/>
              </a:pPr>
              <a:endParaRPr lang="tr-TR" dirty="0"/>
            </a:p>
          </p:txBody>
        </p:sp>
      </p:grpSp>
      <p:sp>
        <p:nvSpPr>
          <p:cNvPr id="25621" name="Text Box 13"/>
          <p:cNvSpPr txBox="1">
            <a:spLocks noChangeArrowheads="1"/>
          </p:cNvSpPr>
          <p:nvPr/>
        </p:nvSpPr>
        <p:spPr bwMode="gray">
          <a:xfrm>
            <a:off x="684213" y="5084763"/>
            <a:ext cx="430212" cy="457200"/>
          </a:xfrm>
          <a:prstGeom prst="rect">
            <a:avLst/>
          </a:prstGeom>
          <a:noFill/>
          <a:ln w="9525" algn="ctr">
            <a:noFill/>
            <a:miter lim="800000"/>
            <a:headEnd/>
            <a:tailEnd/>
          </a:ln>
        </p:spPr>
        <p:txBody>
          <a:bodyPr>
            <a:spAutoFit/>
          </a:bodyPr>
          <a:lstStyle/>
          <a:p>
            <a:pPr algn="ctr"/>
            <a:r>
              <a:rPr lang="tr-TR" sz="2400" b="1">
                <a:solidFill>
                  <a:srgbClr val="FF0000"/>
                </a:solidFill>
              </a:rPr>
              <a:t>5</a:t>
            </a:r>
            <a:endParaRPr lang="en-US" sz="2400" b="1">
              <a:solidFill>
                <a:srgbClr val="FF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5 Slayt Numarası Yer Tutucusu"/>
          <p:cNvSpPr txBox="1">
            <a:spLocks noGrp="1"/>
          </p:cNvSpPr>
          <p:nvPr/>
        </p:nvSpPr>
        <p:spPr bwMode="white">
          <a:xfrm>
            <a:off x="754063" y="6624638"/>
            <a:ext cx="1081087" cy="188912"/>
          </a:xfrm>
          <a:prstGeom prst="rect">
            <a:avLst/>
          </a:prstGeom>
          <a:noFill/>
          <a:ln w="9525">
            <a:noFill/>
            <a:miter lim="800000"/>
            <a:headEnd/>
            <a:tailEnd/>
          </a:ln>
        </p:spPr>
        <p:txBody>
          <a:bodyPr/>
          <a:lstStyle/>
          <a:p>
            <a:pPr algn="ctr" eaLnBrk="1" hangingPunct="1"/>
            <a:fld id="{24AAEDF5-7326-446E-9FC3-0552B3D4D60F}" type="slidenum">
              <a:rPr lang="en-US" sz="1200" b="1">
                <a:solidFill>
                  <a:schemeClr val="bg1"/>
                </a:solidFill>
              </a:rPr>
              <a:pPr algn="ctr" eaLnBrk="1" hangingPunct="1"/>
              <a:t>20</a:t>
            </a:fld>
            <a:endParaRPr lang="en-US" sz="1200" b="1">
              <a:solidFill>
                <a:schemeClr val="bg1"/>
              </a:solidFill>
            </a:endParaRPr>
          </a:p>
        </p:txBody>
      </p:sp>
      <p:sp>
        <p:nvSpPr>
          <p:cNvPr id="44035" name="Rectangle 34"/>
          <p:cNvSpPr>
            <a:spLocks noChangeArrowheads="1"/>
          </p:cNvSpPr>
          <p:nvPr/>
        </p:nvSpPr>
        <p:spPr bwMode="gray">
          <a:xfrm>
            <a:off x="107950" y="1447800"/>
            <a:ext cx="8945563" cy="5076825"/>
          </a:xfrm>
          <a:prstGeom prst="rect">
            <a:avLst/>
          </a:prstGeom>
          <a:noFill/>
          <a:ln w="9525" algn="ctr">
            <a:noFill/>
            <a:miter lim="800000"/>
            <a:headEnd/>
            <a:tailEnd/>
          </a:ln>
        </p:spPr>
        <p:txBody>
          <a:bodyPr anchor="ctr">
            <a:spAutoFit/>
          </a:bodyPr>
          <a:lstStyle/>
          <a:p>
            <a:pPr algn="just" eaLnBrk="1" hangingPunct="1">
              <a:lnSpc>
                <a:spcPct val="150000"/>
              </a:lnSpc>
            </a:pPr>
            <a:r>
              <a:rPr lang="tr-TR" sz="2400" b="1">
                <a:solidFill>
                  <a:srgbClr val="0000FF"/>
                </a:solidFill>
              </a:rPr>
              <a:t>Memuriyet mahalli (Büyükşehir Olan İller) : </a:t>
            </a:r>
          </a:p>
          <a:p>
            <a:pPr algn="just" eaLnBrk="1" hangingPunct="1">
              <a:lnSpc>
                <a:spcPct val="150000"/>
              </a:lnSpc>
            </a:pPr>
            <a:r>
              <a:rPr lang="tr-TR" sz="2400">
                <a:solidFill>
                  <a:srgbClr val="002060"/>
                </a:solidFill>
              </a:rPr>
              <a:t>Büyükşehir belediyelerinin olduğu illerde ise </a:t>
            </a:r>
            <a:r>
              <a:rPr lang="tr-TR" sz="2400" b="1">
                <a:solidFill>
                  <a:srgbClr val="002060"/>
                </a:solidFill>
              </a:rPr>
              <a:t>il mülki sınırları içinde kalmak kaydıyla</a:t>
            </a:r>
            <a:r>
              <a:rPr lang="tr-TR" sz="2400">
                <a:solidFill>
                  <a:srgbClr val="002060"/>
                </a:solidFill>
              </a:rPr>
              <a:t> memur ve hizmetlinin asıl görevli olduğu veya ikametgâhının bulunduğu ilçe belediye sınırları içinde kalan ve yerleşim özellikleri bakımından bütünlük arz eden yerler ile belediye sınırları dışında kalmakla birlikte yerleşim özellikleri bakımından bu yerlerin devamı niteliğindeki mahaller ve kurumlarınca sağlanan taşıt araçları ile gidilip gelinebilen yerleri;</a:t>
            </a:r>
          </a:p>
        </p:txBody>
      </p:sp>
      <p:sp>
        <p:nvSpPr>
          <p:cNvPr id="44036" name="5 Slayt Numarası Yer Tutucusu"/>
          <p:cNvSpPr>
            <a:spLocks noGrp="1"/>
          </p:cNvSpPr>
          <p:nvPr>
            <p:ph type="sldNum" sz="quarter" idx="12"/>
          </p:nvPr>
        </p:nvSpPr>
        <p:spPr bwMode="auto">
          <a:noFill/>
          <a:ln>
            <a:miter lim="800000"/>
            <a:headEnd/>
            <a:tailEnd/>
          </a:ln>
        </p:spPr>
        <p:txBody>
          <a:bodyPr/>
          <a:lstStyle/>
          <a:p>
            <a:fld id="{98D5CECD-B067-4CDB-962C-0E06FE3C6052}" type="slidenum">
              <a:rPr lang="tr-TR" smtClean="0">
                <a:solidFill>
                  <a:srgbClr val="898989"/>
                </a:solidFill>
              </a:rPr>
              <a:pPr/>
              <a:t>20</a:t>
            </a:fld>
            <a:endParaRPr lang="tr-TR" smtClean="0">
              <a:solidFill>
                <a:srgbClr val="898989"/>
              </a:solidFill>
            </a:endParaRPr>
          </a:p>
        </p:txBody>
      </p:sp>
      <p:pic>
        <p:nvPicPr>
          <p:cNvPr id="44037"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44038"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Tanımlar: Memuriyet Mahalli</a:t>
            </a:r>
          </a:p>
        </p:txBody>
      </p:sp>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3. madde (g) bendi;</a:t>
            </a:r>
          </a:p>
          <a:p>
            <a:pPr algn="ctr">
              <a:defRPr/>
            </a:pPr>
            <a:r>
              <a:rPr lang="tr-TR" sz="1600" b="1" dirty="0">
                <a:solidFill>
                  <a:schemeClr val="accent4">
                    <a:lumMod val="75000"/>
                  </a:schemeClr>
                </a:solidFill>
                <a:latin typeface="+mj-lt"/>
              </a:rPr>
              <a:t>Harcırah Kanunu Genel Tebliği (Seri No: 39)</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çerik Yer Tutucusu 1"/>
          <p:cNvSpPr>
            <a:spLocks noGrp="1"/>
          </p:cNvSpPr>
          <p:nvPr>
            <p:ph idx="1"/>
          </p:nvPr>
        </p:nvSpPr>
        <p:spPr>
          <a:xfrm>
            <a:off x="107950" y="1484313"/>
            <a:ext cx="8945563" cy="4968875"/>
          </a:xfrm>
        </p:spPr>
        <p:txBody>
          <a:bodyPr/>
          <a:lstStyle/>
          <a:p>
            <a:pPr marL="0" indent="0" algn="just" eaLnBrk="1" hangingPunct="1">
              <a:spcBef>
                <a:spcPct val="0"/>
              </a:spcBef>
              <a:buFont typeface="Wingdings 2" pitchFamily="18" charset="2"/>
              <a:buNone/>
            </a:pPr>
            <a:r>
              <a:rPr lang="tr-TR" altLang="tr-TR" sz="2400" smtClean="0">
                <a:solidFill>
                  <a:srgbClr val="0000FF"/>
                </a:solidFill>
                <a:latin typeface="Arial" pitchFamily="34" charset="0"/>
                <a:cs typeface="Arial" pitchFamily="34" charset="0"/>
              </a:rPr>
              <a:t>Söz konusu düzenleme ile büyükşehir belediyelerinde il mülki sınırları içinde kalmak kaydıyla;</a:t>
            </a:r>
          </a:p>
          <a:p>
            <a:pPr marL="0" indent="0" algn="just" eaLnBrk="1" hangingPunct="1">
              <a:spcBef>
                <a:spcPct val="0"/>
              </a:spcBef>
              <a:buFont typeface="Wingdings 2" pitchFamily="18" charset="2"/>
              <a:buNone/>
            </a:pPr>
            <a:endParaRPr lang="tr-TR" altLang="tr-TR" sz="2400" smtClean="0">
              <a:solidFill>
                <a:srgbClr val="0000FF"/>
              </a:solidFill>
              <a:latin typeface="Arial" pitchFamily="34" charset="0"/>
              <a:cs typeface="Arial" pitchFamily="34" charset="0"/>
            </a:endParaRPr>
          </a:p>
          <a:p>
            <a:pPr marL="0" lvl="1" indent="0" algn="just" eaLnBrk="1" hangingPunct="1">
              <a:spcBef>
                <a:spcPct val="0"/>
              </a:spcBef>
              <a:buClr>
                <a:srgbClr val="002060"/>
              </a:buClr>
              <a:buFont typeface="Wingdings 2" pitchFamily="18" charset="2"/>
              <a:buNone/>
            </a:pPr>
            <a:r>
              <a:rPr lang="tr-TR" altLang="tr-TR" sz="2400" smtClean="0">
                <a:solidFill>
                  <a:srgbClr val="002060"/>
                </a:solidFill>
                <a:latin typeface="Arial" pitchFamily="34" charset="0"/>
                <a:cs typeface="Arial" pitchFamily="34" charset="0"/>
              </a:rPr>
              <a:t>1- Memur ve hizmetlinin asıl görevli olduğu veya ikametgahının bulunduğu </a:t>
            </a:r>
            <a:r>
              <a:rPr lang="tr-TR" altLang="tr-TR" sz="2400" smtClean="0">
                <a:solidFill>
                  <a:srgbClr val="FF0000"/>
                </a:solidFill>
                <a:latin typeface="Arial" pitchFamily="34" charset="0"/>
                <a:cs typeface="Arial" pitchFamily="34" charset="0"/>
              </a:rPr>
              <a:t>ilçe belediye sınırları içinde kalan ve </a:t>
            </a:r>
            <a:r>
              <a:rPr lang="tr-TR" altLang="tr-TR" sz="2400" u="sng" smtClean="0">
                <a:solidFill>
                  <a:srgbClr val="FF0000"/>
                </a:solidFill>
                <a:latin typeface="Arial" pitchFamily="34" charset="0"/>
                <a:cs typeface="Arial" pitchFamily="34" charset="0"/>
              </a:rPr>
              <a:t>yerleşim özellikleri bakımından bütünlük arz eden yerler,</a:t>
            </a:r>
          </a:p>
          <a:p>
            <a:pPr marL="0" lvl="1" indent="0" algn="just" eaLnBrk="1" hangingPunct="1">
              <a:spcBef>
                <a:spcPct val="0"/>
              </a:spcBef>
              <a:buClr>
                <a:srgbClr val="002060"/>
              </a:buClr>
              <a:buFont typeface="Wingdings 2" pitchFamily="18" charset="2"/>
              <a:buNone/>
            </a:pPr>
            <a:endParaRPr lang="tr-TR" altLang="tr-TR" sz="2400" smtClean="0">
              <a:solidFill>
                <a:srgbClr val="FF0000"/>
              </a:solidFill>
              <a:latin typeface="Arial" pitchFamily="34" charset="0"/>
              <a:cs typeface="Arial" pitchFamily="34" charset="0"/>
            </a:endParaRPr>
          </a:p>
          <a:p>
            <a:pPr marL="0" lvl="1" indent="0" algn="just" eaLnBrk="1" hangingPunct="1">
              <a:spcBef>
                <a:spcPct val="0"/>
              </a:spcBef>
              <a:buClr>
                <a:srgbClr val="002060"/>
              </a:buClr>
              <a:buFont typeface="Wingdings 2" pitchFamily="18" charset="2"/>
              <a:buNone/>
            </a:pPr>
            <a:r>
              <a:rPr lang="tr-TR" altLang="tr-TR" sz="2400" smtClean="0">
                <a:solidFill>
                  <a:srgbClr val="002060"/>
                </a:solidFill>
                <a:latin typeface="Arial" pitchFamily="34" charset="0"/>
                <a:cs typeface="Arial" pitchFamily="34" charset="0"/>
              </a:rPr>
              <a:t>2- İlçe belediye sınırları dışında kalmakla birlikte </a:t>
            </a:r>
            <a:r>
              <a:rPr lang="tr-TR" altLang="tr-TR" sz="2400" u="sng" smtClean="0">
                <a:solidFill>
                  <a:srgbClr val="FF0000"/>
                </a:solidFill>
                <a:latin typeface="Arial" pitchFamily="34" charset="0"/>
                <a:cs typeface="Arial" pitchFamily="34" charset="0"/>
              </a:rPr>
              <a:t>yerleşim özellikleri bakımından bu yerlerin devamı niteliğindeki mahaller,</a:t>
            </a:r>
          </a:p>
          <a:p>
            <a:pPr marL="0" lvl="1" indent="0" algn="just" eaLnBrk="1" hangingPunct="1">
              <a:spcBef>
                <a:spcPct val="0"/>
              </a:spcBef>
              <a:buClr>
                <a:srgbClr val="002060"/>
              </a:buClr>
              <a:buFont typeface="Wingdings 2" pitchFamily="18" charset="2"/>
              <a:buNone/>
            </a:pPr>
            <a:endParaRPr lang="tr-TR" altLang="tr-TR" sz="2400" smtClean="0">
              <a:solidFill>
                <a:srgbClr val="FF0000"/>
              </a:solidFill>
              <a:latin typeface="Arial" pitchFamily="34" charset="0"/>
              <a:cs typeface="Arial" pitchFamily="34" charset="0"/>
            </a:endParaRPr>
          </a:p>
          <a:p>
            <a:pPr marL="0" lvl="1" indent="0" algn="just" eaLnBrk="1" hangingPunct="1">
              <a:spcBef>
                <a:spcPct val="0"/>
              </a:spcBef>
              <a:buClr>
                <a:srgbClr val="002060"/>
              </a:buClr>
              <a:buFont typeface="Wingdings 2" pitchFamily="18" charset="2"/>
              <a:buNone/>
            </a:pPr>
            <a:r>
              <a:rPr lang="tr-TR" altLang="tr-TR" sz="2400" smtClean="0">
                <a:solidFill>
                  <a:srgbClr val="002060"/>
                </a:solidFill>
                <a:latin typeface="Arial" pitchFamily="34" charset="0"/>
                <a:cs typeface="Arial" pitchFamily="34" charset="0"/>
              </a:rPr>
              <a:t>3- Kurumlarınca sağlanan taşıt araçları ile gidilip gelinebilen yerler, memuriyet mahalli olarak belirlenmiştir.</a:t>
            </a:r>
          </a:p>
        </p:txBody>
      </p:sp>
      <p:sp>
        <p:nvSpPr>
          <p:cNvPr id="45059" name="5 Slayt Numarası Yer Tutucusu"/>
          <p:cNvSpPr>
            <a:spLocks noGrp="1"/>
          </p:cNvSpPr>
          <p:nvPr>
            <p:ph type="sldNum" sz="quarter" idx="12"/>
          </p:nvPr>
        </p:nvSpPr>
        <p:spPr bwMode="auto">
          <a:noFill/>
          <a:ln>
            <a:miter lim="800000"/>
            <a:headEnd/>
            <a:tailEnd/>
          </a:ln>
        </p:spPr>
        <p:txBody>
          <a:bodyPr/>
          <a:lstStyle/>
          <a:p>
            <a:fld id="{67D24816-7245-4C15-971A-3B127ED28594}" type="slidenum">
              <a:rPr lang="tr-TR" smtClean="0">
                <a:solidFill>
                  <a:srgbClr val="898989"/>
                </a:solidFill>
              </a:rPr>
              <a:pPr/>
              <a:t>21</a:t>
            </a:fld>
            <a:endParaRPr lang="tr-TR" smtClean="0">
              <a:solidFill>
                <a:srgbClr val="898989"/>
              </a:solidFill>
            </a:endParaRPr>
          </a:p>
        </p:txBody>
      </p:sp>
      <p:pic>
        <p:nvPicPr>
          <p:cNvPr id="45060"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45061"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Tanımlar: Memuriyet Mahalli</a:t>
            </a:r>
          </a:p>
        </p:txBody>
      </p:sp>
      <p:sp>
        <p:nvSpPr>
          <p:cNvPr id="8" name="Yuvarlatılmış Dikdörtgen 7"/>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3. madde (g) bendi;</a:t>
            </a:r>
          </a:p>
          <a:p>
            <a:pPr algn="ctr">
              <a:defRPr/>
            </a:pPr>
            <a:r>
              <a:rPr lang="tr-TR" sz="1600" b="1" dirty="0">
                <a:solidFill>
                  <a:schemeClr val="accent4">
                    <a:lumMod val="75000"/>
                  </a:schemeClr>
                </a:solidFill>
                <a:latin typeface="+mj-lt"/>
              </a:rPr>
              <a:t>Harcırah Kanunu Genel Tebliği (Seri No: 39)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checkerboard(across)">
                                      <p:cBhvr>
                                        <p:cTn id="7" dur="5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5362">
                                            <p:txEl>
                                              <p:pRg st="2" end="2"/>
                                            </p:txEl>
                                          </p:spTgt>
                                        </p:tgtEl>
                                        <p:attrNameLst>
                                          <p:attrName>style.visibility</p:attrName>
                                        </p:attrNameLst>
                                      </p:cBhvr>
                                      <p:to>
                                        <p:strVal val="visible"/>
                                      </p:to>
                                    </p:set>
                                    <p:animEffect transition="in" filter="checkerboard(across)">
                                      <p:cBhvr>
                                        <p:cTn id="12" dur="500"/>
                                        <p:tgtEl>
                                          <p:spTgt spid="1536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5362">
                                            <p:txEl>
                                              <p:pRg st="4" end="4"/>
                                            </p:txEl>
                                          </p:spTgt>
                                        </p:tgtEl>
                                        <p:attrNameLst>
                                          <p:attrName>style.visibility</p:attrName>
                                        </p:attrNameLst>
                                      </p:cBhvr>
                                      <p:to>
                                        <p:strVal val="visible"/>
                                      </p:to>
                                    </p:set>
                                    <p:animEffect transition="in" filter="checkerboard(across)">
                                      <p:cBhvr>
                                        <p:cTn id="17" dur="500"/>
                                        <p:tgtEl>
                                          <p:spTgt spid="1536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5362">
                                            <p:txEl>
                                              <p:pRg st="6" end="6"/>
                                            </p:txEl>
                                          </p:spTgt>
                                        </p:tgtEl>
                                        <p:attrNameLst>
                                          <p:attrName>style.visibility</p:attrName>
                                        </p:attrNameLst>
                                      </p:cBhvr>
                                      <p:to>
                                        <p:strVal val="visible"/>
                                      </p:to>
                                    </p:set>
                                    <p:animEffect transition="in" filter="checkerboard(across)">
                                      <p:cBhvr>
                                        <p:cTn id="22" dur="500"/>
                                        <p:tgtEl>
                                          <p:spTgt spid="153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İçerik Yer Tutucusu 2"/>
          <p:cNvSpPr>
            <a:spLocks noGrp="1"/>
          </p:cNvSpPr>
          <p:nvPr>
            <p:ph idx="1"/>
          </p:nvPr>
        </p:nvSpPr>
        <p:spPr>
          <a:xfrm>
            <a:off x="107950" y="1565275"/>
            <a:ext cx="8945563" cy="4530725"/>
          </a:xfrm>
        </p:spPr>
        <p:txBody>
          <a:bodyPr/>
          <a:lstStyle/>
          <a:p>
            <a:pPr marL="0" indent="0" algn="just" eaLnBrk="1" hangingPunct="1">
              <a:lnSpc>
                <a:spcPct val="150000"/>
              </a:lnSpc>
              <a:buClr>
                <a:srgbClr val="002060"/>
              </a:buClr>
              <a:buFont typeface="Wingdings 2" pitchFamily="18" charset="2"/>
              <a:buNone/>
            </a:pPr>
            <a:r>
              <a:rPr lang="tr-TR" altLang="tr-TR" sz="2400" smtClean="0">
                <a:solidFill>
                  <a:srgbClr val="002060"/>
                </a:solidFill>
                <a:latin typeface="Arial" pitchFamily="34" charset="0"/>
                <a:cs typeface="Arial" pitchFamily="34" charset="0"/>
              </a:rPr>
              <a:t>Yerleşim özellikleri bakımından </a:t>
            </a:r>
            <a:r>
              <a:rPr lang="tr-TR" altLang="tr-TR" sz="2400" smtClean="0">
                <a:solidFill>
                  <a:srgbClr val="FF0000"/>
                </a:solidFill>
                <a:latin typeface="Arial" pitchFamily="34" charset="0"/>
                <a:cs typeface="Arial" pitchFamily="34" charset="0"/>
              </a:rPr>
              <a:t>konut, işyeri, meydan, okul, kamu binaları gibi resmi ve özel bütün yapıların topluca bulunduğu </a:t>
            </a:r>
            <a:r>
              <a:rPr lang="tr-TR" altLang="tr-TR" sz="2400" smtClean="0">
                <a:solidFill>
                  <a:srgbClr val="002060"/>
                </a:solidFill>
                <a:latin typeface="Arial" pitchFamily="34" charset="0"/>
                <a:cs typeface="Arial" pitchFamily="34" charset="0"/>
              </a:rPr>
              <a:t>ve insanların yerleşmek amacıyla bir arada yaşadığı </a:t>
            </a:r>
            <a:r>
              <a:rPr lang="tr-TR" altLang="tr-TR" sz="2400" smtClean="0">
                <a:solidFill>
                  <a:srgbClr val="FF0000"/>
                </a:solidFill>
                <a:latin typeface="Arial" pitchFamily="34" charset="0"/>
                <a:cs typeface="Arial" pitchFamily="34" charset="0"/>
              </a:rPr>
              <a:t>aralarında boşluk bulunmayan yerler ile bu bütünlüğün kesintisiz olarak devam ettiği </a:t>
            </a:r>
            <a:r>
              <a:rPr lang="tr-TR" altLang="tr-TR" sz="2400" smtClean="0">
                <a:solidFill>
                  <a:srgbClr val="002060"/>
                </a:solidFill>
                <a:latin typeface="Arial" pitchFamily="34" charset="0"/>
                <a:cs typeface="Arial" pitchFamily="34" charset="0"/>
              </a:rPr>
              <a:t>yerlerin dikkate alınması gerekir.</a:t>
            </a:r>
          </a:p>
        </p:txBody>
      </p:sp>
      <p:sp>
        <p:nvSpPr>
          <p:cNvPr id="46083"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Memuriyet Mahalli: Bütünlük Arz Eden Yerler</a:t>
            </a:r>
          </a:p>
        </p:txBody>
      </p:sp>
      <p:pic>
        <p:nvPicPr>
          <p:cNvPr id="46084"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3. madde (g) bendi;</a:t>
            </a:r>
          </a:p>
          <a:p>
            <a:pPr algn="ctr">
              <a:defRPr/>
            </a:pPr>
            <a:r>
              <a:rPr lang="tr-TR" sz="1600" b="1" dirty="0">
                <a:solidFill>
                  <a:schemeClr val="accent4">
                    <a:lumMod val="75000"/>
                  </a:schemeClr>
                </a:solidFill>
                <a:latin typeface="+mj-lt"/>
              </a:rPr>
              <a:t>Harcırah Kanunu Genel Tebliği (Seri No: 39)</a:t>
            </a:r>
          </a:p>
        </p:txBody>
      </p:sp>
      <p:sp>
        <p:nvSpPr>
          <p:cNvPr id="46086" name="7 Slayt Numarası Yer Tutucusu"/>
          <p:cNvSpPr>
            <a:spLocks noGrp="1"/>
          </p:cNvSpPr>
          <p:nvPr>
            <p:ph type="sldNum" sz="quarter" idx="12"/>
          </p:nvPr>
        </p:nvSpPr>
        <p:spPr bwMode="auto">
          <a:xfrm>
            <a:off x="8229600" y="6477000"/>
            <a:ext cx="762000" cy="244475"/>
          </a:xfrm>
          <a:noFill/>
          <a:ln>
            <a:miter lim="800000"/>
            <a:headEnd/>
            <a:tailEnd/>
          </a:ln>
        </p:spPr>
        <p:txBody>
          <a:bodyPr/>
          <a:lstStyle/>
          <a:p>
            <a:fld id="{8D760830-1789-4FE5-9A99-E69D97A7C754}" type="slidenum">
              <a:rPr lang="tr-TR" smtClean="0">
                <a:solidFill>
                  <a:srgbClr val="898989"/>
                </a:solidFill>
              </a:rPr>
              <a:pPr/>
              <a:t>22</a:t>
            </a:fld>
            <a:endParaRPr lang="tr-TR" smtClean="0">
              <a:solidFill>
                <a:srgbClr val="898989"/>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İçerik Yer Tutucusu 2"/>
          <p:cNvSpPr>
            <a:spLocks noGrp="1"/>
          </p:cNvSpPr>
          <p:nvPr>
            <p:ph idx="1"/>
          </p:nvPr>
        </p:nvSpPr>
        <p:spPr>
          <a:xfrm>
            <a:off x="107950" y="1385888"/>
            <a:ext cx="8626475" cy="5211762"/>
          </a:xfrm>
        </p:spPr>
        <p:txBody>
          <a:bodyPr/>
          <a:lstStyle/>
          <a:p>
            <a:pPr marL="0" indent="0" algn="just" eaLnBrk="1" hangingPunct="1">
              <a:spcBef>
                <a:spcPts val="0"/>
              </a:spcBef>
              <a:buFont typeface="Wingdings 2" pitchFamily="18" charset="2"/>
              <a:buNone/>
              <a:defRPr/>
            </a:pPr>
            <a:r>
              <a:rPr lang="tr-TR" sz="2400" b="1" dirty="0" smtClean="0">
                <a:solidFill>
                  <a:srgbClr val="0000FF"/>
                </a:solidFill>
                <a:latin typeface="Arial" panose="020B0604020202020204" pitchFamily="34" charset="0"/>
                <a:cs typeface="Arial" panose="020B0604020202020204" pitchFamily="34" charset="0"/>
              </a:rPr>
              <a:t>Görevlendirmelerde karşılaşılabilecek durumlar; </a:t>
            </a:r>
          </a:p>
          <a:p>
            <a:pPr marL="0" indent="0" algn="just" eaLnBrk="1" hangingPunct="1">
              <a:spcBef>
                <a:spcPts val="0"/>
              </a:spcBef>
              <a:buFont typeface="Wingdings 2" pitchFamily="18" charset="2"/>
              <a:buNone/>
              <a:defRPr/>
            </a:pPr>
            <a:endParaRPr lang="tr-TR" sz="2400" b="1" dirty="0" smtClean="0">
              <a:solidFill>
                <a:srgbClr val="0000FF"/>
              </a:solidFill>
              <a:latin typeface="Arial" panose="020B0604020202020204" pitchFamily="34" charset="0"/>
              <a:cs typeface="Arial" panose="020B0604020202020204" pitchFamily="34" charset="0"/>
            </a:endParaRPr>
          </a:p>
          <a:p>
            <a:pPr algn="just" eaLnBrk="1" hangingPunct="1">
              <a:lnSpc>
                <a:spcPct val="150000"/>
              </a:lnSpc>
              <a:spcBef>
                <a:spcPts val="0"/>
              </a:spcBef>
              <a:buFont typeface="Wingdings" panose="05000000000000000000" pitchFamily="2" charset="2"/>
              <a:buNone/>
              <a:defRPr/>
            </a:pPr>
            <a:r>
              <a:rPr lang="tr-TR" sz="2400" b="1" dirty="0" smtClean="0">
                <a:solidFill>
                  <a:srgbClr val="FF3300"/>
                </a:solidFill>
                <a:latin typeface="Arial" panose="020B0604020202020204" pitchFamily="34" charset="0"/>
                <a:cs typeface="Arial" panose="020B0604020202020204" pitchFamily="34" charset="0"/>
              </a:rPr>
              <a:t>1. </a:t>
            </a:r>
            <a:r>
              <a:rPr lang="tr-TR" sz="2400" b="1" dirty="0" smtClean="0">
                <a:solidFill>
                  <a:srgbClr val="FF0000"/>
                </a:solidFill>
                <a:latin typeface="Arial" panose="020B0604020202020204" pitchFamily="34" charset="0"/>
                <a:cs typeface="Arial" panose="020B0604020202020204" pitchFamily="34" charset="0"/>
              </a:rPr>
              <a:t>Aynı ilçe içerisinde görevlendirme yapılması;</a:t>
            </a:r>
          </a:p>
          <a:p>
            <a:pPr algn="just" eaLnBrk="1" hangingPunct="1">
              <a:lnSpc>
                <a:spcPct val="150000"/>
              </a:lnSpc>
              <a:spcBef>
                <a:spcPts val="0"/>
              </a:spcBef>
              <a:buFont typeface="Wingdings" panose="05000000000000000000" pitchFamily="2" charset="2"/>
              <a:buNone/>
              <a:defRPr/>
            </a:pPr>
            <a:r>
              <a:rPr lang="tr-TR" sz="2400" dirty="0" smtClean="0">
                <a:solidFill>
                  <a:srgbClr val="002060"/>
                </a:solidFill>
                <a:latin typeface="Arial" panose="020B0604020202020204" pitchFamily="34" charset="0"/>
                <a:cs typeface="Arial" panose="020B0604020202020204" pitchFamily="34" charset="0"/>
              </a:rPr>
              <a:t>Bütünlük arz eden yerlere görevlendirme yapılması. </a:t>
            </a:r>
            <a:r>
              <a:rPr lang="tr-TR" sz="2400" b="1" u="sng" dirty="0" smtClean="0">
                <a:solidFill>
                  <a:srgbClr val="002060"/>
                </a:solidFill>
                <a:latin typeface="Arial" panose="020B0604020202020204" pitchFamily="34" charset="0"/>
                <a:cs typeface="Arial" panose="020B0604020202020204" pitchFamily="34" charset="0"/>
              </a:rPr>
              <a:t>(MM)</a:t>
            </a:r>
          </a:p>
          <a:p>
            <a:pPr algn="just" eaLnBrk="1" hangingPunct="1">
              <a:lnSpc>
                <a:spcPct val="150000"/>
              </a:lnSpc>
              <a:spcBef>
                <a:spcPts val="0"/>
              </a:spcBef>
              <a:buFont typeface="Wingdings" panose="05000000000000000000" pitchFamily="2" charset="2"/>
              <a:buNone/>
              <a:defRPr/>
            </a:pPr>
            <a:r>
              <a:rPr lang="tr-TR" sz="2400" dirty="0" smtClean="0">
                <a:solidFill>
                  <a:srgbClr val="002060"/>
                </a:solidFill>
                <a:latin typeface="Arial" panose="020B0604020202020204" pitchFamily="34" charset="0"/>
                <a:cs typeface="Arial" panose="020B0604020202020204" pitchFamily="34" charset="0"/>
              </a:rPr>
              <a:t>Bütünlük arz etmeyen yerlere görevlendirme yapılması. </a:t>
            </a:r>
            <a:r>
              <a:rPr lang="tr-TR" sz="2400" b="1" u="sng" dirty="0" smtClean="0">
                <a:solidFill>
                  <a:srgbClr val="002060"/>
                </a:solidFill>
                <a:latin typeface="Arial" panose="020B0604020202020204" pitchFamily="34" charset="0"/>
                <a:cs typeface="Arial" panose="020B0604020202020204" pitchFamily="34" charset="0"/>
              </a:rPr>
              <a:t>(BY)</a:t>
            </a:r>
          </a:p>
          <a:p>
            <a:pPr algn="just" eaLnBrk="1" hangingPunct="1">
              <a:lnSpc>
                <a:spcPct val="150000"/>
              </a:lnSpc>
              <a:spcBef>
                <a:spcPts val="0"/>
              </a:spcBef>
              <a:buFont typeface="Wingdings" panose="05000000000000000000" pitchFamily="2" charset="2"/>
              <a:buNone/>
              <a:defRPr/>
            </a:pPr>
            <a:endParaRPr lang="tr-TR" sz="2400" b="1" dirty="0" smtClean="0">
              <a:solidFill>
                <a:srgbClr val="FF0000"/>
              </a:solidFill>
              <a:latin typeface="Arial" panose="020B0604020202020204" pitchFamily="34" charset="0"/>
              <a:cs typeface="Arial" panose="020B0604020202020204" pitchFamily="34" charset="0"/>
            </a:endParaRPr>
          </a:p>
          <a:p>
            <a:pPr algn="just" eaLnBrk="1" hangingPunct="1">
              <a:lnSpc>
                <a:spcPct val="150000"/>
              </a:lnSpc>
              <a:spcBef>
                <a:spcPts val="0"/>
              </a:spcBef>
              <a:buFont typeface="Wingdings" panose="05000000000000000000" pitchFamily="2" charset="2"/>
              <a:buNone/>
              <a:defRPr/>
            </a:pPr>
            <a:r>
              <a:rPr lang="tr-TR" sz="2400" b="1" dirty="0" smtClean="0">
                <a:solidFill>
                  <a:srgbClr val="FF0000"/>
                </a:solidFill>
                <a:latin typeface="Arial" panose="020B0604020202020204" pitchFamily="34" charset="0"/>
                <a:cs typeface="Arial" panose="020B0604020202020204" pitchFamily="34" charset="0"/>
              </a:rPr>
              <a:t>2. Farklı ilçeler arasında görevlendirme yapılması;</a:t>
            </a:r>
          </a:p>
          <a:p>
            <a:pPr algn="just" eaLnBrk="1" hangingPunct="1">
              <a:lnSpc>
                <a:spcPct val="150000"/>
              </a:lnSpc>
              <a:spcBef>
                <a:spcPts val="0"/>
              </a:spcBef>
              <a:buFont typeface="Wingdings" panose="05000000000000000000" pitchFamily="2" charset="2"/>
              <a:buNone/>
              <a:defRPr/>
            </a:pPr>
            <a:r>
              <a:rPr lang="tr-TR" sz="2400" dirty="0" smtClean="0">
                <a:solidFill>
                  <a:srgbClr val="002060"/>
                </a:solidFill>
                <a:latin typeface="Arial" panose="020B0604020202020204" pitchFamily="34" charset="0"/>
                <a:cs typeface="Arial" panose="020B0604020202020204" pitchFamily="34" charset="0"/>
              </a:rPr>
              <a:t>Bütünlük arz eden yerlere görevlendirme yapılması. </a:t>
            </a:r>
            <a:r>
              <a:rPr lang="tr-TR" sz="2400" b="1" u="sng" dirty="0" smtClean="0">
                <a:solidFill>
                  <a:srgbClr val="002060"/>
                </a:solidFill>
                <a:latin typeface="Arial" panose="020B0604020202020204" pitchFamily="34" charset="0"/>
                <a:cs typeface="Arial" panose="020B0604020202020204" pitchFamily="34" charset="0"/>
              </a:rPr>
              <a:t>(MM)</a:t>
            </a:r>
          </a:p>
          <a:p>
            <a:pPr algn="just" eaLnBrk="1" hangingPunct="1">
              <a:lnSpc>
                <a:spcPct val="150000"/>
              </a:lnSpc>
              <a:spcBef>
                <a:spcPts val="0"/>
              </a:spcBef>
              <a:buFont typeface="Wingdings" panose="05000000000000000000" pitchFamily="2" charset="2"/>
              <a:buNone/>
              <a:defRPr/>
            </a:pPr>
            <a:r>
              <a:rPr lang="tr-TR" sz="2400" dirty="0" smtClean="0">
                <a:solidFill>
                  <a:srgbClr val="002060"/>
                </a:solidFill>
                <a:latin typeface="Arial" panose="020B0604020202020204" pitchFamily="34" charset="0"/>
                <a:cs typeface="Arial" panose="020B0604020202020204" pitchFamily="34" charset="0"/>
              </a:rPr>
              <a:t>Bütünlük arz etmeyen yerlere görevlendirme yapılması. </a:t>
            </a:r>
            <a:r>
              <a:rPr lang="tr-TR" sz="2400" b="1" u="sng" dirty="0" smtClean="0">
                <a:solidFill>
                  <a:srgbClr val="002060"/>
                </a:solidFill>
                <a:latin typeface="Arial" panose="020B0604020202020204" pitchFamily="34" charset="0"/>
                <a:cs typeface="Arial" panose="020B0604020202020204" pitchFamily="34" charset="0"/>
              </a:rPr>
              <a:t>(BY)</a:t>
            </a:r>
          </a:p>
        </p:txBody>
      </p:sp>
      <p:sp>
        <p:nvSpPr>
          <p:cNvPr id="47107" name="5 Slayt Numarası Yer Tutucusu"/>
          <p:cNvSpPr>
            <a:spLocks noGrp="1"/>
          </p:cNvSpPr>
          <p:nvPr>
            <p:ph type="sldNum" sz="quarter" idx="12"/>
          </p:nvPr>
        </p:nvSpPr>
        <p:spPr bwMode="auto">
          <a:noFill/>
          <a:ln>
            <a:miter lim="800000"/>
            <a:headEnd/>
            <a:tailEnd/>
          </a:ln>
        </p:spPr>
        <p:txBody>
          <a:bodyPr/>
          <a:lstStyle/>
          <a:p>
            <a:fld id="{E14D5D43-18B0-4943-B978-F483D9B465B5}" type="slidenum">
              <a:rPr lang="tr-TR" smtClean="0">
                <a:solidFill>
                  <a:srgbClr val="898989"/>
                </a:solidFill>
              </a:rPr>
              <a:pPr/>
              <a:t>23</a:t>
            </a:fld>
            <a:endParaRPr lang="tr-TR" smtClean="0">
              <a:solidFill>
                <a:srgbClr val="898989"/>
              </a:solidFill>
            </a:endParaRPr>
          </a:p>
        </p:txBody>
      </p:sp>
      <p:sp>
        <p:nvSpPr>
          <p:cNvPr id="47108"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Memuriyet Mahalli: Görevlendirme Şekilleri</a:t>
            </a:r>
          </a:p>
        </p:txBody>
      </p:sp>
      <p:pic>
        <p:nvPicPr>
          <p:cNvPr id="47109"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3. madde (g) bendi;</a:t>
            </a:r>
          </a:p>
          <a:p>
            <a:pPr algn="ctr">
              <a:defRPr/>
            </a:pPr>
            <a:r>
              <a:rPr lang="tr-TR" sz="1600" b="1" dirty="0">
                <a:solidFill>
                  <a:schemeClr val="accent4">
                    <a:lumMod val="75000"/>
                  </a:schemeClr>
                </a:solidFill>
                <a:latin typeface="+mj-lt"/>
              </a:rPr>
              <a:t>Harcırah Kanunu Genel Tebliği (Seri No: 39)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436">
                                            <p:txEl>
                                              <p:pRg st="2" end="2"/>
                                            </p:txEl>
                                          </p:spTgt>
                                        </p:tgtEl>
                                        <p:attrNameLst>
                                          <p:attrName>style.visibility</p:attrName>
                                        </p:attrNameLst>
                                      </p:cBhvr>
                                      <p:to>
                                        <p:strVal val="visible"/>
                                      </p:to>
                                    </p:set>
                                    <p:animEffect transition="in" filter="checkerboard(across)">
                                      <p:cBhvr>
                                        <p:cTn id="7" dur="500"/>
                                        <p:tgtEl>
                                          <p:spTgt spid="1843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8436">
                                            <p:txEl>
                                              <p:pRg st="3" end="3"/>
                                            </p:txEl>
                                          </p:spTgt>
                                        </p:tgtEl>
                                        <p:attrNameLst>
                                          <p:attrName>style.visibility</p:attrName>
                                        </p:attrNameLst>
                                      </p:cBhvr>
                                      <p:to>
                                        <p:strVal val="visible"/>
                                      </p:to>
                                    </p:set>
                                    <p:animEffect transition="in" filter="checkerboard(across)">
                                      <p:cBhvr>
                                        <p:cTn id="12" dur="500"/>
                                        <p:tgtEl>
                                          <p:spTgt spid="1843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8436">
                                            <p:txEl>
                                              <p:pRg st="4" end="4"/>
                                            </p:txEl>
                                          </p:spTgt>
                                        </p:tgtEl>
                                        <p:attrNameLst>
                                          <p:attrName>style.visibility</p:attrName>
                                        </p:attrNameLst>
                                      </p:cBhvr>
                                      <p:to>
                                        <p:strVal val="visible"/>
                                      </p:to>
                                    </p:set>
                                    <p:animEffect transition="in" filter="checkerboard(across)">
                                      <p:cBhvr>
                                        <p:cTn id="17" dur="500"/>
                                        <p:tgtEl>
                                          <p:spTgt spid="1843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8436">
                                            <p:txEl>
                                              <p:pRg st="6" end="6"/>
                                            </p:txEl>
                                          </p:spTgt>
                                        </p:tgtEl>
                                        <p:attrNameLst>
                                          <p:attrName>style.visibility</p:attrName>
                                        </p:attrNameLst>
                                      </p:cBhvr>
                                      <p:to>
                                        <p:strVal val="visible"/>
                                      </p:to>
                                    </p:set>
                                    <p:animEffect transition="in" filter="checkerboard(across)">
                                      <p:cBhvr>
                                        <p:cTn id="22" dur="500"/>
                                        <p:tgtEl>
                                          <p:spTgt spid="18436">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8436">
                                            <p:txEl>
                                              <p:pRg st="7" end="7"/>
                                            </p:txEl>
                                          </p:spTgt>
                                        </p:tgtEl>
                                        <p:attrNameLst>
                                          <p:attrName>style.visibility</p:attrName>
                                        </p:attrNameLst>
                                      </p:cBhvr>
                                      <p:to>
                                        <p:strVal val="visible"/>
                                      </p:to>
                                    </p:set>
                                    <p:animEffect transition="in" filter="checkerboard(across)">
                                      <p:cBhvr>
                                        <p:cTn id="27" dur="500"/>
                                        <p:tgtEl>
                                          <p:spTgt spid="18436">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8436">
                                            <p:txEl>
                                              <p:pRg st="8" end="8"/>
                                            </p:txEl>
                                          </p:spTgt>
                                        </p:tgtEl>
                                        <p:attrNameLst>
                                          <p:attrName>style.visibility</p:attrName>
                                        </p:attrNameLst>
                                      </p:cBhvr>
                                      <p:to>
                                        <p:strVal val="visible"/>
                                      </p:to>
                                    </p:set>
                                    <p:animEffect transition="in" filter="checkerboard(across)">
                                      <p:cBhvr>
                                        <p:cTn id="32" dur="500"/>
                                        <p:tgtEl>
                                          <p:spTgt spid="1843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İçerik Yer Tutucusu 2"/>
          <p:cNvSpPr>
            <a:spLocks noGrp="1"/>
          </p:cNvSpPr>
          <p:nvPr>
            <p:ph idx="1"/>
          </p:nvPr>
        </p:nvSpPr>
        <p:spPr>
          <a:xfrm>
            <a:off x="107950" y="1817688"/>
            <a:ext cx="8626475" cy="2332037"/>
          </a:xfrm>
        </p:spPr>
        <p:txBody>
          <a:bodyPr/>
          <a:lstStyle/>
          <a:p>
            <a:pPr marL="0" indent="0" algn="just" eaLnBrk="1" hangingPunct="1">
              <a:lnSpc>
                <a:spcPct val="150000"/>
              </a:lnSpc>
              <a:buFont typeface="Wingdings 2" pitchFamily="18" charset="2"/>
              <a:buNone/>
            </a:pPr>
            <a:r>
              <a:rPr lang="tr-TR" sz="2400" smtClean="0">
                <a:solidFill>
                  <a:srgbClr val="002060"/>
                </a:solidFill>
                <a:latin typeface="Arial" pitchFamily="34" charset="0"/>
                <a:cs typeface="Arial" pitchFamily="34" charset="0"/>
              </a:rPr>
              <a:t>Kurumlarınca sağlanan servis araçları veya bu mahiyetteki taşıt araçları ile ulaşım sağlanan </a:t>
            </a:r>
            <a:r>
              <a:rPr lang="tr-TR" sz="2400" b="1" smtClean="0">
                <a:solidFill>
                  <a:srgbClr val="002060"/>
                </a:solidFill>
                <a:latin typeface="Arial" pitchFamily="34" charset="0"/>
                <a:cs typeface="Arial" pitchFamily="34" charset="0"/>
              </a:rPr>
              <a:t>(her gün gidiş dönüş olmak üzere)</a:t>
            </a:r>
            <a:r>
              <a:rPr lang="tr-TR" sz="2400" smtClean="0">
                <a:solidFill>
                  <a:srgbClr val="002060"/>
                </a:solidFill>
                <a:latin typeface="Arial" pitchFamily="34" charset="0"/>
                <a:cs typeface="Arial" pitchFamily="34" charset="0"/>
              </a:rPr>
              <a:t> yerlerin de memuriyet mahalli olarak belirlenmesi gerekmektedir.</a:t>
            </a:r>
          </a:p>
        </p:txBody>
      </p:sp>
      <p:sp>
        <p:nvSpPr>
          <p:cNvPr id="48131" name="5 Slayt Numarası Yer Tutucusu"/>
          <p:cNvSpPr>
            <a:spLocks noGrp="1"/>
          </p:cNvSpPr>
          <p:nvPr>
            <p:ph type="sldNum" sz="quarter" idx="12"/>
          </p:nvPr>
        </p:nvSpPr>
        <p:spPr bwMode="auto">
          <a:noFill/>
          <a:ln>
            <a:miter lim="800000"/>
            <a:headEnd/>
            <a:tailEnd/>
          </a:ln>
        </p:spPr>
        <p:txBody>
          <a:bodyPr/>
          <a:lstStyle/>
          <a:p>
            <a:fld id="{4808F5C4-EF7F-4F86-A721-C682DAEDF2FC}" type="slidenum">
              <a:rPr lang="tr-TR" smtClean="0">
                <a:solidFill>
                  <a:srgbClr val="898989"/>
                </a:solidFill>
              </a:rPr>
              <a:pPr/>
              <a:t>24</a:t>
            </a:fld>
            <a:endParaRPr lang="tr-TR" smtClean="0">
              <a:solidFill>
                <a:srgbClr val="898989"/>
              </a:solidFill>
            </a:endParaRPr>
          </a:p>
        </p:txBody>
      </p:sp>
      <p:sp>
        <p:nvSpPr>
          <p:cNvPr id="48132"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Kurumlarınca Sağlanan Taşıt Araçları</a:t>
            </a:r>
          </a:p>
        </p:txBody>
      </p:sp>
      <p:pic>
        <p:nvPicPr>
          <p:cNvPr id="48133"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Harcırah Kanunu Genel Tebliği (Seri No: 39)</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5 Slayt Numarası Yer Tutucusu"/>
          <p:cNvSpPr>
            <a:spLocks noGrp="1"/>
          </p:cNvSpPr>
          <p:nvPr>
            <p:ph type="sldNum" sz="quarter" idx="12"/>
          </p:nvPr>
        </p:nvSpPr>
        <p:spPr bwMode="auto">
          <a:noFill/>
          <a:ln>
            <a:miter lim="800000"/>
            <a:headEnd/>
            <a:tailEnd/>
          </a:ln>
        </p:spPr>
        <p:txBody>
          <a:bodyPr/>
          <a:lstStyle/>
          <a:p>
            <a:fld id="{874640C4-417B-468D-B241-A7262593907D}" type="slidenum">
              <a:rPr lang="tr-TR" smtClean="0">
                <a:solidFill>
                  <a:srgbClr val="898989"/>
                </a:solidFill>
              </a:rPr>
              <a:pPr/>
              <a:t>25</a:t>
            </a:fld>
            <a:endParaRPr lang="tr-TR" smtClean="0">
              <a:solidFill>
                <a:srgbClr val="898989"/>
              </a:solidFill>
            </a:endParaRPr>
          </a:p>
        </p:txBody>
      </p:sp>
      <p:sp>
        <p:nvSpPr>
          <p:cNvPr id="49155"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Memuriyet Mahalli Tanımlamasına Örnek</a:t>
            </a:r>
          </a:p>
        </p:txBody>
      </p:sp>
      <p:pic>
        <p:nvPicPr>
          <p:cNvPr id="49156"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Harcırah Kanunu Genel Tebliği (Seri No: 39)</a:t>
            </a:r>
          </a:p>
        </p:txBody>
      </p:sp>
      <p:sp>
        <p:nvSpPr>
          <p:cNvPr id="11" name="İçerik Yer Tutucusu 2"/>
          <p:cNvSpPr>
            <a:spLocks noGrp="1"/>
          </p:cNvSpPr>
          <p:nvPr>
            <p:ph idx="1"/>
          </p:nvPr>
        </p:nvSpPr>
        <p:spPr>
          <a:xfrm>
            <a:off x="107950" y="1268413"/>
            <a:ext cx="8945563" cy="5149850"/>
          </a:xfrm>
        </p:spPr>
        <p:txBody>
          <a:bodyPr/>
          <a:lstStyle/>
          <a:p>
            <a:pPr marL="0" indent="0" algn="just">
              <a:buFont typeface="Wingdings 2" pitchFamily="18" charset="2"/>
              <a:buNone/>
              <a:defRPr/>
            </a:pPr>
            <a:r>
              <a:rPr lang="tr-TR" altLang="tr-TR" sz="2400" dirty="0">
                <a:solidFill>
                  <a:srgbClr val="002060"/>
                </a:solidFill>
                <a:latin typeface="Arial" panose="020B0604020202020204" pitchFamily="34" charset="0"/>
                <a:cs typeface="Arial" panose="020B0604020202020204" pitchFamily="34" charset="0"/>
              </a:rPr>
              <a:t>Ankara'nın Çankaya İlçesinin İlker Mahallesinde görev yapan </a:t>
            </a:r>
            <a:r>
              <a:rPr lang="tr-TR" altLang="tr-TR" sz="2400" dirty="0" smtClean="0">
                <a:solidFill>
                  <a:srgbClr val="002060"/>
                </a:solidFill>
                <a:latin typeface="Arial" panose="020B0604020202020204" pitchFamily="34" charset="0"/>
                <a:cs typeface="Arial" panose="020B0604020202020204" pitchFamily="34" charset="0"/>
              </a:rPr>
              <a:t>memura; </a:t>
            </a:r>
          </a:p>
          <a:p>
            <a:pPr marL="0" indent="0" algn="just">
              <a:buFont typeface="Wingdings 2" pitchFamily="18" charset="2"/>
              <a:buNone/>
              <a:defRPr/>
            </a:pPr>
            <a:endParaRPr lang="tr-TR" altLang="tr-TR" sz="2400" dirty="0" smtClean="0">
              <a:solidFill>
                <a:srgbClr val="002060"/>
              </a:solidFill>
              <a:latin typeface="Arial" panose="020B0604020202020204" pitchFamily="34" charset="0"/>
              <a:cs typeface="Arial" panose="020B0604020202020204" pitchFamily="34" charset="0"/>
            </a:endParaRPr>
          </a:p>
          <a:p>
            <a:pPr marL="0" indent="0" algn="just">
              <a:buFont typeface="Wingdings 2" pitchFamily="18" charset="2"/>
              <a:buNone/>
              <a:defRPr/>
            </a:pPr>
            <a:r>
              <a:rPr lang="tr-TR" altLang="tr-TR" sz="2400" dirty="0" smtClean="0">
                <a:solidFill>
                  <a:srgbClr val="002060"/>
                </a:solidFill>
                <a:latin typeface="Arial" panose="020B0604020202020204" pitchFamily="34" charset="0"/>
                <a:cs typeface="Arial" panose="020B0604020202020204" pitchFamily="34" charset="0"/>
              </a:rPr>
              <a:t>Yenimahalle </a:t>
            </a:r>
            <a:r>
              <a:rPr lang="tr-TR" altLang="tr-TR" sz="2400" dirty="0">
                <a:solidFill>
                  <a:srgbClr val="002060"/>
                </a:solidFill>
                <a:latin typeface="Arial" panose="020B0604020202020204" pitchFamily="34" charset="0"/>
                <a:cs typeface="Arial" panose="020B0604020202020204" pitchFamily="34" charset="0"/>
              </a:rPr>
              <a:t>İlçesinin </a:t>
            </a:r>
            <a:r>
              <a:rPr lang="tr-TR" altLang="tr-TR" sz="2400" dirty="0" err="1">
                <a:solidFill>
                  <a:srgbClr val="002060"/>
                </a:solidFill>
                <a:latin typeface="Arial" panose="020B0604020202020204" pitchFamily="34" charset="0"/>
                <a:cs typeface="Arial" panose="020B0604020202020204" pitchFamily="34" charset="0"/>
              </a:rPr>
              <a:t>Ostim</a:t>
            </a:r>
            <a:r>
              <a:rPr lang="tr-TR" altLang="tr-TR" sz="2400" dirty="0">
                <a:solidFill>
                  <a:srgbClr val="002060"/>
                </a:solidFill>
                <a:latin typeface="Arial" panose="020B0604020202020204" pitchFamily="34" charset="0"/>
                <a:cs typeface="Arial" panose="020B0604020202020204" pitchFamily="34" charset="0"/>
              </a:rPr>
              <a:t> Mahallesinde bir yerde görevlendirilmesi halinde bu yerin yerleşim özellikleri bakımından İlker mahallesi ile bütünlük arz etmesi ve bu yerin devamı niteliğinde olması nedeniyle kendisine harcırah ödenmemesi, </a:t>
            </a:r>
            <a:endParaRPr lang="tr-TR" altLang="tr-TR" sz="2400" dirty="0" smtClean="0">
              <a:solidFill>
                <a:srgbClr val="002060"/>
              </a:solidFill>
              <a:latin typeface="Arial" panose="020B0604020202020204" pitchFamily="34" charset="0"/>
              <a:cs typeface="Arial" panose="020B0604020202020204" pitchFamily="34" charset="0"/>
            </a:endParaRPr>
          </a:p>
          <a:p>
            <a:pPr marL="0" indent="0" algn="just">
              <a:buFont typeface="Wingdings 2" pitchFamily="18" charset="2"/>
              <a:buNone/>
              <a:defRPr/>
            </a:pPr>
            <a:endParaRPr lang="tr-TR" altLang="tr-TR" sz="2400" dirty="0">
              <a:solidFill>
                <a:srgbClr val="002060"/>
              </a:solidFill>
              <a:latin typeface="Arial" panose="020B0604020202020204" pitchFamily="34" charset="0"/>
              <a:cs typeface="Arial" panose="020B0604020202020204" pitchFamily="34" charset="0"/>
            </a:endParaRPr>
          </a:p>
          <a:p>
            <a:pPr marL="0" indent="0" algn="just">
              <a:buFont typeface="Wingdings 2" pitchFamily="18" charset="2"/>
              <a:buNone/>
              <a:defRPr/>
            </a:pPr>
            <a:r>
              <a:rPr lang="tr-TR" altLang="tr-TR" sz="2400" dirty="0" smtClean="0">
                <a:solidFill>
                  <a:srgbClr val="002060"/>
                </a:solidFill>
                <a:latin typeface="Arial" panose="020B0604020202020204" pitchFamily="34" charset="0"/>
                <a:cs typeface="Arial" panose="020B0604020202020204" pitchFamily="34" charset="0"/>
              </a:rPr>
              <a:t>Aynı </a:t>
            </a:r>
            <a:r>
              <a:rPr lang="tr-TR" altLang="tr-TR" sz="2400" dirty="0">
                <a:solidFill>
                  <a:srgbClr val="002060"/>
                </a:solidFill>
                <a:latin typeface="Arial" panose="020B0604020202020204" pitchFamily="34" charset="0"/>
                <a:cs typeface="Arial" panose="020B0604020202020204" pitchFamily="34" charset="0"/>
              </a:rPr>
              <a:t>memurun yerleşim özellikleri bakımından İlker Mahallesi ile bütünlük arz etmeyen Yenimahalle İlçesinin </a:t>
            </a:r>
            <a:r>
              <a:rPr lang="tr-TR" altLang="tr-TR" sz="2400" dirty="0" err="1">
                <a:solidFill>
                  <a:srgbClr val="002060"/>
                </a:solidFill>
                <a:latin typeface="Arial" panose="020B0604020202020204" pitchFamily="34" charset="0"/>
                <a:cs typeface="Arial" panose="020B0604020202020204" pitchFamily="34" charset="0"/>
              </a:rPr>
              <a:t>Karacakaya</a:t>
            </a:r>
            <a:r>
              <a:rPr lang="tr-TR" altLang="tr-TR" sz="2400" dirty="0">
                <a:solidFill>
                  <a:srgbClr val="002060"/>
                </a:solidFill>
                <a:latin typeface="Arial" panose="020B0604020202020204" pitchFamily="34" charset="0"/>
                <a:cs typeface="Arial" panose="020B0604020202020204" pitchFamily="34" charset="0"/>
              </a:rPr>
              <a:t> Mahallesinde bir yerde görevlendirilmesi halinde ise harcırah ödenmesi,</a:t>
            </a:r>
          </a:p>
          <a:p>
            <a:pPr>
              <a:defRPr/>
            </a:pPr>
            <a:endParaRPr lang="tr-TR" altLang="tr-TR"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İçerik Yer Tutucusu 2"/>
          <p:cNvSpPr>
            <a:spLocks noGrp="1"/>
          </p:cNvSpPr>
          <p:nvPr>
            <p:ph idx="1"/>
          </p:nvPr>
        </p:nvSpPr>
        <p:spPr>
          <a:xfrm>
            <a:off x="107950" y="1268413"/>
            <a:ext cx="8945563" cy="5211762"/>
          </a:xfrm>
        </p:spPr>
        <p:txBody>
          <a:bodyPr/>
          <a:lstStyle/>
          <a:p>
            <a:pPr marL="0" indent="0" algn="just" eaLnBrk="1" hangingPunct="1">
              <a:lnSpc>
                <a:spcPct val="150000"/>
              </a:lnSpc>
              <a:buFont typeface="Wingdings 2" pitchFamily="18" charset="2"/>
              <a:buNone/>
            </a:pPr>
            <a:r>
              <a:rPr lang="tr-TR" sz="2400" smtClean="0">
                <a:solidFill>
                  <a:srgbClr val="002060"/>
                </a:solidFill>
                <a:latin typeface="Arial" pitchFamily="34" charset="0"/>
                <a:cs typeface="Arial" pitchFamily="34" charset="0"/>
              </a:rPr>
              <a:t>Buna göre idareler harcırah verilmesi veya verilmemesini icap ettirecek olan çeşitli illere ait uygulama örneklerini de göz önünde bulundurarak yukarıda yapılan açıklamalar doğrultusunda uygulamalarına devam edecekler, </a:t>
            </a:r>
            <a:r>
              <a:rPr lang="tr-TR" sz="2400" b="1" smtClean="0">
                <a:solidFill>
                  <a:srgbClr val="002060"/>
                </a:solidFill>
                <a:latin typeface="Arial" pitchFamily="34" charset="0"/>
                <a:cs typeface="Arial" pitchFamily="34" charset="0"/>
              </a:rPr>
              <a:t>ihtiyaç duyulması halinde</a:t>
            </a:r>
            <a:r>
              <a:rPr lang="tr-TR" sz="2400" smtClean="0">
                <a:solidFill>
                  <a:srgbClr val="002060"/>
                </a:solidFill>
                <a:latin typeface="Arial" pitchFamily="34" charset="0"/>
                <a:cs typeface="Arial" pitchFamily="34" charset="0"/>
              </a:rPr>
              <a:t> o il genelinde farklı uygulamaların önüne geçilebilmesi amacıyla </a:t>
            </a:r>
            <a:r>
              <a:rPr lang="tr-TR" sz="2400" b="1" u="sng" smtClean="0">
                <a:solidFill>
                  <a:srgbClr val="002060"/>
                </a:solidFill>
                <a:latin typeface="Arial" pitchFamily="34" charset="0"/>
                <a:cs typeface="Arial" pitchFamily="34" charset="0"/>
              </a:rPr>
              <a:t>defterdarlıklardan</a:t>
            </a:r>
            <a:r>
              <a:rPr lang="tr-TR" sz="2400" smtClean="0">
                <a:solidFill>
                  <a:srgbClr val="002060"/>
                </a:solidFill>
                <a:latin typeface="Arial" pitchFamily="34" charset="0"/>
                <a:cs typeface="Arial" pitchFamily="34" charset="0"/>
              </a:rPr>
              <a:t> yol gösterici mahiyette </a:t>
            </a:r>
            <a:r>
              <a:rPr lang="tr-TR" sz="2400" b="1" smtClean="0">
                <a:solidFill>
                  <a:srgbClr val="002060"/>
                </a:solidFill>
                <a:latin typeface="Arial" pitchFamily="34" charset="0"/>
                <a:cs typeface="Arial" pitchFamily="34" charset="0"/>
              </a:rPr>
              <a:t>görüş alacaklardır.</a:t>
            </a:r>
          </a:p>
        </p:txBody>
      </p:sp>
      <p:sp>
        <p:nvSpPr>
          <p:cNvPr id="50179" name="5 Slayt Numarası Yer Tutucusu"/>
          <p:cNvSpPr>
            <a:spLocks noGrp="1"/>
          </p:cNvSpPr>
          <p:nvPr>
            <p:ph type="sldNum" sz="quarter" idx="12"/>
          </p:nvPr>
        </p:nvSpPr>
        <p:spPr bwMode="auto">
          <a:noFill/>
          <a:ln>
            <a:miter lim="800000"/>
            <a:headEnd/>
            <a:tailEnd/>
          </a:ln>
        </p:spPr>
        <p:txBody>
          <a:bodyPr/>
          <a:lstStyle/>
          <a:p>
            <a:fld id="{2F05E004-C447-4063-B118-2E1A0736BFCF}" type="slidenum">
              <a:rPr lang="tr-TR" smtClean="0">
                <a:solidFill>
                  <a:srgbClr val="898989"/>
                </a:solidFill>
              </a:rPr>
              <a:pPr/>
              <a:t>26</a:t>
            </a:fld>
            <a:endParaRPr lang="tr-TR" smtClean="0">
              <a:solidFill>
                <a:srgbClr val="898989"/>
              </a:solidFill>
            </a:endParaRPr>
          </a:p>
        </p:txBody>
      </p:sp>
      <p:sp>
        <p:nvSpPr>
          <p:cNvPr id="50180"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Memuriyet Mahalli: Tereddütün Giderilmesi</a:t>
            </a:r>
          </a:p>
        </p:txBody>
      </p:sp>
      <p:pic>
        <p:nvPicPr>
          <p:cNvPr id="50181"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Harcırah Kanunu Genel Tebliği (Seri No: 39)</a:t>
            </a:r>
          </a:p>
        </p:txBody>
      </p:sp>
      <p:pic>
        <p:nvPicPr>
          <p:cNvPr id="50183" name="Picture 8"/>
          <p:cNvPicPr>
            <a:picLocks noChangeAspect="1" noChangeArrowheads="1"/>
          </p:cNvPicPr>
          <p:nvPr/>
        </p:nvPicPr>
        <p:blipFill>
          <a:blip r:embed="rId3" cstate="print"/>
          <a:srcRect/>
          <a:stretch>
            <a:fillRect/>
          </a:stretch>
        </p:blipFill>
        <p:spPr bwMode="auto">
          <a:xfrm>
            <a:off x="5219700" y="4724400"/>
            <a:ext cx="3097213" cy="1873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5 Slayt Numarası Yer Tutucusu"/>
          <p:cNvSpPr>
            <a:spLocks noGrp="1"/>
          </p:cNvSpPr>
          <p:nvPr>
            <p:ph type="sldNum" sz="quarter" idx="12"/>
          </p:nvPr>
        </p:nvSpPr>
        <p:spPr bwMode="auto">
          <a:noFill/>
          <a:ln>
            <a:miter lim="800000"/>
            <a:headEnd/>
            <a:tailEnd/>
          </a:ln>
        </p:spPr>
        <p:txBody>
          <a:bodyPr/>
          <a:lstStyle/>
          <a:p>
            <a:fld id="{D00B30C8-7E20-48C9-BB15-1DFBB15313B8}" type="slidenum">
              <a:rPr lang="tr-TR" smtClean="0">
                <a:solidFill>
                  <a:srgbClr val="898989"/>
                </a:solidFill>
              </a:rPr>
              <a:pPr/>
              <a:t>27</a:t>
            </a:fld>
            <a:endParaRPr lang="tr-TR" smtClean="0">
              <a:solidFill>
                <a:srgbClr val="898989"/>
              </a:solidFill>
            </a:endParaRPr>
          </a:p>
        </p:txBody>
      </p:sp>
      <p:sp>
        <p:nvSpPr>
          <p:cNvPr id="51203"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51204"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Çeşitli Yargı Kararları</a:t>
            </a:r>
          </a:p>
        </p:txBody>
      </p:sp>
      <p:sp>
        <p:nvSpPr>
          <p:cNvPr id="11" name="İçerik Yer Tutucusu 2"/>
          <p:cNvSpPr>
            <a:spLocks noGrp="1"/>
          </p:cNvSpPr>
          <p:nvPr>
            <p:ph idx="1"/>
          </p:nvPr>
        </p:nvSpPr>
        <p:spPr>
          <a:xfrm>
            <a:off x="107950" y="2133600"/>
            <a:ext cx="8880475" cy="3743325"/>
          </a:xfrm>
        </p:spPr>
        <p:txBody>
          <a:bodyPr/>
          <a:lstStyle/>
          <a:p>
            <a:pPr marL="0" indent="0" algn="just">
              <a:buFont typeface="Wingdings 2" pitchFamily="18" charset="2"/>
              <a:buNone/>
            </a:pPr>
            <a:r>
              <a:rPr lang="tr-TR" sz="2300" smtClean="0">
                <a:solidFill>
                  <a:srgbClr val="002060"/>
                </a:solidFill>
                <a:latin typeface="Arial" pitchFamily="34" charset="0"/>
                <a:cs typeface="Arial" pitchFamily="34" charset="0"/>
              </a:rPr>
              <a:t>Maliye Bakanlığı 28.06.2006 tarihli ve 11958 sayılı görüş yazısı</a:t>
            </a:r>
          </a:p>
          <a:p>
            <a:pPr marL="0" indent="0" algn="just">
              <a:buFont typeface="Wingdings 2" pitchFamily="18" charset="2"/>
              <a:buNone/>
            </a:pPr>
            <a:r>
              <a:rPr lang="tr-TR" sz="2300" smtClean="0">
                <a:solidFill>
                  <a:srgbClr val="002060"/>
                </a:solidFill>
                <a:latin typeface="Arial" pitchFamily="34" charset="0"/>
                <a:cs typeface="Arial" pitchFamily="34" charset="0"/>
              </a:rPr>
              <a:t>Maliye Bakanlığı 16.11.2006 tarihli ve 23740 sayılı görüş yazısı</a:t>
            </a:r>
          </a:p>
          <a:p>
            <a:pPr marL="0" indent="0" algn="just">
              <a:buFont typeface="Wingdings 2" pitchFamily="18" charset="2"/>
              <a:buNone/>
            </a:pPr>
            <a:r>
              <a:rPr lang="tr-TR" sz="2300" smtClean="0">
                <a:solidFill>
                  <a:srgbClr val="002060"/>
                </a:solidFill>
                <a:latin typeface="Arial" pitchFamily="34" charset="0"/>
                <a:cs typeface="Arial" pitchFamily="34" charset="0"/>
              </a:rPr>
              <a:t>Yargıtay 9. Hukuk Dairesi 2.12.2008 E:2008/29332; K:2008/31198</a:t>
            </a:r>
          </a:p>
          <a:p>
            <a:pPr marL="0" indent="0" algn="just">
              <a:buFont typeface="Wingdings 2" pitchFamily="18" charset="2"/>
              <a:buNone/>
            </a:pPr>
            <a:r>
              <a:rPr lang="tr-TR" sz="2300" smtClean="0">
                <a:solidFill>
                  <a:srgbClr val="002060"/>
                </a:solidFill>
                <a:latin typeface="Arial" pitchFamily="34" charset="0"/>
                <a:cs typeface="Arial" pitchFamily="34" charset="0"/>
              </a:rPr>
              <a:t>Yargıtay 9. Hukuk Dairesi 11.11.2010 E:2008/36930; K:2010/33597</a:t>
            </a:r>
          </a:p>
          <a:p>
            <a:pPr marL="0" indent="0" algn="just">
              <a:buFont typeface="Wingdings 2" pitchFamily="18" charset="2"/>
              <a:buNone/>
            </a:pPr>
            <a:r>
              <a:rPr lang="tr-TR" sz="2300" smtClean="0">
                <a:solidFill>
                  <a:srgbClr val="002060"/>
                </a:solidFill>
                <a:latin typeface="Arial" pitchFamily="34" charset="0"/>
                <a:cs typeface="Arial" pitchFamily="34" charset="0"/>
                <a:hlinkClick r:id="rId4" action="ppaction://hlinkfile"/>
              </a:rPr>
              <a:t>Danıştay 5. Dairesi 17.11.1997 E:1995/2039; K:1997/2612</a:t>
            </a:r>
            <a:endParaRPr lang="tr-TR" sz="2300" smtClean="0">
              <a:solidFill>
                <a:srgbClr val="002060"/>
              </a:solidFill>
              <a:latin typeface="Arial" pitchFamily="34" charset="0"/>
              <a:cs typeface="Arial" pitchFamily="34" charset="0"/>
            </a:endParaRPr>
          </a:p>
          <a:p>
            <a:pPr marL="0" indent="0" algn="just">
              <a:buFont typeface="Wingdings 2" pitchFamily="18" charset="2"/>
              <a:buNone/>
            </a:pPr>
            <a:r>
              <a:rPr lang="tr-TR" sz="2300" smtClean="0">
                <a:solidFill>
                  <a:srgbClr val="002060"/>
                </a:solidFill>
                <a:latin typeface="Arial" pitchFamily="34" charset="0"/>
                <a:cs typeface="Arial" pitchFamily="34" charset="0"/>
              </a:rPr>
              <a:t>Danıştay 2. Dairesi 12.04.2007 E:2004/6912; K:2007/1670</a:t>
            </a:r>
          </a:p>
          <a:p>
            <a:pPr marL="0" indent="0" algn="just">
              <a:buFont typeface="Wingdings 2" pitchFamily="18" charset="2"/>
              <a:buNone/>
            </a:pPr>
            <a:r>
              <a:rPr lang="tr-TR" sz="2300" smtClean="0">
                <a:solidFill>
                  <a:srgbClr val="002060"/>
                </a:solidFill>
                <a:latin typeface="Arial" pitchFamily="34" charset="0"/>
                <a:cs typeface="Arial" pitchFamily="34" charset="0"/>
              </a:rPr>
              <a:t>Danıştay 5. Dairesi 19.11.1998 E:1995/4056; K:1998/2720</a:t>
            </a:r>
          </a:p>
          <a:p>
            <a:pPr marL="0" indent="0" algn="just">
              <a:buFont typeface="Wingdings 2" pitchFamily="18" charset="2"/>
              <a:buNone/>
            </a:pPr>
            <a:r>
              <a:rPr lang="tr-TR" sz="2300" smtClean="0">
                <a:solidFill>
                  <a:srgbClr val="002060"/>
                </a:solidFill>
                <a:latin typeface="Arial" pitchFamily="34" charset="0"/>
                <a:cs typeface="Arial" pitchFamily="34" charset="0"/>
                <a:hlinkClick r:id="rId5" action="ppaction://hlinkfile"/>
              </a:rPr>
              <a:t>Danıştay 5. Dairesi 13.11.1991 E:1988/1714; K:1991/2118</a:t>
            </a:r>
            <a:endParaRPr lang="tr-TR" sz="2300" smtClean="0">
              <a:solidFill>
                <a:srgbClr val="002060"/>
              </a:solidFill>
              <a:latin typeface="Arial" pitchFamily="34" charset="0"/>
              <a:cs typeface="Arial" pitchFamily="34" charset="0"/>
            </a:endParaRPr>
          </a:p>
          <a:p>
            <a:pPr marL="0" indent="0" algn="just">
              <a:buFont typeface="Wingdings 2" pitchFamily="18" charset="2"/>
              <a:buNone/>
            </a:pPr>
            <a:r>
              <a:rPr lang="tr-TR" sz="2300" smtClean="0">
                <a:solidFill>
                  <a:srgbClr val="002060"/>
                </a:solidFill>
                <a:latin typeface="Arial" pitchFamily="34" charset="0"/>
                <a:cs typeface="Arial" pitchFamily="34" charset="0"/>
              </a:rPr>
              <a:t>Danıştay 2. Dairesi 07.05.2007 E:2007/305; K:2007/1978</a:t>
            </a:r>
          </a:p>
          <a:p>
            <a:pPr marL="0" indent="0" algn="just">
              <a:buFont typeface="Wingdings 2" pitchFamily="18" charset="2"/>
              <a:buNone/>
            </a:pPr>
            <a:endParaRPr lang="tr-TR" sz="2300" smtClean="0">
              <a:solidFill>
                <a:srgbClr val="002060"/>
              </a:solidFill>
              <a:latin typeface="Arial" pitchFamily="34" charset="0"/>
              <a:cs typeface="Arial" pitchFamily="34" charset="0"/>
            </a:endParaRPr>
          </a:p>
          <a:p>
            <a:pPr marL="0" indent="0" algn="just">
              <a:buFont typeface="Wingdings 2" pitchFamily="18" charset="2"/>
              <a:buNone/>
            </a:pPr>
            <a:endParaRPr lang="tr-TR" sz="2300" smtClean="0">
              <a:solidFill>
                <a:srgbClr val="002060"/>
              </a:solidFill>
              <a:latin typeface="Arial" pitchFamily="34" charset="0"/>
              <a:cs typeface="Arial" pitchFamily="34" charset="0"/>
            </a:endParaRPr>
          </a:p>
          <a:p>
            <a:pPr marL="0" indent="0" algn="just">
              <a:buFont typeface="Wingdings 2" pitchFamily="18" charset="2"/>
              <a:buNone/>
            </a:pPr>
            <a:endParaRPr lang="tr-TR" sz="2300" smtClean="0">
              <a:solidFill>
                <a:srgbClr val="002060"/>
              </a:solidFill>
              <a:latin typeface="Arial" pitchFamily="34" charset="0"/>
              <a:cs typeface="Arial" pitchFamily="34" charset="0"/>
            </a:endParaRPr>
          </a:p>
        </p:txBody>
      </p:sp>
      <p:sp>
        <p:nvSpPr>
          <p:cNvPr id="12" name="10 Metin kutusu"/>
          <p:cNvSpPr txBox="1">
            <a:spLocks noChangeArrowheads="1"/>
          </p:cNvSpPr>
          <p:nvPr/>
        </p:nvSpPr>
        <p:spPr bwMode="auto">
          <a:xfrm>
            <a:off x="1025525" y="1201738"/>
            <a:ext cx="7939088" cy="646112"/>
          </a:xfrm>
          <a:prstGeom prst="rect">
            <a:avLst/>
          </a:prstGeom>
          <a:noFill/>
          <a:ln w="9525">
            <a:noFill/>
            <a:miter lim="800000"/>
            <a:headEnd/>
            <a:tailEnd/>
          </a:ln>
        </p:spPr>
        <p:txBody>
          <a:bodyPr anchor="ctr">
            <a:spAutoFit/>
          </a:bodyPr>
          <a:lstStyle/>
          <a:p>
            <a:pPr algn="just"/>
            <a:r>
              <a:rPr lang="tr-TR" b="1" i="1"/>
              <a:t>İkametgahın değişmemesi halinde geçici veya sürekli görev yolluğu ödenir mi ?</a:t>
            </a:r>
          </a:p>
        </p:txBody>
      </p:sp>
      <p:pic>
        <p:nvPicPr>
          <p:cNvPr id="51208" name="Resim 13"/>
          <p:cNvPicPr>
            <a:picLocks noChangeAspect="1"/>
          </p:cNvPicPr>
          <p:nvPr/>
        </p:nvPicPr>
        <p:blipFill>
          <a:blip r:embed="rId6" cstate="print"/>
          <a:srcRect/>
          <a:stretch>
            <a:fillRect/>
          </a:stretch>
        </p:blipFill>
        <p:spPr bwMode="auto">
          <a:xfrm>
            <a:off x="131763" y="1201738"/>
            <a:ext cx="839787" cy="714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5 Slayt Numarası Yer Tutucusu"/>
          <p:cNvSpPr>
            <a:spLocks noGrp="1"/>
          </p:cNvSpPr>
          <p:nvPr>
            <p:ph type="sldNum" sz="quarter" idx="12"/>
          </p:nvPr>
        </p:nvSpPr>
        <p:spPr bwMode="auto">
          <a:noFill/>
          <a:ln>
            <a:miter lim="800000"/>
            <a:headEnd/>
            <a:tailEnd/>
          </a:ln>
        </p:spPr>
        <p:txBody>
          <a:bodyPr/>
          <a:lstStyle/>
          <a:p>
            <a:fld id="{CF0738AB-9F2E-41E2-B68D-07D4BF3A9162}" type="slidenum">
              <a:rPr lang="tr-TR" smtClean="0">
                <a:solidFill>
                  <a:srgbClr val="898989"/>
                </a:solidFill>
              </a:rPr>
              <a:pPr/>
              <a:t>28</a:t>
            </a:fld>
            <a:endParaRPr lang="tr-TR" smtClean="0">
              <a:solidFill>
                <a:srgbClr val="898989"/>
              </a:solidFill>
            </a:endParaRPr>
          </a:p>
        </p:txBody>
      </p:sp>
      <p:sp>
        <p:nvSpPr>
          <p:cNvPr id="52227"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Örnek</a:t>
            </a:r>
          </a:p>
        </p:txBody>
      </p:sp>
      <p:pic>
        <p:nvPicPr>
          <p:cNvPr id="52228"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Çeşitli Yargı Kararları</a:t>
            </a:r>
          </a:p>
        </p:txBody>
      </p:sp>
      <p:sp>
        <p:nvSpPr>
          <p:cNvPr id="11" name="İçerik Yer Tutucusu 2"/>
          <p:cNvSpPr>
            <a:spLocks noGrp="1"/>
          </p:cNvSpPr>
          <p:nvPr>
            <p:ph idx="1"/>
          </p:nvPr>
        </p:nvSpPr>
        <p:spPr>
          <a:xfrm>
            <a:off x="107950" y="2638425"/>
            <a:ext cx="8880475" cy="3743325"/>
          </a:xfrm>
        </p:spPr>
        <p:txBody>
          <a:bodyPr/>
          <a:lstStyle/>
          <a:p>
            <a:pPr marL="0" indent="0" algn="just">
              <a:buFont typeface="Wingdings 2" pitchFamily="18" charset="2"/>
              <a:buNone/>
            </a:pPr>
            <a:r>
              <a:rPr lang="tr-TR" sz="2400" smtClean="0">
                <a:solidFill>
                  <a:srgbClr val="002060"/>
                </a:solidFill>
                <a:latin typeface="Arial" pitchFamily="34" charset="0"/>
                <a:cs typeface="Arial" pitchFamily="34" charset="0"/>
              </a:rPr>
              <a:t>Kişinin ikametgahı da görev yeri gibi memuriyet mahalli tanımına girdiğinden, ilgili kişi bu atamaya bağlı olarak herhangi bir şekilde taşınma ve yer değiştirme giderine katlanmadığından sürekli görev yolluğu ödenmemesi gerekmektedir.</a:t>
            </a:r>
          </a:p>
          <a:p>
            <a:pPr marL="0" indent="0" algn="just">
              <a:buFont typeface="Wingdings 2" pitchFamily="18" charset="2"/>
              <a:buNone/>
            </a:pPr>
            <a:endParaRPr lang="tr-TR" sz="2400" smtClean="0">
              <a:solidFill>
                <a:srgbClr val="002060"/>
              </a:solidFill>
              <a:latin typeface="Arial" pitchFamily="34" charset="0"/>
              <a:cs typeface="Arial" pitchFamily="34" charset="0"/>
            </a:endParaRPr>
          </a:p>
          <a:p>
            <a:pPr marL="0" indent="0" algn="just">
              <a:buFont typeface="Wingdings 2" pitchFamily="18" charset="2"/>
              <a:buNone/>
            </a:pPr>
            <a:r>
              <a:rPr lang="tr-TR" sz="2400" smtClean="0">
                <a:solidFill>
                  <a:srgbClr val="002060"/>
                </a:solidFill>
                <a:latin typeface="Arial" pitchFamily="34" charset="0"/>
                <a:cs typeface="Arial" pitchFamily="34" charset="0"/>
              </a:rPr>
              <a:t>Ancak ilgili kişiye bu atamaya bağlı olarak,</a:t>
            </a:r>
          </a:p>
          <a:p>
            <a:pPr marL="0" indent="0" algn="just">
              <a:buFont typeface="Wingdings 2" pitchFamily="18" charset="2"/>
              <a:buNone/>
            </a:pPr>
            <a:endParaRPr lang="tr-TR" sz="2400" smtClean="0">
              <a:solidFill>
                <a:srgbClr val="002060"/>
              </a:solidFill>
              <a:latin typeface="Arial" pitchFamily="34" charset="0"/>
              <a:cs typeface="Arial" pitchFamily="34" charset="0"/>
            </a:endParaRPr>
          </a:p>
          <a:p>
            <a:pPr marL="0" indent="0" algn="just">
              <a:buFont typeface="Wingdings 2" pitchFamily="18" charset="2"/>
              <a:buNone/>
            </a:pPr>
            <a:r>
              <a:rPr lang="tr-TR" sz="2400" smtClean="0">
                <a:solidFill>
                  <a:srgbClr val="002060"/>
                </a:solidFill>
                <a:latin typeface="Arial" pitchFamily="34" charset="0"/>
                <a:cs typeface="Arial" pitchFamily="34" charset="0"/>
              </a:rPr>
              <a:t>Cihanbeyli – Konya arası mutat taşıt ücreti ile bir günlük yevmiyesinin ödenmesi gerekmektedir. </a:t>
            </a:r>
          </a:p>
          <a:p>
            <a:pPr marL="0" indent="0" algn="just">
              <a:buFont typeface="Wingdings 2" pitchFamily="18" charset="2"/>
              <a:buNone/>
            </a:pPr>
            <a:r>
              <a:rPr lang="tr-TR" sz="2400" smtClean="0">
                <a:solidFill>
                  <a:srgbClr val="002060"/>
                </a:solidFill>
                <a:latin typeface="Arial" pitchFamily="34" charset="0"/>
                <a:cs typeface="Arial" pitchFamily="34" charset="0"/>
              </a:rPr>
              <a:t> </a:t>
            </a:r>
          </a:p>
        </p:txBody>
      </p:sp>
      <p:sp>
        <p:nvSpPr>
          <p:cNvPr id="12" name="10 Metin kutusu"/>
          <p:cNvSpPr txBox="1">
            <a:spLocks noChangeArrowheads="1"/>
          </p:cNvSpPr>
          <p:nvPr/>
        </p:nvSpPr>
        <p:spPr bwMode="auto">
          <a:xfrm>
            <a:off x="1025525" y="1071563"/>
            <a:ext cx="7939088" cy="1200150"/>
          </a:xfrm>
          <a:prstGeom prst="rect">
            <a:avLst/>
          </a:prstGeom>
          <a:noFill/>
          <a:ln w="9525">
            <a:noFill/>
            <a:miter lim="800000"/>
            <a:headEnd/>
            <a:tailEnd/>
          </a:ln>
        </p:spPr>
        <p:txBody>
          <a:bodyPr anchor="ctr">
            <a:spAutoFit/>
          </a:bodyPr>
          <a:lstStyle/>
          <a:p>
            <a:pPr algn="just"/>
            <a:r>
              <a:rPr lang="tr-TR"/>
              <a:t>Konya Merkezde ikamet eden ve Cihanbeyli Devlet Hastanesinde görev yapmakta olan sağlık memuru (S)’nin Konya Eğitim ve Araştırma Hastanesine naklen ataması yapılmıştır. İlgili kişiye harcırahın hangi unsurları ödenecektir ? </a:t>
            </a:r>
          </a:p>
        </p:txBody>
      </p:sp>
      <p:pic>
        <p:nvPicPr>
          <p:cNvPr id="52232" name="Resim 13"/>
          <p:cNvPicPr>
            <a:picLocks noChangeAspect="1"/>
          </p:cNvPicPr>
          <p:nvPr/>
        </p:nvPicPr>
        <p:blipFill>
          <a:blip r:embed="rId3" cstate="print"/>
          <a:srcRect/>
          <a:stretch>
            <a:fillRect/>
          </a:stretch>
        </p:blipFill>
        <p:spPr bwMode="auto">
          <a:xfrm>
            <a:off x="131763" y="1346200"/>
            <a:ext cx="839787" cy="714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5 Slayt Numarası Yer Tutucusu"/>
          <p:cNvSpPr txBox="1">
            <a:spLocks noGrp="1"/>
          </p:cNvSpPr>
          <p:nvPr/>
        </p:nvSpPr>
        <p:spPr bwMode="white">
          <a:xfrm>
            <a:off x="754063" y="6624638"/>
            <a:ext cx="1081087" cy="188912"/>
          </a:xfrm>
          <a:prstGeom prst="rect">
            <a:avLst/>
          </a:prstGeom>
          <a:noFill/>
          <a:ln w="9525">
            <a:noFill/>
            <a:miter lim="800000"/>
            <a:headEnd/>
            <a:tailEnd/>
          </a:ln>
        </p:spPr>
        <p:txBody>
          <a:bodyPr/>
          <a:lstStyle/>
          <a:p>
            <a:pPr algn="ctr" eaLnBrk="1" hangingPunct="1"/>
            <a:fld id="{3E71D22E-AC13-4586-83D5-5FE9DD590F27}" type="slidenum">
              <a:rPr lang="en-US" sz="1200" b="1">
                <a:solidFill>
                  <a:schemeClr val="bg1"/>
                </a:solidFill>
              </a:rPr>
              <a:pPr algn="ctr" eaLnBrk="1" hangingPunct="1"/>
              <a:t>29</a:t>
            </a:fld>
            <a:endParaRPr lang="en-US" sz="1200" b="1">
              <a:solidFill>
                <a:schemeClr val="bg1"/>
              </a:solidFill>
            </a:endParaRPr>
          </a:p>
        </p:txBody>
      </p:sp>
      <p:sp>
        <p:nvSpPr>
          <p:cNvPr id="24580" name="Rectangle 4"/>
          <p:cNvSpPr>
            <a:spLocks noChangeArrowheads="1"/>
          </p:cNvSpPr>
          <p:nvPr/>
        </p:nvSpPr>
        <p:spPr bwMode="gray">
          <a:xfrm>
            <a:off x="107950" y="1473200"/>
            <a:ext cx="8945563" cy="5048250"/>
          </a:xfrm>
          <a:prstGeom prst="rect">
            <a:avLst/>
          </a:prstGeom>
          <a:noFill/>
          <a:ln w="9525" algn="ctr">
            <a:noFill/>
            <a:miter lim="800000"/>
            <a:headEnd/>
            <a:tailEnd/>
          </a:ln>
        </p:spPr>
        <p:txBody>
          <a:bodyPr anchor="ctr">
            <a:spAutoFit/>
          </a:bodyPr>
          <a:lstStyle/>
          <a:p>
            <a:pPr algn="just" eaLnBrk="1" hangingPunct="1"/>
            <a:r>
              <a:rPr lang="tr-TR" sz="2300">
                <a:solidFill>
                  <a:srgbClr val="002060"/>
                </a:solidFill>
              </a:rPr>
              <a:t>1- Kanun kapsamına giren kurumlarda çalışan memur ve hizmetliler ile aile fertlerine ve aynı kurumlarda fahri olarak çalışanlara,</a:t>
            </a:r>
          </a:p>
          <a:p>
            <a:pPr algn="just" eaLnBrk="1" hangingPunct="1"/>
            <a:endParaRPr lang="tr-TR" sz="2300">
              <a:solidFill>
                <a:srgbClr val="002060"/>
              </a:solidFill>
            </a:endParaRPr>
          </a:p>
          <a:p>
            <a:pPr algn="just" eaLnBrk="1" hangingPunct="1"/>
            <a:r>
              <a:rPr lang="tr-TR" sz="2300">
                <a:solidFill>
                  <a:srgbClr val="FF0000"/>
                </a:solidFill>
              </a:rPr>
              <a:t>2- </a:t>
            </a:r>
            <a:r>
              <a:rPr lang="tr-TR" sz="2300">
                <a:solidFill>
                  <a:srgbClr val="FF0000"/>
                </a:solidFill>
                <a:hlinkClick r:id="rId2" action="ppaction://hlinkfile"/>
              </a:rPr>
              <a:t>Memur veya hizmetli olmamakla beraber kurumlarca geçici bir vazife</a:t>
            </a:r>
            <a:r>
              <a:rPr lang="tr-TR" sz="2300">
                <a:solidFill>
                  <a:srgbClr val="FF0000"/>
                </a:solidFill>
              </a:rPr>
              <a:t> ile görevlendirilenler ile sözleşmeli personele, </a:t>
            </a:r>
          </a:p>
          <a:p>
            <a:pPr algn="just" eaLnBrk="1" hangingPunct="1"/>
            <a:endParaRPr lang="tr-TR" sz="2300">
              <a:solidFill>
                <a:srgbClr val="002060"/>
              </a:solidFill>
            </a:endParaRPr>
          </a:p>
          <a:p>
            <a:pPr algn="just" eaLnBrk="1" hangingPunct="1"/>
            <a:r>
              <a:rPr lang="tr-TR" sz="2300">
                <a:solidFill>
                  <a:srgbClr val="002060"/>
                </a:solidFill>
              </a:rPr>
              <a:t>3- Kadrosuzluk dolayısıyla açıkta kalan memurlara ve bunların aile fertlerine,</a:t>
            </a:r>
          </a:p>
          <a:p>
            <a:pPr algn="just" eaLnBrk="1" hangingPunct="1"/>
            <a:endParaRPr lang="tr-TR" sz="2300">
              <a:solidFill>
                <a:srgbClr val="002060"/>
              </a:solidFill>
            </a:endParaRPr>
          </a:p>
          <a:p>
            <a:pPr algn="just" eaLnBrk="1" hangingPunct="1"/>
            <a:r>
              <a:rPr lang="tr-TR" sz="2300">
                <a:solidFill>
                  <a:srgbClr val="FF0000"/>
                </a:solidFill>
              </a:rPr>
              <a:t>4- Hizmetlilerden cezaen olmamak üzere görevlerine son verilenlere ve bunların aile fertlerine,</a:t>
            </a:r>
          </a:p>
          <a:p>
            <a:pPr algn="just" eaLnBrk="1" hangingPunct="1"/>
            <a:endParaRPr lang="tr-TR" sz="2300">
              <a:solidFill>
                <a:srgbClr val="002060"/>
              </a:solidFill>
            </a:endParaRPr>
          </a:p>
          <a:p>
            <a:pPr algn="just" eaLnBrk="1" hangingPunct="1"/>
            <a:r>
              <a:rPr lang="tr-TR" sz="2300">
                <a:solidFill>
                  <a:srgbClr val="002060"/>
                </a:solidFill>
              </a:rPr>
              <a:t>5- Memur veya hizmetlinin vefatında aile fertlerine, çocuklara refakat ettirilecek memur ve hizmetlilere,</a:t>
            </a:r>
          </a:p>
        </p:txBody>
      </p:sp>
      <p:sp>
        <p:nvSpPr>
          <p:cNvPr id="53252" name="5 Slayt Numarası Yer Tutucusu"/>
          <p:cNvSpPr>
            <a:spLocks noGrp="1"/>
          </p:cNvSpPr>
          <p:nvPr>
            <p:ph type="sldNum" sz="quarter" idx="12"/>
          </p:nvPr>
        </p:nvSpPr>
        <p:spPr bwMode="auto">
          <a:noFill/>
          <a:ln>
            <a:miter lim="800000"/>
            <a:headEnd/>
            <a:tailEnd/>
          </a:ln>
        </p:spPr>
        <p:txBody>
          <a:bodyPr/>
          <a:lstStyle/>
          <a:p>
            <a:fld id="{0A0AACB6-869C-45EB-850B-46DEE00DC2CB}" type="slidenum">
              <a:rPr lang="tr-TR" smtClean="0">
                <a:solidFill>
                  <a:srgbClr val="898989"/>
                </a:solidFill>
              </a:rPr>
              <a:pPr/>
              <a:t>29</a:t>
            </a:fld>
            <a:endParaRPr lang="tr-TR" smtClean="0">
              <a:solidFill>
                <a:srgbClr val="898989"/>
              </a:solidFill>
            </a:endParaRPr>
          </a:p>
        </p:txBody>
      </p:sp>
      <p:sp>
        <p:nvSpPr>
          <p:cNvPr id="53253"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Kimlere Harcırah Verilir</a:t>
            </a:r>
          </a:p>
        </p:txBody>
      </p:sp>
      <p:pic>
        <p:nvPicPr>
          <p:cNvPr id="53254"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4. madde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checkerboard(across)">
                                      <p:cBhvr>
                                        <p:cTn id="7" dur="500"/>
                                        <p:tgtEl>
                                          <p:spTgt spid="245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4580">
                                            <p:txEl>
                                              <p:pRg st="2" end="2"/>
                                            </p:txEl>
                                          </p:spTgt>
                                        </p:tgtEl>
                                        <p:attrNameLst>
                                          <p:attrName>style.visibility</p:attrName>
                                        </p:attrNameLst>
                                      </p:cBhvr>
                                      <p:to>
                                        <p:strVal val="visible"/>
                                      </p:to>
                                    </p:set>
                                    <p:animEffect transition="in" filter="checkerboard(across)">
                                      <p:cBhvr>
                                        <p:cTn id="12" dur="500"/>
                                        <p:tgtEl>
                                          <p:spTgt spid="2458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4580">
                                            <p:txEl>
                                              <p:pRg st="4" end="4"/>
                                            </p:txEl>
                                          </p:spTgt>
                                        </p:tgtEl>
                                        <p:attrNameLst>
                                          <p:attrName>style.visibility</p:attrName>
                                        </p:attrNameLst>
                                      </p:cBhvr>
                                      <p:to>
                                        <p:strVal val="visible"/>
                                      </p:to>
                                    </p:set>
                                    <p:animEffect transition="in" filter="checkerboard(across)">
                                      <p:cBhvr>
                                        <p:cTn id="17" dur="500"/>
                                        <p:tgtEl>
                                          <p:spTgt spid="2458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4580">
                                            <p:txEl>
                                              <p:pRg st="6" end="6"/>
                                            </p:txEl>
                                          </p:spTgt>
                                        </p:tgtEl>
                                        <p:attrNameLst>
                                          <p:attrName>style.visibility</p:attrName>
                                        </p:attrNameLst>
                                      </p:cBhvr>
                                      <p:to>
                                        <p:strVal val="visible"/>
                                      </p:to>
                                    </p:set>
                                    <p:animEffect transition="in" filter="checkerboard(across)">
                                      <p:cBhvr>
                                        <p:cTn id="22" dur="500"/>
                                        <p:tgtEl>
                                          <p:spTgt spid="24580">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4580">
                                            <p:txEl>
                                              <p:pRg st="8" end="8"/>
                                            </p:txEl>
                                          </p:spTgt>
                                        </p:tgtEl>
                                        <p:attrNameLst>
                                          <p:attrName>style.visibility</p:attrName>
                                        </p:attrNameLst>
                                      </p:cBhvr>
                                      <p:to>
                                        <p:strVal val="visible"/>
                                      </p:to>
                                    </p:set>
                                    <p:animEffect transition="in" filter="checkerboard(across)">
                                      <p:cBhvr>
                                        <p:cTn id="27" dur="500"/>
                                        <p:tgtEl>
                                          <p:spTgt spid="2458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5 Slayt Numarası Yer Tutucusu"/>
          <p:cNvSpPr txBox="1">
            <a:spLocks noGrp="1"/>
          </p:cNvSpPr>
          <p:nvPr/>
        </p:nvSpPr>
        <p:spPr bwMode="white">
          <a:xfrm>
            <a:off x="754063" y="6624638"/>
            <a:ext cx="1081087" cy="188912"/>
          </a:xfrm>
          <a:prstGeom prst="rect">
            <a:avLst/>
          </a:prstGeom>
          <a:noFill/>
          <a:ln w="9525">
            <a:noFill/>
            <a:miter lim="800000"/>
            <a:headEnd/>
            <a:tailEnd/>
          </a:ln>
        </p:spPr>
        <p:txBody>
          <a:bodyPr/>
          <a:lstStyle/>
          <a:p>
            <a:pPr algn="ctr" eaLnBrk="1" hangingPunct="1"/>
            <a:fld id="{9A27821F-7CF3-4682-890B-140ABAB813B4}" type="slidenum">
              <a:rPr lang="en-US" sz="1200" b="1">
                <a:solidFill>
                  <a:schemeClr val="bg1"/>
                </a:solidFill>
              </a:rPr>
              <a:pPr algn="ctr" eaLnBrk="1" hangingPunct="1"/>
              <a:t>3</a:t>
            </a:fld>
            <a:endParaRPr lang="en-US" sz="1200" b="1">
              <a:solidFill>
                <a:schemeClr val="bg1"/>
              </a:solidFill>
            </a:endParaRPr>
          </a:p>
        </p:txBody>
      </p:sp>
      <p:sp>
        <p:nvSpPr>
          <p:cNvPr id="11" name="Dikdörtgen 3"/>
          <p:cNvSpPr>
            <a:spLocks noChangeArrowheads="1"/>
          </p:cNvSpPr>
          <p:nvPr/>
        </p:nvSpPr>
        <p:spPr bwMode="auto">
          <a:xfrm>
            <a:off x="250825" y="2857500"/>
            <a:ext cx="8713788" cy="708025"/>
          </a:xfrm>
          <a:prstGeom prst="rect">
            <a:avLst/>
          </a:prstGeom>
          <a:solidFill>
            <a:schemeClr val="accent4">
              <a:lumMod val="20000"/>
              <a:lumOff val="80000"/>
            </a:schemeClr>
          </a:solidFill>
          <a:ln>
            <a:noFill/>
          </a:ln>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defRPr/>
            </a:pPr>
            <a:r>
              <a:rPr lang="tr-TR" sz="4000" b="1" dirty="0" smtClean="0">
                <a:solidFill>
                  <a:srgbClr val="0070C0"/>
                </a:solidFill>
                <a:latin typeface="Arial" panose="020B0604020202020204" pitchFamily="34" charset="0"/>
              </a:rPr>
              <a:t>1- Harcırah Kanunu Hükümleri</a:t>
            </a:r>
          </a:p>
        </p:txBody>
      </p:sp>
      <p:sp>
        <p:nvSpPr>
          <p:cNvPr id="26628" name="7 Slayt Numarası Yer Tutucusu"/>
          <p:cNvSpPr txBox="1">
            <a:spLocks/>
          </p:cNvSpPr>
          <p:nvPr/>
        </p:nvSpPr>
        <p:spPr bwMode="auto">
          <a:xfrm>
            <a:off x="8172450" y="6381750"/>
            <a:ext cx="762000" cy="244475"/>
          </a:xfrm>
          <a:prstGeom prst="rect">
            <a:avLst/>
          </a:prstGeom>
          <a:noFill/>
          <a:ln w="9525">
            <a:noFill/>
            <a:miter lim="800000"/>
            <a:headEnd/>
            <a:tailEnd/>
          </a:ln>
        </p:spPr>
        <p:txBody>
          <a:bodyPr/>
          <a:lstStyle/>
          <a:p>
            <a:pPr algn="r" eaLnBrk="1" hangingPunct="1"/>
            <a:fld id="{398472EF-C8CB-488E-B0E9-5E3EF05B1963}" type="slidenum">
              <a:rPr lang="tr-TR" sz="1200">
                <a:solidFill>
                  <a:srgbClr val="898989"/>
                </a:solidFill>
              </a:rPr>
              <a:pPr algn="r" eaLnBrk="1" hangingPunct="1"/>
              <a:t>3</a:t>
            </a:fld>
            <a:endParaRPr lang="tr-TR" sz="1200">
              <a:solidFill>
                <a:srgbClr val="898989"/>
              </a:solidFill>
            </a:endParaRPr>
          </a:p>
        </p:txBody>
      </p:sp>
    </p:spTree>
  </p:cSld>
  <p:clrMapOvr>
    <a:masterClrMapping/>
  </p:clrMapOvr>
  <p:transition advTm="1172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5 Slayt Numarası Yer Tutucusu"/>
          <p:cNvSpPr txBox="1">
            <a:spLocks noGrp="1"/>
          </p:cNvSpPr>
          <p:nvPr/>
        </p:nvSpPr>
        <p:spPr bwMode="white">
          <a:xfrm>
            <a:off x="754063" y="6624638"/>
            <a:ext cx="1081087" cy="188912"/>
          </a:xfrm>
          <a:prstGeom prst="rect">
            <a:avLst/>
          </a:prstGeom>
          <a:noFill/>
          <a:ln w="9525">
            <a:noFill/>
            <a:miter lim="800000"/>
            <a:headEnd/>
            <a:tailEnd/>
          </a:ln>
        </p:spPr>
        <p:txBody>
          <a:bodyPr/>
          <a:lstStyle/>
          <a:p>
            <a:pPr algn="ctr" eaLnBrk="1" hangingPunct="1"/>
            <a:fld id="{821E9016-D341-449A-96D3-568840941877}" type="slidenum">
              <a:rPr lang="en-US" sz="1200" b="1">
                <a:solidFill>
                  <a:schemeClr val="bg1"/>
                </a:solidFill>
              </a:rPr>
              <a:pPr algn="ctr" eaLnBrk="1" hangingPunct="1"/>
              <a:t>30</a:t>
            </a:fld>
            <a:endParaRPr lang="en-US" sz="1200" b="1">
              <a:solidFill>
                <a:schemeClr val="bg1"/>
              </a:solidFill>
            </a:endParaRPr>
          </a:p>
        </p:txBody>
      </p:sp>
      <p:sp>
        <p:nvSpPr>
          <p:cNvPr id="25604" name="Rectangle 4"/>
          <p:cNvSpPr>
            <a:spLocks noChangeArrowheads="1"/>
          </p:cNvSpPr>
          <p:nvPr/>
        </p:nvSpPr>
        <p:spPr bwMode="gray">
          <a:xfrm>
            <a:off x="107950" y="1268413"/>
            <a:ext cx="8945563" cy="5402262"/>
          </a:xfrm>
          <a:prstGeom prst="rect">
            <a:avLst/>
          </a:prstGeom>
          <a:noFill/>
          <a:ln w="9525" algn="ctr">
            <a:noFill/>
            <a:miter lim="800000"/>
            <a:headEnd/>
            <a:tailEnd/>
          </a:ln>
        </p:spPr>
        <p:txBody>
          <a:bodyPr anchor="ctr">
            <a:spAutoFit/>
          </a:bodyPr>
          <a:lstStyle/>
          <a:p>
            <a:pPr algn="just" eaLnBrk="1" hangingPunct="1"/>
            <a:r>
              <a:rPr lang="tr-TR" sz="2300">
                <a:solidFill>
                  <a:srgbClr val="FF0000"/>
                </a:solidFill>
              </a:rPr>
              <a:t>6- Hükümlü, tutuklu veya gözetim altında bulundurulanların sevkinde ya da refakatle görevlendirilen erbaş ve erlere,</a:t>
            </a:r>
          </a:p>
          <a:p>
            <a:pPr algn="just" eaLnBrk="1" hangingPunct="1"/>
            <a:endParaRPr lang="tr-TR" sz="2300">
              <a:solidFill>
                <a:srgbClr val="FF0000"/>
              </a:solidFill>
            </a:endParaRPr>
          </a:p>
          <a:p>
            <a:pPr algn="just" eaLnBrk="1" hangingPunct="1"/>
            <a:r>
              <a:rPr lang="tr-TR" sz="2300">
                <a:solidFill>
                  <a:srgbClr val="002060"/>
                </a:solidFill>
              </a:rPr>
              <a:t>7- Milli ve resmi spor temasları dolayısıyla seyahat edecek sporcu ve idarecilere,</a:t>
            </a:r>
          </a:p>
          <a:p>
            <a:pPr algn="just" eaLnBrk="1" hangingPunct="1"/>
            <a:endParaRPr lang="tr-TR" sz="2300">
              <a:solidFill>
                <a:srgbClr val="002060"/>
              </a:solidFill>
            </a:endParaRPr>
          </a:p>
          <a:p>
            <a:pPr algn="just" eaLnBrk="1" hangingPunct="1"/>
            <a:r>
              <a:rPr lang="tr-TR" sz="2300">
                <a:solidFill>
                  <a:srgbClr val="FF0000"/>
                </a:solidFill>
              </a:rPr>
              <a:t>8- Birlik halinde yabancı memleketlere gönderilecek Türk Silahlı Kuvvetleri mensuplarına ve bunların Türkiye'de bırakacakları aile fertlerine,</a:t>
            </a:r>
          </a:p>
          <a:p>
            <a:pPr algn="just" eaLnBrk="1" hangingPunct="1"/>
            <a:endParaRPr lang="tr-TR" sz="2300">
              <a:solidFill>
                <a:srgbClr val="FF0000"/>
              </a:solidFill>
            </a:endParaRPr>
          </a:p>
          <a:p>
            <a:pPr algn="just" eaLnBrk="1" hangingPunct="1"/>
            <a:r>
              <a:rPr lang="tr-TR" sz="2300">
                <a:solidFill>
                  <a:srgbClr val="002060"/>
                </a:solidFill>
              </a:rPr>
              <a:t>9- Aile ile birlikte oturulması yasak edilen bölgelerdeki askeri şahısların aile fertlerine,</a:t>
            </a:r>
          </a:p>
          <a:p>
            <a:pPr algn="just" eaLnBrk="1" hangingPunct="1"/>
            <a:endParaRPr lang="tr-TR" sz="2300">
              <a:solidFill>
                <a:srgbClr val="002060"/>
              </a:solidFill>
            </a:endParaRPr>
          </a:p>
          <a:p>
            <a:pPr algn="just" eaLnBrk="1" hangingPunct="1"/>
            <a:r>
              <a:rPr lang="tr-TR" sz="2300">
                <a:solidFill>
                  <a:srgbClr val="FF0000"/>
                </a:solidFill>
              </a:rPr>
              <a:t>10- Bu Kanunda belirtilen özel hallerde askeri öğrenciler ile erbaş ve erlere.</a:t>
            </a:r>
          </a:p>
        </p:txBody>
      </p:sp>
      <p:sp>
        <p:nvSpPr>
          <p:cNvPr id="54276" name="5 Slayt Numarası Yer Tutucusu"/>
          <p:cNvSpPr>
            <a:spLocks noGrp="1"/>
          </p:cNvSpPr>
          <p:nvPr>
            <p:ph type="sldNum" sz="quarter" idx="12"/>
          </p:nvPr>
        </p:nvSpPr>
        <p:spPr bwMode="auto">
          <a:noFill/>
          <a:ln>
            <a:miter lim="800000"/>
            <a:headEnd/>
            <a:tailEnd/>
          </a:ln>
        </p:spPr>
        <p:txBody>
          <a:bodyPr/>
          <a:lstStyle/>
          <a:p>
            <a:fld id="{328F5C37-5EAA-4D6D-A90F-5AF1FB0CB4C2}" type="slidenum">
              <a:rPr lang="tr-TR" smtClean="0">
                <a:solidFill>
                  <a:srgbClr val="898989"/>
                </a:solidFill>
              </a:rPr>
              <a:pPr/>
              <a:t>30</a:t>
            </a:fld>
            <a:endParaRPr lang="tr-TR" smtClean="0">
              <a:solidFill>
                <a:srgbClr val="898989"/>
              </a:solidFill>
            </a:endParaRPr>
          </a:p>
        </p:txBody>
      </p:sp>
      <p:sp>
        <p:nvSpPr>
          <p:cNvPr id="54277"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Kimlere Harcırah Verilir</a:t>
            </a:r>
          </a:p>
        </p:txBody>
      </p:sp>
      <p:pic>
        <p:nvPicPr>
          <p:cNvPr id="54278"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4. madde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checkerboard(across)">
                                      <p:cBhvr>
                                        <p:cTn id="7" dur="500"/>
                                        <p:tgtEl>
                                          <p:spTgt spid="256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5604">
                                            <p:txEl>
                                              <p:pRg st="2" end="2"/>
                                            </p:txEl>
                                          </p:spTgt>
                                        </p:tgtEl>
                                        <p:attrNameLst>
                                          <p:attrName>style.visibility</p:attrName>
                                        </p:attrNameLst>
                                      </p:cBhvr>
                                      <p:to>
                                        <p:strVal val="visible"/>
                                      </p:to>
                                    </p:set>
                                    <p:animEffect transition="in" filter="checkerboard(across)">
                                      <p:cBhvr>
                                        <p:cTn id="12" dur="500"/>
                                        <p:tgtEl>
                                          <p:spTgt spid="2560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5604">
                                            <p:txEl>
                                              <p:pRg st="4" end="4"/>
                                            </p:txEl>
                                          </p:spTgt>
                                        </p:tgtEl>
                                        <p:attrNameLst>
                                          <p:attrName>style.visibility</p:attrName>
                                        </p:attrNameLst>
                                      </p:cBhvr>
                                      <p:to>
                                        <p:strVal val="visible"/>
                                      </p:to>
                                    </p:set>
                                    <p:animEffect transition="in" filter="checkerboard(across)">
                                      <p:cBhvr>
                                        <p:cTn id="17" dur="500"/>
                                        <p:tgtEl>
                                          <p:spTgt spid="2560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5604">
                                            <p:txEl>
                                              <p:pRg st="6" end="6"/>
                                            </p:txEl>
                                          </p:spTgt>
                                        </p:tgtEl>
                                        <p:attrNameLst>
                                          <p:attrName>style.visibility</p:attrName>
                                        </p:attrNameLst>
                                      </p:cBhvr>
                                      <p:to>
                                        <p:strVal val="visible"/>
                                      </p:to>
                                    </p:set>
                                    <p:animEffect transition="in" filter="checkerboard(across)">
                                      <p:cBhvr>
                                        <p:cTn id="22" dur="500"/>
                                        <p:tgtEl>
                                          <p:spTgt spid="25604">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5604">
                                            <p:txEl>
                                              <p:pRg st="8" end="8"/>
                                            </p:txEl>
                                          </p:spTgt>
                                        </p:tgtEl>
                                        <p:attrNameLst>
                                          <p:attrName>style.visibility</p:attrName>
                                        </p:attrNameLst>
                                      </p:cBhvr>
                                      <p:to>
                                        <p:strVal val="visible"/>
                                      </p:to>
                                    </p:set>
                                    <p:animEffect transition="in" filter="checkerboard(across)">
                                      <p:cBhvr>
                                        <p:cTn id="27" dur="500"/>
                                        <p:tgtEl>
                                          <p:spTgt spid="2560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4 Slayt Numarası Yer Tutucusu"/>
          <p:cNvSpPr>
            <a:spLocks noGrp="1"/>
          </p:cNvSpPr>
          <p:nvPr>
            <p:ph type="sldNum" sz="quarter" idx="12"/>
          </p:nvPr>
        </p:nvSpPr>
        <p:spPr bwMode="auto">
          <a:noFill/>
          <a:ln>
            <a:miter lim="800000"/>
            <a:headEnd/>
            <a:tailEnd/>
          </a:ln>
        </p:spPr>
        <p:txBody>
          <a:bodyPr/>
          <a:lstStyle/>
          <a:p>
            <a:fld id="{831E1F38-5A21-42EB-A3D0-728F0C3343BB}" type="slidenum">
              <a:rPr lang="tr-TR" smtClean="0">
                <a:solidFill>
                  <a:srgbClr val="898989"/>
                </a:solidFill>
              </a:rPr>
              <a:pPr/>
              <a:t>31</a:t>
            </a:fld>
            <a:endParaRPr lang="tr-TR" smtClean="0">
              <a:solidFill>
                <a:srgbClr val="898989"/>
              </a:solidFill>
            </a:endParaRPr>
          </a:p>
        </p:txBody>
      </p:sp>
      <p:sp>
        <p:nvSpPr>
          <p:cNvPr id="55299"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Gündelik</a:t>
            </a:r>
          </a:p>
        </p:txBody>
      </p:sp>
      <p:pic>
        <p:nvPicPr>
          <p:cNvPr id="55300"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1" name="Yuvarlatılmış Dikdörtgen 10"/>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33/a maddesi; 2017 Yılı Bütçe Kanunu H Cetveli</a:t>
            </a:r>
          </a:p>
        </p:txBody>
      </p:sp>
      <p:graphicFrame>
        <p:nvGraphicFramePr>
          <p:cNvPr id="9" name="Tablo 8"/>
          <p:cNvGraphicFramePr>
            <a:graphicFrameLocks noGrp="1"/>
          </p:cNvGraphicFramePr>
          <p:nvPr/>
        </p:nvGraphicFramePr>
        <p:xfrm>
          <a:off x="107950" y="1252538"/>
          <a:ext cx="8880475" cy="5487986"/>
        </p:xfrm>
        <a:graphic>
          <a:graphicData uri="http://schemas.openxmlformats.org/drawingml/2006/table">
            <a:tbl>
              <a:tblPr/>
              <a:tblGrid>
                <a:gridCol w="7217100"/>
                <a:gridCol w="1663375"/>
              </a:tblGrid>
              <a:tr h="533338">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Gill Sans MT" pitchFamily="34" charset="0"/>
                        </a:rPr>
                        <a:t> </a:t>
                      </a:r>
                      <a:r>
                        <a:rPr kumimoji="0" lang="tr-TR" sz="2400" b="1" i="0" u="none" strike="noStrike" cap="none" normalizeH="0" baseline="0" dirty="0" smtClean="0">
                          <a:ln>
                            <a:noFill/>
                          </a:ln>
                          <a:solidFill>
                            <a:srgbClr val="C00000"/>
                          </a:solidFill>
                          <a:effectLst/>
                          <a:latin typeface="Gill Sans MT" pitchFamily="34" charset="0"/>
                        </a:rPr>
                        <a:t>2017 Yılı Gündelik Tutarları</a:t>
                      </a:r>
                      <a:endParaRPr kumimoji="0" lang="tr-TR" sz="1600" b="1" i="0" u="none" strike="noStrike" cap="none" normalizeH="0" baseline="0" dirty="0" smtClean="0">
                        <a:ln>
                          <a:noFill/>
                        </a:ln>
                        <a:solidFill>
                          <a:srgbClr val="C00000"/>
                        </a:solidFill>
                        <a:effectLst/>
                        <a:latin typeface="Book Antiqua"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GÜNDELİK</a:t>
                      </a:r>
                      <a:b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MİKTARI (TL)</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46">
                <a:tc>
                  <a:txBody>
                    <a:bodyPr/>
                    <a:lstStyle/>
                    <a:p>
                      <a:pPr marL="0" marR="0" lvl="0" indent="287338" algn="l"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I. Yurt İçinde Verilecek Gündelikler (Madde: 33)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46">
                <a:tc>
                  <a:txBody>
                    <a:bodyPr/>
                    <a:lstStyle/>
                    <a:p>
                      <a:pPr marL="0" marR="0" lvl="0" indent="287338" algn="l"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A. a) Türkiye Büyük Millet Meclisi Başkanı ve Başbakan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63,00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6683">
                <a:tc>
                  <a:txBody>
                    <a:bodyPr/>
                    <a:lstStyle/>
                    <a:p>
                      <a:pPr marL="0" marR="0" lvl="0" indent="287338" algn="l"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b) Anayasa Mahkemesi Başkanı, Genelkurmay Başkanı, Bakanlar, Milletvekilleri, Kuvvet Komutanları, Jandarma  Genel  Komutanı, Sahil Güvenlik Komutanı, Başbakanlık Müsteşarı, Cumhurbaşkanlığı Genel Sekreteri, Türkiye Büyük Millet Meclisi Genel Sekreteri, Orgeneraller, Oramiraller, Yargıtay, Danıştay, Uyuşmazlık Mahkemesi ve Sayıştay Başkanları, Yargıtay Cumhuriyet Başsavcısı, Danıştay Başsavcısı, Diyanet İşleri ve Yükseköğretim Kurulu Başkanları</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57,00</a:t>
                      </a:r>
                    </a:p>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46">
                <a:tc>
                  <a:txBody>
                    <a:bodyPr/>
                    <a:lstStyle/>
                    <a:p>
                      <a:pPr marL="0" marR="0" lvl="0" indent="287338" algn="l"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B. Memur ve Hizmetlilerden;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06">
                <a:tc>
                  <a:txBody>
                    <a:bodyPr/>
                    <a:lstStyle/>
                    <a:p>
                      <a:pPr marL="179388" marR="0" lvl="0" indent="287338" algn="l"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a)	Ek göstergesi 8000 ve daha yüksek olan kadrolarda bulunanlar (1)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48,25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06">
                <a:tc>
                  <a:txBody>
                    <a:bodyPr/>
                    <a:lstStyle/>
                    <a:p>
                      <a:pPr marL="179388" marR="0" lvl="0" indent="287338" algn="l"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b)	Ek göstergesi 5800 (dahil) - 8000 (hariç) olan kadrolarda bulunanlar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45,00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23">
                <a:tc>
                  <a:txBody>
                    <a:bodyPr/>
                    <a:lstStyle/>
                    <a:p>
                      <a:pPr marL="179388" marR="0" lvl="0" indent="287338" algn="l" defTabSz="914400" rtl="0" eaLnBrk="1" fontAlgn="base" latinLnBrk="0" hangingPunct="1">
                        <a:lnSpc>
                          <a:spcPct val="100000"/>
                        </a:lnSpc>
                        <a:spcBef>
                          <a:spcPts val="20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c)	Ek göstergesi 3000 (dahil) - 5800 (hariç) olan kadrolarda bulunanlar</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42,25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46">
                <a:tc>
                  <a:txBody>
                    <a:bodyPr/>
                    <a:lstStyle/>
                    <a:p>
                      <a:pPr marL="179388" marR="0" lvl="0" indent="287338" algn="l" defTabSz="914400" rtl="0" eaLnBrk="1" fontAlgn="base" latinLnBrk="0" hangingPunct="1">
                        <a:lnSpc>
                          <a:spcPct val="100000"/>
                        </a:lnSpc>
                        <a:spcBef>
                          <a:spcPts val="20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d)	Aylık/kadro derecesi 1-4 olanlar</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37,25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46">
                <a:tc>
                  <a:txBody>
                    <a:bodyPr/>
                    <a:lstStyle/>
                    <a:p>
                      <a:pPr marL="179388" marR="0" lvl="0" indent="287338" algn="l" defTabSz="914400" rtl="0" eaLnBrk="1" fontAlgn="base" latinLnBrk="0" hangingPunct="1">
                        <a:lnSpc>
                          <a:spcPct val="100000"/>
                        </a:lnSpc>
                        <a:spcBef>
                          <a:spcPts val="20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e)	Aylık/kadro derecesi 5-15 olanlar</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36,25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5 Slayt Numarası Yer Tutucusu"/>
          <p:cNvSpPr txBox="1">
            <a:spLocks noGrp="1"/>
          </p:cNvSpPr>
          <p:nvPr/>
        </p:nvSpPr>
        <p:spPr bwMode="white">
          <a:xfrm>
            <a:off x="754063" y="6624638"/>
            <a:ext cx="1081087" cy="188912"/>
          </a:xfrm>
          <a:prstGeom prst="rect">
            <a:avLst/>
          </a:prstGeom>
          <a:noFill/>
          <a:ln w="9525">
            <a:noFill/>
            <a:miter lim="800000"/>
            <a:headEnd/>
            <a:tailEnd/>
          </a:ln>
        </p:spPr>
        <p:txBody>
          <a:bodyPr/>
          <a:lstStyle/>
          <a:p>
            <a:pPr algn="ctr" eaLnBrk="1" hangingPunct="1"/>
            <a:fld id="{9ECE556E-3B2D-46A1-AB31-5C5330AF542B}" type="slidenum">
              <a:rPr lang="en-US" sz="1200" b="1">
                <a:solidFill>
                  <a:schemeClr val="bg1"/>
                </a:solidFill>
              </a:rPr>
              <a:pPr algn="ctr" eaLnBrk="1" hangingPunct="1"/>
              <a:t>32</a:t>
            </a:fld>
            <a:endParaRPr lang="en-US" sz="1200" b="1">
              <a:solidFill>
                <a:schemeClr val="bg1"/>
              </a:solidFill>
            </a:endParaRPr>
          </a:p>
        </p:txBody>
      </p:sp>
      <p:sp>
        <p:nvSpPr>
          <p:cNvPr id="27652" name="Rectangle 4"/>
          <p:cNvSpPr>
            <a:spLocks noChangeArrowheads="1"/>
          </p:cNvSpPr>
          <p:nvPr/>
        </p:nvSpPr>
        <p:spPr bwMode="gray">
          <a:xfrm>
            <a:off x="107950" y="1277938"/>
            <a:ext cx="8945563" cy="4454525"/>
          </a:xfrm>
          <a:prstGeom prst="rect">
            <a:avLst/>
          </a:prstGeom>
          <a:noFill/>
          <a:ln w="9525" algn="ctr">
            <a:noFill/>
            <a:miter lim="800000"/>
            <a:headEnd/>
            <a:tailEnd/>
          </a:ln>
        </p:spPr>
        <p:txBody>
          <a:bodyPr>
            <a:spAutoFit/>
          </a:bodyPr>
          <a:lstStyle/>
          <a:p>
            <a:pPr marL="342900" indent="-342900" algn="just" eaLnBrk="1" hangingPunct="1">
              <a:lnSpc>
                <a:spcPct val="150000"/>
              </a:lnSpc>
              <a:buClr>
                <a:srgbClr val="002060"/>
              </a:buClr>
              <a:buFont typeface="Wingdings" pitchFamily="2" charset="2"/>
              <a:buChar char="Ø"/>
            </a:pPr>
            <a:r>
              <a:rPr lang="tr-TR" sz="2400">
                <a:solidFill>
                  <a:srgbClr val="0000FF"/>
                </a:solidFill>
              </a:rPr>
              <a:t>Harcırah, </a:t>
            </a:r>
            <a:r>
              <a:rPr lang="tr-TR" sz="2400">
                <a:solidFill>
                  <a:srgbClr val="002060"/>
                </a:solidFill>
              </a:rPr>
              <a:t>bu Kanunda aksine hüküm bulunmadıkça, </a:t>
            </a:r>
            <a:r>
              <a:rPr lang="tr-TR" sz="2400">
                <a:solidFill>
                  <a:srgbClr val="FF0000"/>
                </a:solidFill>
              </a:rPr>
              <a:t>gidip gelmeye en uygun </a:t>
            </a:r>
            <a:r>
              <a:rPr lang="tr-TR" sz="2400">
                <a:solidFill>
                  <a:srgbClr val="002060"/>
                </a:solidFill>
              </a:rPr>
              <a:t>ve </a:t>
            </a:r>
            <a:r>
              <a:rPr lang="tr-TR" sz="2400">
                <a:solidFill>
                  <a:srgbClr val="FF0000"/>
                </a:solidFill>
              </a:rPr>
              <a:t>kullanılması mutat olan </a:t>
            </a:r>
            <a:r>
              <a:rPr lang="tr-TR" sz="2400" u="sng">
                <a:solidFill>
                  <a:srgbClr val="FF0000"/>
                </a:solidFill>
              </a:rPr>
              <a:t>yol </a:t>
            </a:r>
            <a:r>
              <a:rPr lang="tr-TR" sz="2400">
                <a:solidFill>
                  <a:srgbClr val="002060"/>
                </a:solidFill>
              </a:rPr>
              <a:t>ve</a:t>
            </a:r>
            <a:r>
              <a:rPr lang="tr-TR" sz="2400">
                <a:solidFill>
                  <a:srgbClr val="FF0000"/>
                </a:solidFill>
              </a:rPr>
              <a:t> </a:t>
            </a:r>
            <a:r>
              <a:rPr lang="tr-TR" sz="2400" u="sng">
                <a:solidFill>
                  <a:srgbClr val="FF0000"/>
                </a:solidFill>
              </a:rPr>
              <a:t>taşıtlar</a:t>
            </a:r>
            <a:r>
              <a:rPr lang="tr-TR" sz="2400">
                <a:solidFill>
                  <a:srgbClr val="FF0000"/>
                </a:solidFill>
              </a:rPr>
              <a:t> </a:t>
            </a:r>
            <a:r>
              <a:rPr lang="tr-TR" sz="2400">
                <a:solidFill>
                  <a:srgbClr val="002060"/>
                </a:solidFill>
              </a:rPr>
              <a:t>üzerinden verilir.</a:t>
            </a:r>
          </a:p>
          <a:p>
            <a:pPr marL="342900" indent="-342900" algn="just" eaLnBrk="1" hangingPunct="1">
              <a:lnSpc>
                <a:spcPct val="150000"/>
              </a:lnSpc>
              <a:buClr>
                <a:srgbClr val="002060"/>
              </a:buClr>
              <a:buFont typeface="Wingdings" pitchFamily="2" charset="2"/>
              <a:buChar char="Ø"/>
            </a:pPr>
            <a:r>
              <a:rPr lang="tr-TR" sz="2400">
                <a:solidFill>
                  <a:srgbClr val="0000FF"/>
                </a:solidFill>
              </a:rPr>
              <a:t> Mutat:</a:t>
            </a:r>
            <a:r>
              <a:rPr lang="tr-TR" sz="2400"/>
              <a:t> </a:t>
            </a:r>
            <a:r>
              <a:rPr lang="tr-TR" sz="2400">
                <a:solidFill>
                  <a:srgbClr val="002060"/>
                </a:solidFill>
              </a:rPr>
              <a:t>Alışılmış, alışılan</a:t>
            </a:r>
          </a:p>
          <a:p>
            <a:pPr marL="342900" indent="-342900" algn="just" eaLnBrk="1" hangingPunct="1">
              <a:lnSpc>
                <a:spcPct val="150000"/>
              </a:lnSpc>
              <a:buClr>
                <a:srgbClr val="002060"/>
              </a:buClr>
              <a:buFont typeface="Wingdings" pitchFamily="2" charset="2"/>
              <a:buChar char="Ø"/>
            </a:pPr>
            <a:r>
              <a:rPr lang="tr-TR" sz="2400">
                <a:solidFill>
                  <a:srgbClr val="0000FF"/>
                </a:solidFill>
              </a:rPr>
              <a:t> Mutat yol:</a:t>
            </a:r>
            <a:r>
              <a:rPr lang="tr-TR" sz="2400"/>
              <a:t> </a:t>
            </a:r>
            <a:r>
              <a:rPr lang="tr-TR" sz="2400">
                <a:solidFill>
                  <a:srgbClr val="002060"/>
                </a:solidFill>
              </a:rPr>
              <a:t>İki yer arasında, çoğunluk tarafından kullanılan, gidip gelmeye elverişli kara ve denizyoludur.</a:t>
            </a:r>
          </a:p>
          <a:p>
            <a:pPr marL="342900" indent="-342900" algn="just" eaLnBrk="1" hangingPunct="1">
              <a:lnSpc>
                <a:spcPct val="150000"/>
              </a:lnSpc>
              <a:buClr>
                <a:srgbClr val="002060"/>
              </a:buClr>
              <a:buFont typeface="Wingdings" pitchFamily="2" charset="2"/>
              <a:buChar char="Ø"/>
            </a:pPr>
            <a:r>
              <a:rPr lang="tr-TR" sz="2400">
                <a:solidFill>
                  <a:srgbClr val="0000FF"/>
                </a:solidFill>
              </a:rPr>
              <a:t> Mutat taşıt:</a:t>
            </a:r>
            <a:r>
              <a:rPr lang="tr-TR" sz="2400"/>
              <a:t> </a:t>
            </a:r>
            <a:r>
              <a:rPr lang="tr-TR" sz="2400">
                <a:solidFill>
                  <a:srgbClr val="002060"/>
                </a:solidFill>
              </a:rPr>
              <a:t>İki yer arasında düzenli olarak işleyen, hareket ve varış zamanları belirli bir tarifeye bağlı olan taşıttır.   </a:t>
            </a:r>
          </a:p>
        </p:txBody>
      </p:sp>
      <p:sp>
        <p:nvSpPr>
          <p:cNvPr id="56324" name="5 Slayt Numarası Yer Tutucusu"/>
          <p:cNvSpPr>
            <a:spLocks noGrp="1"/>
          </p:cNvSpPr>
          <p:nvPr>
            <p:ph type="sldNum" sz="quarter" idx="12"/>
          </p:nvPr>
        </p:nvSpPr>
        <p:spPr bwMode="auto">
          <a:noFill/>
          <a:ln>
            <a:miter lim="800000"/>
            <a:headEnd/>
            <a:tailEnd/>
          </a:ln>
        </p:spPr>
        <p:txBody>
          <a:bodyPr/>
          <a:lstStyle/>
          <a:p>
            <a:fld id="{B92A7EFC-AA86-4FA2-BFFB-052C08434056}" type="slidenum">
              <a:rPr lang="tr-TR" smtClean="0">
                <a:solidFill>
                  <a:srgbClr val="898989"/>
                </a:solidFill>
              </a:rPr>
              <a:pPr/>
              <a:t>32</a:t>
            </a:fld>
            <a:endParaRPr lang="tr-TR" smtClean="0">
              <a:solidFill>
                <a:srgbClr val="898989"/>
              </a:solidFill>
            </a:endParaRPr>
          </a:p>
        </p:txBody>
      </p:sp>
      <p:sp>
        <p:nvSpPr>
          <p:cNvPr id="56325"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Harcırah Hesabında Esas Tutulacak Yol</a:t>
            </a:r>
          </a:p>
        </p:txBody>
      </p:sp>
      <p:pic>
        <p:nvPicPr>
          <p:cNvPr id="56326"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6. madde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checkerboard(across)">
                                      <p:cBhvr>
                                        <p:cTn id="7" dur="500"/>
                                        <p:tgtEl>
                                          <p:spTgt spid="276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7652">
                                            <p:txEl>
                                              <p:pRg st="1" end="1"/>
                                            </p:txEl>
                                          </p:spTgt>
                                        </p:tgtEl>
                                        <p:attrNameLst>
                                          <p:attrName>style.visibility</p:attrName>
                                        </p:attrNameLst>
                                      </p:cBhvr>
                                      <p:to>
                                        <p:strVal val="visible"/>
                                      </p:to>
                                    </p:set>
                                    <p:animEffect transition="in" filter="checkerboard(across)">
                                      <p:cBhvr>
                                        <p:cTn id="12" dur="500"/>
                                        <p:tgtEl>
                                          <p:spTgt spid="2765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7652">
                                            <p:txEl>
                                              <p:pRg st="2" end="2"/>
                                            </p:txEl>
                                          </p:spTgt>
                                        </p:tgtEl>
                                        <p:attrNameLst>
                                          <p:attrName>style.visibility</p:attrName>
                                        </p:attrNameLst>
                                      </p:cBhvr>
                                      <p:to>
                                        <p:strVal val="visible"/>
                                      </p:to>
                                    </p:set>
                                    <p:animEffect transition="in" filter="checkerboard(across)">
                                      <p:cBhvr>
                                        <p:cTn id="17" dur="500"/>
                                        <p:tgtEl>
                                          <p:spTgt spid="2765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7652">
                                            <p:txEl>
                                              <p:pRg st="3" end="3"/>
                                            </p:txEl>
                                          </p:spTgt>
                                        </p:tgtEl>
                                        <p:attrNameLst>
                                          <p:attrName>style.visibility</p:attrName>
                                        </p:attrNameLst>
                                      </p:cBhvr>
                                      <p:to>
                                        <p:strVal val="visible"/>
                                      </p:to>
                                    </p:set>
                                    <p:animEffect transition="in" filter="checkerboard(across)">
                                      <p:cBhvr>
                                        <p:cTn id="22" dur="500"/>
                                        <p:tgtEl>
                                          <p:spTgt spid="276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5 Slayt Numarası Yer Tutucusu"/>
          <p:cNvSpPr txBox="1">
            <a:spLocks noGrp="1"/>
          </p:cNvSpPr>
          <p:nvPr/>
        </p:nvSpPr>
        <p:spPr bwMode="white">
          <a:xfrm>
            <a:off x="754063" y="6624638"/>
            <a:ext cx="1081087" cy="188912"/>
          </a:xfrm>
          <a:prstGeom prst="rect">
            <a:avLst/>
          </a:prstGeom>
          <a:noFill/>
          <a:ln w="9525">
            <a:noFill/>
            <a:miter lim="800000"/>
            <a:headEnd/>
            <a:tailEnd/>
          </a:ln>
        </p:spPr>
        <p:txBody>
          <a:bodyPr/>
          <a:lstStyle/>
          <a:p>
            <a:pPr algn="ctr" eaLnBrk="1" hangingPunct="1"/>
            <a:fld id="{42FCA125-7A76-4CDB-A0A3-FA7E0E688B8B}" type="slidenum">
              <a:rPr lang="en-US" sz="1200" b="1">
                <a:solidFill>
                  <a:schemeClr val="bg1"/>
                </a:solidFill>
              </a:rPr>
              <a:pPr algn="ctr" eaLnBrk="1" hangingPunct="1"/>
              <a:t>33</a:t>
            </a:fld>
            <a:endParaRPr lang="en-US" sz="1200" b="1">
              <a:solidFill>
                <a:schemeClr val="bg1"/>
              </a:solidFill>
            </a:endParaRPr>
          </a:p>
        </p:txBody>
      </p:sp>
      <p:sp>
        <p:nvSpPr>
          <p:cNvPr id="57347" name="Rectangle 4"/>
          <p:cNvSpPr>
            <a:spLocks noChangeArrowheads="1"/>
          </p:cNvSpPr>
          <p:nvPr/>
        </p:nvSpPr>
        <p:spPr bwMode="gray">
          <a:xfrm>
            <a:off x="107950" y="1303338"/>
            <a:ext cx="8945563" cy="5078412"/>
          </a:xfrm>
          <a:prstGeom prst="rect">
            <a:avLst/>
          </a:prstGeom>
          <a:noFill/>
          <a:ln w="9525" algn="ctr">
            <a:noFill/>
            <a:miter lim="800000"/>
            <a:headEnd/>
            <a:tailEnd/>
          </a:ln>
        </p:spPr>
        <p:txBody>
          <a:bodyPr>
            <a:spAutoFit/>
          </a:bodyPr>
          <a:lstStyle/>
          <a:p>
            <a:pPr marL="342900" indent="-342900" algn="just" eaLnBrk="1" hangingPunct="1">
              <a:lnSpc>
                <a:spcPct val="150000"/>
              </a:lnSpc>
              <a:buClr>
                <a:srgbClr val="002060"/>
              </a:buClr>
              <a:buFont typeface="Wingdings" pitchFamily="2" charset="2"/>
              <a:buChar char="Ø"/>
            </a:pPr>
            <a:r>
              <a:rPr lang="tr-TR" sz="2400">
                <a:solidFill>
                  <a:srgbClr val="FF0000"/>
                </a:solidFill>
              </a:rPr>
              <a:t> Takip edilmesi gereken yolun dışında bir yoldan </a:t>
            </a:r>
            <a:r>
              <a:rPr lang="tr-TR" sz="2400">
                <a:solidFill>
                  <a:srgbClr val="002060"/>
                </a:solidFill>
              </a:rPr>
              <a:t>veya </a:t>
            </a:r>
            <a:r>
              <a:rPr lang="tr-TR" sz="2400">
                <a:solidFill>
                  <a:srgbClr val="FF0000"/>
                </a:solidFill>
              </a:rPr>
              <a:t>kullanılması gereken taşıttan başka bir araçla </a:t>
            </a:r>
            <a:r>
              <a:rPr lang="tr-TR" sz="2400">
                <a:solidFill>
                  <a:srgbClr val="002060"/>
                </a:solidFill>
              </a:rPr>
              <a:t>yolculuk yapılmasının işin gereğine göre </a:t>
            </a:r>
            <a:r>
              <a:rPr lang="tr-TR" sz="2400">
                <a:solidFill>
                  <a:srgbClr val="FF0000"/>
                </a:solidFill>
              </a:rPr>
              <a:t>zorunlu olması </a:t>
            </a:r>
            <a:r>
              <a:rPr lang="tr-TR" sz="2400">
                <a:solidFill>
                  <a:srgbClr val="002060"/>
                </a:solidFill>
              </a:rPr>
              <a:t>halinde, bu yol ve taşıta ilişkin giderlerin kabulü </a:t>
            </a:r>
            <a:r>
              <a:rPr lang="tr-TR" sz="2400">
                <a:solidFill>
                  <a:srgbClr val="FF0000"/>
                </a:solidFill>
              </a:rPr>
              <a:t>merkezde harcama yetkilisinin,</a:t>
            </a:r>
            <a:r>
              <a:rPr lang="tr-TR" sz="2400"/>
              <a:t> </a:t>
            </a:r>
          </a:p>
          <a:p>
            <a:pPr marL="342900" indent="-342900" algn="just" eaLnBrk="1" hangingPunct="1">
              <a:lnSpc>
                <a:spcPct val="150000"/>
              </a:lnSpc>
              <a:buClr>
                <a:srgbClr val="002060"/>
              </a:buClr>
              <a:buFont typeface="Wingdings" pitchFamily="2" charset="2"/>
              <a:buChar char="Ø"/>
            </a:pPr>
            <a:endParaRPr lang="tr-TR" sz="2400"/>
          </a:p>
          <a:p>
            <a:pPr marL="342900" indent="-342900" algn="just" eaLnBrk="1" hangingPunct="1">
              <a:lnSpc>
                <a:spcPct val="150000"/>
              </a:lnSpc>
              <a:buClr>
                <a:srgbClr val="002060"/>
              </a:buClr>
              <a:buFont typeface="Wingdings" pitchFamily="2" charset="2"/>
              <a:buChar char="Ø"/>
            </a:pPr>
            <a:r>
              <a:rPr lang="tr-TR" sz="2400">
                <a:solidFill>
                  <a:srgbClr val="002060"/>
                </a:solidFill>
              </a:rPr>
              <a:t> Taşrada memur veya hizmetlinin mensup olduğu </a:t>
            </a:r>
            <a:r>
              <a:rPr lang="tr-TR" sz="2400">
                <a:solidFill>
                  <a:srgbClr val="FF0000"/>
                </a:solidFill>
              </a:rPr>
              <a:t>kurumun harcama yetkilisinin </a:t>
            </a:r>
            <a:r>
              <a:rPr lang="tr-TR" sz="2400">
                <a:solidFill>
                  <a:srgbClr val="002060"/>
                </a:solidFill>
              </a:rPr>
              <a:t>veya</a:t>
            </a:r>
            <a:r>
              <a:rPr lang="tr-TR" sz="2400"/>
              <a:t> </a:t>
            </a:r>
            <a:r>
              <a:rPr lang="tr-TR" sz="2400">
                <a:solidFill>
                  <a:srgbClr val="FF0000"/>
                </a:solidFill>
              </a:rPr>
              <a:t>mahallin en büyük askeri ve mülki amirinin önceden verilmiş yazılı bir emrine </a:t>
            </a:r>
            <a:r>
              <a:rPr lang="tr-TR" sz="2400">
                <a:solidFill>
                  <a:srgbClr val="002060"/>
                </a:solidFill>
              </a:rPr>
              <a:t>bağlıdır.</a:t>
            </a:r>
            <a:r>
              <a:rPr lang="tr-TR" sz="2400">
                <a:solidFill>
                  <a:srgbClr val="FF0000"/>
                </a:solidFill>
              </a:rPr>
              <a:t>	</a:t>
            </a:r>
            <a:r>
              <a:rPr lang="tr-TR" sz="2400"/>
              <a:t>	</a:t>
            </a:r>
          </a:p>
        </p:txBody>
      </p:sp>
      <p:sp>
        <p:nvSpPr>
          <p:cNvPr id="57348" name="5 Slayt Numarası Yer Tutucusu"/>
          <p:cNvSpPr>
            <a:spLocks noGrp="1"/>
          </p:cNvSpPr>
          <p:nvPr>
            <p:ph type="sldNum" sz="quarter" idx="12"/>
          </p:nvPr>
        </p:nvSpPr>
        <p:spPr bwMode="auto">
          <a:noFill/>
          <a:ln>
            <a:miter lim="800000"/>
            <a:headEnd/>
            <a:tailEnd/>
          </a:ln>
        </p:spPr>
        <p:txBody>
          <a:bodyPr/>
          <a:lstStyle/>
          <a:p>
            <a:fld id="{5765B3C2-A31D-4585-AF84-B9AD54BEDB42}" type="slidenum">
              <a:rPr lang="tr-TR" smtClean="0">
                <a:solidFill>
                  <a:srgbClr val="898989"/>
                </a:solidFill>
              </a:rPr>
              <a:pPr/>
              <a:t>33</a:t>
            </a:fld>
            <a:endParaRPr lang="tr-TR" smtClean="0">
              <a:solidFill>
                <a:srgbClr val="898989"/>
              </a:solidFill>
            </a:endParaRPr>
          </a:p>
        </p:txBody>
      </p:sp>
      <p:sp>
        <p:nvSpPr>
          <p:cNvPr id="57349"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Harcırah Hesabında Esas Tutulacak Yol</a:t>
            </a:r>
          </a:p>
        </p:txBody>
      </p:sp>
      <p:pic>
        <p:nvPicPr>
          <p:cNvPr id="57350"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6. madde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2 Slayt Numarası Yer Tutucusu"/>
          <p:cNvSpPr>
            <a:spLocks noGrp="1"/>
          </p:cNvSpPr>
          <p:nvPr>
            <p:ph type="sldNum" sz="quarter" idx="12"/>
          </p:nvPr>
        </p:nvSpPr>
        <p:spPr bwMode="auto">
          <a:noFill/>
          <a:ln>
            <a:miter lim="800000"/>
            <a:headEnd/>
            <a:tailEnd/>
          </a:ln>
        </p:spPr>
        <p:txBody>
          <a:bodyPr/>
          <a:lstStyle/>
          <a:p>
            <a:fld id="{2F9766B8-B1AA-4701-99F7-18A92B2F7F38}" type="slidenum">
              <a:rPr lang="tr-TR" smtClean="0">
                <a:solidFill>
                  <a:srgbClr val="898989"/>
                </a:solidFill>
              </a:rPr>
              <a:pPr/>
              <a:t>34</a:t>
            </a:fld>
            <a:endParaRPr lang="tr-TR" smtClean="0">
              <a:solidFill>
                <a:srgbClr val="898989"/>
              </a:solidFill>
            </a:endParaRPr>
          </a:p>
        </p:txBody>
      </p:sp>
      <p:sp>
        <p:nvSpPr>
          <p:cNvPr id="113672" name="6 Dikdörtgen"/>
          <p:cNvSpPr>
            <a:spLocks noChangeArrowheads="1"/>
          </p:cNvSpPr>
          <p:nvPr/>
        </p:nvSpPr>
        <p:spPr bwMode="auto">
          <a:xfrm>
            <a:off x="490538" y="2565400"/>
            <a:ext cx="8353425" cy="1200150"/>
          </a:xfrm>
          <a:prstGeom prst="rect">
            <a:avLst/>
          </a:prstGeom>
          <a:noFill/>
          <a:ln w="9525">
            <a:noFill/>
            <a:miter lim="800000"/>
            <a:headEnd/>
            <a:tailEnd/>
          </a:ln>
        </p:spPr>
        <p:txBody>
          <a:bodyPr>
            <a:spAutoFit/>
          </a:bodyPr>
          <a:lstStyle/>
          <a:p>
            <a:pPr algn="just" eaLnBrk="1" hangingPunct="1"/>
            <a:r>
              <a:rPr lang="tr-TR" sz="2400">
                <a:solidFill>
                  <a:srgbClr val="002060"/>
                </a:solidFill>
              </a:rPr>
              <a:t>Görevlendirmeye ilişkin onaylarda seyahatin uçakla yapılabileceği hususunun açıkça belirtilmesi gerekli görülmektedir.</a:t>
            </a:r>
          </a:p>
        </p:txBody>
      </p:sp>
      <p:pic>
        <p:nvPicPr>
          <p:cNvPr id="58372"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58373"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2" name="Resim 11"/>
          <p:cNvPicPr>
            <a:picLocks noChangeAspect="1"/>
          </p:cNvPicPr>
          <p:nvPr/>
        </p:nvPicPr>
        <p:blipFill>
          <a:blip r:embed="rId4" cstate="print"/>
          <a:srcRect/>
          <a:stretch>
            <a:fillRect/>
          </a:stretch>
        </p:blipFill>
        <p:spPr bwMode="auto">
          <a:xfrm>
            <a:off x="131763" y="1201738"/>
            <a:ext cx="839787" cy="592137"/>
          </a:xfrm>
          <a:prstGeom prst="rect">
            <a:avLst/>
          </a:prstGeom>
          <a:noFill/>
          <a:ln w="9525">
            <a:noFill/>
            <a:miter lim="800000"/>
            <a:headEnd/>
            <a:tailEnd/>
          </a:ln>
        </p:spPr>
      </p:pic>
      <p:sp>
        <p:nvSpPr>
          <p:cNvPr id="13" name="10 Metin kutusu"/>
          <p:cNvSpPr txBox="1">
            <a:spLocks noChangeArrowheads="1"/>
          </p:cNvSpPr>
          <p:nvPr/>
        </p:nvSpPr>
        <p:spPr bwMode="auto">
          <a:xfrm>
            <a:off x="1025525" y="1285875"/>
            <a:ext cx="8027988" cy="368300"/>
          </a:xfrm>
          <a:prstGeom prst="rect">
            <a:avLst/>
          </a:prstGeom>
          <a:noFill/>
          <a:ln w="9525">
            <a:noFill/>
            <a:miter lim="800000"/>
            <a:headEnd/>
            <a:tailEnd/>
          </a:ln>
        </p:spPr>
        <p:txBody>
          <a:bodyPr anchor="ctr">
            <a:spAutoFit/>
          </a:bodyPr>
          <a:lstStyle/>
          <a:p>
            <a:pPr algn="just"/>
            <a:r>
              <a:rPr lang="tr-TR" b="1" i="1"/>
              <a:t>Uçakla seyahatte zorunlu halin onayda belirtilmesi gerekli midir?</a:t>
            </a:r>
          </a:p>
        </p:txBody>
      </p:sp>
      <p:sp>
        <p:nvSpPr>
          <p:cNvPr id="14" name="Yuvarlatılmış Dikdörtgen 13"/>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6. ve 27. madde ekli (I) sayılı cetvel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5 Slayt Numarası Yer Tutucusu"/>
          <p:cNvSpPr txBox="1">
            <a:spLocks noGrp="1"/>
          </p:cNvSpPr>
          <p:nvPr/>
        </p:nvSpPr>
        <p:spPr bwMode="white">
          <a:xfrm>
            <a:off x="754063" y="6624638"/>
            <a:ext cx="1081087" cy="188912"/>
          </a:xfrm>
          <a:prstGeom prst="rect">
            <a:avLst/>
          </a:prstGeom>
          <a:noFill/>
          <a:ln w="9525">
            <a:noFill/>
            <a:miter lim="800000"/>
            <a:headEnd/>
            <a:tailEnd/>
          </a:ln>
        </p:spPr>
        <p:txBody>
          <a:bodyPr/>
          <a:lstStyle/>
          <a:p>
            <a:pPr algn="ctr" eaLnBrk="1" hangingPunct="1"/>
            <a:fld id="{8F431825-A07D-4F3D-92D2-53554A8D3DDF}" type="slidenum">
              <a:rPr lang="en-US" sz="1200" b="1">
                <a:solidFill>
                  <a:schemeClr val="bg1"/>
                </a:solidFill>
              </a:rPr>
              <a:pPr algn="ctr" eaLnBrk="1" hangingPunct="1"/>
              <a:t>35</a:t>
            </a:fld>
            <a:endParaRPr lang="en-US" sz="1200" b="1">
              <a:solidFill>
                <a:schemeClr val="bg1"/>
              </a:solidFill>
            </a:endParaRPr>
          </a:p>
        </p:txBody>
      </p:sp>
      <p:sp>
        <p:nvSpPr>
          <p:cNvPr id="59395" name="Dikdörtgen 3"/>
          <p:cNvSpPr>
            <a:spLocks noChangeArrowheads="1"/>
          </p:cNvSpPr>
          <p:nvPr/>
        </p:nvSpPr>
        <p:spPr bwMode="auto">
          <a:xfrm>
            <a:off x="107950" y="1493838"/>
            <a:ext cx="8945563" cy="4049712"/>
          </a:xfrm>
          <a:prstGeom prst="rect">
            <a:avLst/>
          </a:prstGeom>
          <a:noFill/>
          <a:ln w="9525">
            <a:noFill/>
            <a:miter lim="800000"/>
            <a:headEnd/>
            <a:tailEnd/>
          </a:ln>
        </p:spPr>
        <p:txBody>
          <a:bodyPr>
            <a:spAutoFit/>
          </a:bodyPr>
          <a:lstStyle/>
          <a:p>
            <a:pPr marL="342900" indent="-342900" algn="just" eaLnBrk="1" hangingPunct="1">
              <a:lnSpc>
                <a:spcPct val="150000"/>
              </a:lnSpc>
              <a:spcBef>
                <a:spcPct val="20000"/>
              </a:spcBef>
              <a:buClr>
                <a:srgbClr val="002060"/>
              </a:buClr>
              <a:buSzPct val="80000"/>
              <a:buFont typeface="Wingdings" pitchFamily="2" charset="2"/>
              <a:buChar char="Ø"/>
            </a:pPr>
            <a:r>
              <a:rPr lang="tr-TR" sz="2400">
                <a:solidFill>
                  <a:srgbClr val="002060"/>
                </a:solidFill>
              </a:rPr>
              <a:t>Harcırahın verilmesinde </a:t>
            </a:r>
            <a:r>
              <a:rPr lang="tr-TR" sz="2400" b="1"/>
              <a:t>memurun</a:t>
            </a:r>
            <a:r>
              <a:rPr lang="tr-TR" sz="2400">
                <a:solidFill>
                  <a:srgbClr val="002060"/>
                </a:solidFill>
              </a:rPr>
              <a:t> </a:t>
            </a:r>
            <a:r>
              <a:rPr lang="tr-TR" sz="2400">
                <a:solidFill>
                  <a:srgbClr val="FF0000"/>
                </a:solidFill>
              </a:rPr>
              <a:t>fiilen almakta olduğu aylık </a:t>
            </a:r>
            <a:r>
              <a:rPr lang="tr-TR" sz="2400">
                <a:solidFill>
                  <a:srgbClr val="002060"/>
                </a:solidFill>
              </a:rPr>
              <a:t>(kurumların 1-4 üncü derecelerdeki kadrolarında bulunanlardan kazanılmış hak aylık dereceleri daha düşük olanların işgal etmekte oldukları kadro) derecesi esas alınır.</a:t>
            </a:r>
          </a:p>
          <a:p>
            <a:pPr marL="342900" indent="-342900" algn="just" eaLnBrk="1" hangingPunct="1">
              <a:lnSpc>
                <a:spcPct val="150000"/>
              </a:lnSpc>
              <a:spcBef>
                <a:spcPct val="20000"/>
              </a:spcBef>
              <a:buClr>
                <a:srgbClr val="002060"/>
              </a:buClr>
              <a:buSzPct val="80000"/>
            </a:pPr>
            <a:endParaRPr lang="tr-TR" sz="2400">
              <a:solidFill>
                <a:srgbClr val="002060"/>
              </a:solidFill>
            </a:endParaRPr>
          </a:p>
          <a:p>
            <a:pPr marL="342900" indent="-342900" algn="just" eaLnBrk="1" hangingPunct="1">
              <a:lnSpc>
                <a:spcPct val="150000"/>
              </a:lnSpc>
              <a:spcBef>
                <a:spcPct val="20000"/>
              </a:spcBef>
              <a:buClr>
                <a:srgbClr val="002060"/>
              </a:buClr>
              <a:buSzPct val="80000"/>
              <a:buFont typeface="Wingdings" pitchFamily="2" charset="2"/>
              <a:buChar char="Ø"/>
            </a:pPr>
            <a:r>
              <a:rPr lang="tr-TR" sz="2400">
                <a:solidFill>
                  <a:srgbClr val="002060"/>
                </a:solidFill>
              </a:rPr>
              <a:t>Terfi suretiyle atananların harcırahı</a:t>
            </a:r>
            <a:r>
              <a:rPr lang="tr-TR" sz="2400"/>
              <a:t>, </a:t>
            </a:r>
            <a:r>
              <a:rPr lang="tr-TR" sz="2400">
                <a:solidFill>
                  <a:srgbClr val="FF0000"/>
                </a:solidFill>
              </a:rPr>
              <a:t>terfi ettikleri aylık derecesi üzerinden ödenir.</a:t>
            </a:r>
            <a:endParaRPr lang="tr-TR" sz="2400">
              <a:solidFill>
                <a:srgbClr val="002060"/>
              </a:solidFill>
            </a:endParaRPr>
          </a:p>
        </p:txBody>
      </p:sp>
      <p:sp>
        <p:nvSpPr>
          <p:cNvPr id="59396" name="5 Slayt Numarası Yer Tutucusu"/>
          <p:cNvSpPr>
            <a:spLocks noGrp="1"/>
          </p:cNvSpPr>
          <p:nvPr>
            <p:ph type="sldNum" sz="quarter" idx="12"/>
          </p:nvPr>
        </p:nvSpPr>
        <p:spPr bwMode="auto">
          <a:noFill/>
          <a:ln>
            <a:miter lim="800000"/>
            <a:headEnd/>
            <a:tailEnd/>
          </a:ln>
        </p:spPr>
        <p:txBody>
          <a:bodyPr/>
          <a:lstStyle/>
          <a:p>
            <a:fld id="{99BCCA86-B75D-4E38-AAEF-71DF1AA9B81A}" type="slidenum">
              <a:rPr lang="tr-TR" smtClean="0">
                <a:solidFill>
                  <a:srgbClr val="898989"/>
                </a:solidFill>
              </a:rPr>
              <a:pPr/>
              <a:t>35</a:t>
            </a:fld>
            <a:endParaRPr lang="tr-TR" smtClean="0">
              <a:solidFill>
                <a:srgbClr val="898989"/>
              </a:solidFill>
            </a:endParaRPr>
          </a:p>
        </p:txBody>
      </p:sp>
      <p:sp>
        <p:nvSpPr>
          <p:cNvPr id="59397"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Harcırah Hesabında Esas Tutulacak Aylık</a:t>
            </a:r>
          </a:p>
        </p:txBody>
      </p:sp>
      <p:pic>
        <p:nvPicPr>
          <p:cNvPr id="59398"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7. madde</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5 Slayt Numarası Yer Tutucusu"/>
          <p:cNvSpPr txBox="1">
            <a:spLocks noGrp="1"/>
          </p:cNvSpPr>
          <p:nvPr/>
        </p:nvSpPr>
        <p:spPr bwMode="white">
          <a:xfrm>
            <a:off x="754063" y="6624638"/>
            <a:ext cx="1081087" cy="188912"/>
          </a:xfrm>
          <a:prstGeom prst="rect">
            <a:avLst/>
          </a:prstGeom>
          <a:noFill/>
          <a:ln w="9525">
            <a:noFill/>
            <a:miter lim="800000"/>
            <a:headEnd/>
            <a:tailEnd/>
          </a:ln>
        </p:spPr>
        <p:txBody>
          <a:bodyPr/>
          <a:lstStyle/>
          <a:p>
            <a:pPr algn="ctr" eaLnBrk="1" hangingPunct="1"/>
            <a:fld id="{EBAC04F4-9A21-4771-A95F-35EC5C7F7F7D}" type="slidenum">
              <a:rPr lang="en-US" sz="1200" b="1">
                <a:solidFill>
                  <a:schemeClr val="bg1"/>
                </a:solidFill>
              </a:rPr>
              <a:pPr algn="ctr" eaLnBrk="1" hangingPunct="1"/>
              <a:t>36</a:t>
            </a:fld>
            <a:endParaRPr lang="en-US" sz="1200" b="1">
              <a:solidFill>
                <a:schemeClr val="bg1"/>
              </a:solidFill>
            </a:endParaRPr>
          </a:p>
        </p:txBody>
      </p:sp>
      <p:sp>
        <p:nvSpPr>
          <p:cNvPr id="32771" name="5 Dikdörtgen"/>
          <p:cNvSpPr>
            <a:spLocks noChangeArrowheads="1"/>
          </p:cNvSpPr>
          <p:nvPr/>
        </p:nvSpPr>
        <p:spPr bwMode="auto">
          <a:xfrm>
            <a:off x="107950" y="1593850"/>
            <a:ext cx="8945563" cy="3563938"/>
          </a:xfrm>
          <a:prstGeom prst="rect">
            <a:avLst/>
          </a:prstGeom>
          <a:noFill/>
          <a:ln w="9525">
            <a:noFill/>
            <a:miter lim="800000"/>
            <a:headEnd/>
            <a:tailEnd/>
          </a:ln>
        </p:spPr>
        <p:txBody>
          <a:bodyPr>
            <a:spAutoFit/>
          </a:bodyPr>
          <a:lstStyle/>
          <a:p>
            <a:pPr marL="342900" indent="-342900" algn="just" eaLnBrk="1" hangingPunct="1">
              <a:lnSpc>
                <a:spcPct val="150000"/>
              </a:lnSpc>
              <a:spcBef>
                <a:spcPct val="20000"/>
              </a:spcBef>
              <a:buClr>
                <a:schemeClr val="tx1"/>
              </a:buClr>
              <a:buSzPct val="80000"/>
              <a:buFont typeface="Wingdings" pitchFamily="2" charset="2"/>
              <a:buChar char="Ø"/>
            </a:pPr>
            <a:r>
              <a:rPr lang="tr-TR" sz="2400">
                <a:solidFill>
                  <a:srgbClr val="0000FF"/>
                </a:solidFill>
              </a:rPr>
              <a:t>Hizmetlilerin harcırahı, </a:t>
            </a:r>
            <a:r>
              <a:rPr lang="tr-TR" sz="2400">
                <a:solidFill>
                  <a:srgbClr val="FF0000"/>
                </a:solidFill>
              </a:rPr>
              <a:t>aldıkları aylık ücret veya ödeneklerine; </a:t>
            </a:r>
          </a:p>
          <a:p>
            <a:pPr marL="342900" indent="-342900" algn="just" eaLnBrk="1" hangingPunct="1">
              <a:lnSpc>
                <a:spcPct val="150000"/>
              </a:lnSpc>
              <a:spcBef>
                <a:spcPct val="20000"/>
              </a:spcBef>
              <a:buClr>
                <a:schemeClr val="tx1"/>
              </a:buClr>
              <a:buSzPct val="80000"/>
              <a:buFont typeface="Wingdings" pitchFamily="2" charset="2"/>
              <a:buChar char="Ø"/>
            </a:pPr>
            <a:r>
              <a:rPr lang="tr-TR" sz="2400">
                <a:solidFill>
                  <a:srgbClr val="002060"/>
                </a:solidFill>
              </a:rPr>
              <a:t>Gündelik ile çalışanların harcırahı</a:t>
            </a:r>
            <a:r>
              <a:rPr lang="tr-TR" sz="2400"/>
              <a:t> da </a:t>
            </a:r>
            <a:r>
              <a:rPr lang="tr-TR" sz="2400">
                <a:solidFill>
                  <a:srgbClr val="FF0000"/>
                </a:solidFill>
              </a:rPr>
              <a:t>gündeliklerinin 30 katına </a:t>
            </a:r>
            <a:r>
              <a:rPr lang="tr-TR" sz="2400" u="sng">
                <a:solidFill>
                  <a:srgbClr val="FF0000"/>
                </a:solidFill>
              </a:rPr>
              <a:t>en yakın memur aylık tutarı </a:t>
            </a:r>
            <a:r>
              <a:rPr lang="tr-TR" sz="2400">
                <a:solidFill>
                  <a:srgbClr val="002060"/>
                </a:solidFill>
              </a:rPr>
              <a:t>üzerinden hesaplanır. </a:t>
            </a:r>
          </a:p>
          <a:p>
            <a:pPr marL="342900" indent="-342900" algn="just" eaLnBrk="1" hangingPunct="1">
              <a:lnSpc>
                <a:spcPct val="150000"/>
              </a:lnSpc>
              <a:spcBef>
                <a:spcPct val="20000"/>
              </a:spcBef>
              <a:buClr>
                <a:schemeClr val="tx1"/>
              </a:buClr>
              <a:buSzPct val="80000"/>
              <a:buFont typeface="Wingdings" pitchFamily="2" charset="2"/>
              <a:buChar char="Ø"/>
            </a:pPr>
            <a:r>
              <a:rPr lang="tr-TR" sz="2400">
                <a:solidFill>
                  <a:srgbClr val="002060"/>
                </a:solidFill>
              </a:rPr>
              <a:t>Ancak (ödenek mukabili çalışanlar hariç) hizmetlilerin harcırahları </a:t>
            </a:r>
            <a:r>
              <a:rPr lang="tr-TR" sz="2400" u="sng">
                <a:solidFill>
                  <a:srgbClr val="FF0000"/>
                </a:solidFill>
              </a:rPr>
              <a:t>4 üncü derecedeki memurlara verilen miktarı geçemez.</a:t>
            </a:r>
          </a:p>
        </p:txBody>
      </p:sp>
      <p:sp>
        <p:nvSpPr>
          <p:cNvPr id="60420" name="5 Slayt Numarası Yer Tutucusu"/>
          <p:cNvSpPr>
            <a:spLocks noGrp="1"/>
          </p:cNvSpPr>
          <p:nvPr>
            <p:ph type="sldNum" sz="quarter" idx="12"/>
          </p:nvPr>
        </p:nvSpPr>
        <p:spPr bwMode="auto">
          <a:noFill/>
          <a:ln>
            <a:miter lim="800000"/>
            <a:headEnd/>
            <a:tailEnd/>
          </a:ln>
        </p:spPr>
        <p:txBody>
          <a:bodyPr/>
          <a:lstStyle/>
          <a:p>
            <a:fld id="{BB7B3AEE-E5A0-45E5-915D-2E7C04A793D1}" type="slidenum">
              <a:rPr lang="tr-TR" smtClean="0">
                <a:solidFill>
                  <a:srgbClr val="898989"/>
                </a:solidFill>
              </a:rPr>
              <a:pPr/>
              <a:t>36</a:t>
            </a:fld>
            <a:endParaRPr lang="tr-TR" smtClean="0">
              <a:solidFill>
                <a:srgbClr val="898989"/>
              </a:solidFill>
            </a:endParaRPr>
          </a:p>
        </p:txBody>
      </p:sp>
      <p:sp>
        <p:nvSpPr>
          <p:cNvPr id="60421"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Hizmetlinin Harcırahı</a:t>
            </a:r>
          </a:p>
        </p:txBody>
      </p:sp>
      <p:pic>
        <p:nvPicPr>
          <p:cNvPr id="60422"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7. madde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checkerboard(across)">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checkerboard(across)">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checkerboard(across)">
                                      <p:cBhvr>
                                        <p:cTn id="17" dur="5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5 Slayt Numarası Yer Tutucusu"/>
          <p:cNvSpPr txBox="1">
            <a:spLocks noGrp="1"/>
          </p:cNvSpPr>
          <p:nvPr/>
        </p:nvSpPr>
        <p:spPr bwMode="white">
          <a:xfrm>
            <a:off x="754063" y="6624638"/>
            <a:ext cx="1081087" cy="188912"/>
          </a:xfrm>
          <a:prstGeom prst="rect">
            <a:avLst/>
          </a:prstGeom>
          <a:noFill/>
          <a:ln w="9525">
            <a:noFill/>
            <a:miter lim="800000"/>
            <a:headEnd/>
            <a:tailEnd/>
          </a:ln>
        </p:spPr>
        <p:txBody>
          <a:bodyPr/>
          <a:lstStyle/>
          <a:p>
            <a:pPr algn="ctr" eaLnBrk="1" hangingPunct="1"/>
            <a:fld id="{5137AD9F-8EA2-4103-81CF-BA3DE93ED938}" type="slidenum">
              <a:rPr lang="en-US" sz="1200" b="1">
                <a:solidFill>
                  <a:schemeClr val="bg1"/>
                </a:solidFill>
              </a:rPr>
              <a:pPr algn="ctr" eaLnBrk="1" hangingPunct="1"/>
              <a:t>37</a:t>
            </a:fld>
            <a:endParaRPr lang="en-US" sz="1200" b="1">
              <a:solidFill>
                <a:schemeClr val="bg1"/>
              </a:solidFill>
            </a:endParaRPr>
          </a:p>
        </p:txBody>
      </p:sp>
      <p:sp>
        <p:nvSpPr>
          <p:cNvPr id="61443" name="5 Slayt Numarası Yer Tutucusu"/>
          <p:cNvSpPr>
            <a:spLocks noGrp="1"/>
          </p:cNvSpPr>
          <p:nvPr>
            <p:ph type="sldNum" sz="quarter" idx="12"/>
          </p:nvPr>
        </p:nvSpPr>
        <p:spPr bwMode="auto">
          <a:noFill/>
          <a:ln>
            <a:miter lim="800000"/>
            <a:headEnd/>
            <a:tailEnd/>
          </a:ln>
        </p:spPr>
        <p:txBody>
          <a:bodyPr/>
          <a:lstStyle/>
          <a:p>
            <a:fld id="{7A593B96-4A54-4E84-B9F1-4FBDF2A4CC92}" type="slidenum">
              <a:rPr lang="tr-TR" smtClean="0">
                <a:solidFill>
                  <a:srgbClr val="898989"/>
                </a:solidFill>
              </a:rPr>
              <a:pPr/>
              <a:t>37</a:t>
            </a:fld>
            <a:endParaRPr lang="tr-TR" smtClean="0">
              <a:solidFill>
                <a:srgbClr val="898989"/>
              </a:solidFill>
            </a:endParaRPr>
          </a:p>
        </p:txBody>
      </p:sp>
      <p:sp>
        <p:nvSpPr>
          <p:cNvPr id="6" name="object 13"/>
          <p:cNvSpPr txBox="1">
            <a:spLocks noChangeArrowheads="1"/>
          </p:cNvSpPr>
          <p:nvPr/>
        </p:nvSpPr>
        <p:spPr bwMode="auto">
          <a:xfrm>
            <a:off x="107950" y="1336675"/>
            <a:ext cx="8942388" cy="5105400"/>
          </a:xfrm>
          <a:prstGeom prst="rect">
            <a:avLst/>
          </a:prstGeom>
          <a:noFill/>
          <a:ln>
            <a:noFill/>
          </a:ln>
          <a:extLst/>
        </p:spPr>
        <p:txBody>
          <a:bodyPr lIns="0" tIns="0" rIns="0" bIns="0"/>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55600" indent="-342900" algn="just" eaLnBrk="1" hangingPunct="1">
              <a:lnSpc>
                <a:spcPct val="150000"/>
              </a:lnSpc>
              <a:buFont typeface="Wingdings" panose="05000000000000000000" pitchFamily="2" charset="2"/>
              <a:buChar char="Ø"/>
              <a:defRPr/>
            </a:pPr>
            <a:r>
              <a:rPr lang="tr-TR" sz="2400" dirty="0" smtClean="0">
                <a:solidFill>
                  <a:srgbClr val="002060"/>
                </a:solidFill>
              </a:rPr>
              <a:t> Bilgi seviyeleri ve faaliyet sahaları ile mahalli şartlar dikkate    alınarak    </a:t>
            </a:r>
            <a:r>
              <a:rPr lang="tr-TR" sz="2400" dirty="0" smtClean="0">
                <a:solidFill>
                  <a:srgbClr val="FF0000"/>
                </a:solidFill>
              </a:rPr>
              <a:t>4    üncü    dereceye    kadar    olan memurlardan  herhangi  birine  verilen  yol  masrafı  ve gündeliğe kıyasen </a:t>
            </a:r>
            <a:r>
              <a:rPr lang="tr-TR" sz="2400" dirty="0" smtClean="0">
                <a:solidFill>
                  <a:srgbClr val="002060"/>
                </a:solidFill>
              </a:rPr>
              <a:t>ilgili kurumca takdir olunur.</a:t>
            </a:r>
          </a:p>
          <a:p>
            <a:pPr algn="just" eaLnBrk="1" hangingPunct="1">
              <a:lnSpc>
                <a:spcPct val="150000"/>
              </a:lnSpc>
              <a:buFont typeface="Wingdings" panose="05000000000000000000" pitchFamily="2" charset="2"/>
              <a:buChar char="q"/>
              <a:defRPr/>
            </a:pPr>
            <a:endParaRPr lang="tr-TR" sz="2400" dirty="0" smtClean="0">
              <a:solidFill>
                <a:srgbClr val="002060"/>
              </a:solidFill>
            </a:endParaRPr>
          </a:p>
          <a:p>
            <a:pPr marL="355600" indent="-342900" algn="just" eaLnBrk="1" hangingPunct="1">
              <a:lnSpc>
                <a:spcPct val="150000"/>
              </a:lnSpc>
              <a:buFont typeface="Wingdings" panose="05000000000000000000" pitchFamily="2" charset="2"/>
              <a:buChar char="Ø"/>
              <a:defRPr/>
            </a:pPr>
            <a:r>
              <a:rPr lang="tr-TR" sz="2400" dirty="0" smtClean="0">
                <a:solidFill>
                  <a:srgbClr val="002060"/>
                </a:solidFill>
              </a:rPr>
              <a:t>Sözleşmeli    olarak    çalıştırılıp    da    </a:t>
            </a:r>
            <a:r>
              <a:rPr lang="tr-TR" sz="2400" dirty="0" smtClean="0">
                <a:solidFill>
                  <a:srgbClr val="FF0000"/>
                </a:solidFill>
              </a:rPr>
              <a:t>sözleşmelerinde verilecek harcırah belirtilmiş olan kimseler hakkında bu madde hükmü uygulanmaz.</a:t>
            </a:r>
          </a:p>
        </p:txBody>
      </p:sp>
      <p:sp>
        <p:nvSpPr>
          <p:cNvPr id="61445" name="Dikdörtgen 3"/>
          <p:cNvSpPr>
            <a:spLocks noChangeArrowheads="1"/>
          </p:cNvSpPr>
          <p:nvPr/>
        </p:nvSpPr>
        <p:spPr bwMode="auto">
          <a:xfrm>
            <a:off x="107950" y="53975"/>
            <a:ext cx="8942388"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Memur ve Hizmetli Olmayanın Harcırahı</a:t>
            </a:r>
          </a:p>
        </p:txBody>
      </p:sp>
      <p:pic>
        <p:nvPicPr>
          <p:cNvPr id="61446"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1" name="Yuvarlatılmış Dikdörtgen 10"/>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2000" b="1" dirty="0">
                <a:solidFill>
                  <a:schemeClr val="accent4">
                    <a:lumMod val="75000"/>
                  </a:schemeClr>
                </a:solidFill>
                <a:latin typeface="+mj-lt"/>
              </a:rPr>
              <a:t>  </a:t>
            </a:r>
            <a:r>
              <a:rPr lang="tr-TR" sz="1600" b="1" dirty="0">
                <a:solidFill>
                  <a:schemeClr val="accent4">
                    <a:lumMod val="75000"/>
                  </a:schemeClr>
                </a:solidFill>
                <a:latin typeface="+mj-lt"/>
                <a:hlinkClick r:id="rId3" action="ppaction://hlinkfile"/>
              </a:rPr>
              <a:t>6245 Sayılı Kanun 8. madde</a:t>
            </a:r>
            <a:endParaRPr lang="tr-TR" sz="2000" b="1" dirty="0">
              <a:solidFill>
                <a:schemeClr val="accent4">
                  <a:lumMod val="75000"/>
                </a:schemeClr>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heckerboard(across)">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5 Slayt Numarası Yer Tutucusu"/>
          <p:cNvSpPr txBox="1">
            <a:spLocks noGrp="1"/>
          </p:cNvSpPr>
          <p:nvPr/>
        </p:nvSpPr>
        <p:spPr bwMode="white">
          <a:xfrm>
            <a:off x="754063" y="6624638"/>
            <a:ext cx="1081087" cy="188912"/>
          </a:xfrm>
          <a:prstGeom prst="rect">
            <a:avLst/>
          </a:prstGeom>
          <a:noFill/>
          <a:ln w="9525">
            <a:noFill/>
            <a:miter lim="800000"/>
            <a:headEnd/>
            <a:tailEnd/>
          </a:ln>
        </p:spPr>
        <p:txBody>
          <a:bodyPr/>
          <a:lstStyle/>
          <a:p>
            <a:pPr algn="ctr" eaLnBrk="1" hangingPunct="1"/>
            <a:fld id="{7CFF06D5-503D-46EB-BAB3-D5CC2249561D}" type="slidenum">
              <a:rPr lang="en-US" sz="1200" b="1">
                <a:solidFill>
                  <a:schemeClr val="bg1"/>
                </a:solidFill>
              </a:rPr>
              <a:pPr algn="ctr" eaLnBrk="1" hangingPunct="1"/>
              <a:t>38</a:t>
            </a:fld>
            <a:endParaRPr lang="en-US" sz="1200" b="1">
              <a:solidFill>
                <a:schemeClr val="bg1"/>
              </a:solidFill>
            </a:endParaRPr>
          </a:p>
        </p:txBody>
      </p:sp>
      <p:sp>
        <p:nvSpPr>
          <p:cNvPr id="62467" name="10 Slayt Numarası Yer Tutucusu"/>
          <p:cNvSpPr>
            <a:spLocks noGrp="1"/>
          </p:cNvSpPr>
          <p:nvPr>
            <p:ph type="sldNum" sz="quarter" idx="12"/>
          </p:nvPr>
        </p:nvSpPr>
        <p:spPr bwMode="auto">
          <a:noFill/>
          <a:ln>
            <a:miter lim="800000"/>
            <a:headEnd/>
            <a:tailEnd/>
          </a:ln>
        </p:spPr>
        <p:txBody>
          <a:bodyPr/>
          <a:lstStyle/>
          <a:p>
            <a:fld id="{A132BBE9-2FD3-4B7C-9DA0-7C02D64E76C7}" type="slidenum">
              <a:rPr lang="tr-TR" smtClean="0">
                <a:solidFill>
                  <a:srgbClr val="898989"/>
                </a:solidFill>
              </a:rPr>
              <a:pPr/>
              <a:t>38</a:t>
            </a:fld>
            <a:endParaRPr lang="tr-TR" smtClean="0">
              <a:solidFill>
                <a:srgbClr val="898989"/>
              </a:solidFill>
            </a:endParaRPr>
          </a:p>
        </p:txBody>
      </p:sp>
      <p:sp>
        <p:nvSpPr>
          <p:cNvPr id="10" name="Dikdörtgen 3"/>
          <p:cNvSpPr>
            <a:spLocks noChangeArrowheads="1"/>
          </p:cNvSpPr>
          <p:nvPr/>
        </p:nvSpPr>
        <p:spPr bwMode="auto">
          <a:xfrm>
            <a:off x="250825" y="5084763"/>
            <a:ext cx="8713788" cy="584200"/>
          </a:xfrm>
          <a:prstGeom prst="rect">
            <a:avLst/>
          </a:prstGeom>
          <a:solidFill>
            <a:schemeClr val="accent4">
              <a:lumMod val="20000"/>
              <a:lumOff val="80000"/>
            </a:schemeClr>
          </a:solidFill>
          <a:ln>
            <a:noFill/>
          </a:ln>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defRPr/>
            </a:pPr>
            <a:r>
              <a:rPr lang="tr-TR" b="1" dirty="0" smtClean="0">
                <a:solidFill>
                  <a:srgbClr val="0070C0"/>
                </a:solidFill>
                <a:latin typeface="Arial" panose="020B0604020202020204" pitchFamily="34" charset="0"/>
              </a:rPr>
              <a:t>2- Sağlık Çalışanları Açısından Kapsamı</a:t>
            </a:r>
          </a:p>
        </p:txBody>
      </p:sp>
      <p:sp>
        <p:nvSpPr>
          <p:cNvPr id="62469" name="Dikdörtgen 2"/>
          <p:cNvSpPr>
            <a:spLocks noChangeArrowheads="1"/>
          </p:cNvSpPr>
          <p:nvPr/>
        </p:nvSpPr>
        <p:spPr bwMode="auto">
          <a:xfrm>
            <a:off x="179388" y="1484313"/>
            <a:ext cx="8785225" cy="1570037"/>
          </a:xfrm>
          <a:prstGeom prst="rect">
            <a:avLst/>
          </a:prstGeom>
          <a:noFill/>
          <a:ln w="9525">
            <a:noFill/>
            <a:miter lim="800000"/>
            <a:headEnd/>
            <a:tailEnd/>
          </a:ln>
        </p:spPr>
        <p:txBody>
          <a:bodyPr>
            <a:spAutoFit/>
          </a:bodyPr>
          <a:lstStyle/>
          <a:p>
            <a:pPr algn="ctr" fontAlgn="t"/>
            <a:r>
              <a:rPr lang="tr-TR" sz="2400" b="1">
                <a:solidFill>
                  <a:srgbClr val="002060"/>
                </a:solidFill>
              </a:rPr>
              <a:t>Halk içinde muteber bir nesne yok devlet gibi, </a:t>
            </a:r>
          </a:p>
          <a:p>
            <a:pPr algn="ctr" fontAlgn="t"/>
            <a:r>
              <a:rPr lang="tr-TR" sz="2400" b="1">
                <a:solidFill>
                  <a:srgbClr val="002060"/>
                </a:solidFill>
              </a:rPr>
              <a:t>Olmaya devlet cihanda, bir nefes sıhhat gibi.</a:t>
            </a:r>
          </a:p>
          <a:p>
            <a:pPr algn="ctr" fontAlgn="t"/>
            <a:endParaRPr lang="tr-TR" sz="2400" b="1">
              <a:solidFill>
                <a:srgbClr val="002060"/>
              </a:solidFill>
            </a:endParaRPr>
          </a:p>
          <a:p>
            <a:pPr algn="ctr" fontAlgn="t"/>
            <a:r>
              <a:rPr lang="tr-TR" sz="2400" b="1">
                <a:solidFill>
                  <a:srgbClr val="002060"/>
                </a:solidFill>
              </a:rPr>
              <a:t>			Kanuni Sultan Süleyman</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nvGraphicFramePr>
        <p:xfrm>
          <a:off x="112713" y="1773238"/>
          <a:ext cx="8940801" cy="4076701"/>
        </p:xfrm>
        <a:graphic>
          <a:graphicData uri="http://schemas.openxmlformats.org/drawingml/2006/table">
            <a:tbl>
              <a:tblPr firstRow="1" bandRow="1">
                <a:tableStyleId>{5C22544A-7EE6-4342-B048-85BDC9FD1C3A}</a:tableStyleId>
              </a:tblPr>
              <a:tblGrid>
                <a:gridCol w="2980267"/>
                <a:gridCol w="2980267"/>
                <a:gridCol w="2980267"/>
              </a:tblGrid>
              <a:tr h="642005">
                <a:tc>
                  <a:txBody>
                    <a:bodyPr/>
                    <a:lstStyle/>
                    <a:p>
                      <a:pPr algn="ctr"/>
                      <a:r>
                        <a:rPr lang="tr-TR" sz="2400" dirty="0" smtClean="0">
                          <a:solidFill>
                            <a:schemeClr val="accent2"/>
                          </a:solidFill>
                        </a:rPr>
                        <a:t>Kadro /Pozisyon</a:t>
                      </a:r>
                      <a:endParaRPr lang="tr-TR" sz="2400" dirty="0">
                        <a:solidFill>
                          <a:schemeClr val="accent2"/>
                        </a:solidFill>
                      </a:endParaRPr>
                    </a:p>
                  </a:txBody>
                  <a:tcPr marL="91446" marR="91446" marT="45722" marB="45722" anchor="ctr">
                    <a:solidFill>
                      <a:schemeClr val="bg1">
                        <a:lumMod val="95000"/>
                      </a:schemeClr>
                    </a:solidFill>
                  </a:tcPr>
                </a:tc>
                <a:tc>
                  <a:txBody>
                    <a:bodyPr/>
                    <a:lstStyle/>
                    <a:p>
                      <a:pPr algn="ctr"/>
                      <a:r>
                        <a:rPr lang="tr-TR" sz="2400" dirty="0" smtClean="0">
                          <a:solidFill>
                            <a:schemeClr val="accent2"/>
                          </a:solidFill>
                        </a:rPr>
                        <a:t>Sürekli Görev Yolluğu</a:t>
                      </a:r>
                      <a:endParaRPr lang="tr-TR" sz="2400" dirty="0">
                        <a:solidFill>
                          <a:schemeClr val="accent2"/>
                        </a:solidFill>
                      </a:endParaRPr>
                    </a:p>
                  </a:txBody>
                  <a:tcPr marL="91446" marR="91446" marT="45722" marB="45722" anchor="ctr">
                    <a:solidFill>
                      <a:schemeClr val="bg1">
                        <a:lumMod val="95000"/>
                      </a:schemeClr>
                    </a:solidFill>
                  </a:tcPr>
                </a:tc>
                <a:tc>
                  <a:txBody>
                    <a:bodyPr/>
                    <a:lstStyle/>
                    <a:p>
                      <a:pPr algn="ctr"/>
                      <a:r>
                        <a:rPr lang="tr-TR" sz="2400" dirty="0" smtClean="0">
                          <a:solidFill>
                            <a:schemeClr val="accent2"/>
                          </a:solidFill>
                        </a:rPr>
                        <a:t>Geçici Görev Yolluğu</a:t>
                      </a:r>
                      <a:endParaRPr lang="tr-TR" sz="2400" dirty="0">
                        <a:solidFill>
                          <a:schemeClr val="accent2"/>
                        </a:solidFill>
                      </a:endParaRPr>
                    </a:p>
                  </a:txBody>
                  <a:tcPr marL="91446" marR="91446" marT="45722" marB="45722" anchor="ctr">
                    <a:solidFill>
                      <a:schemeClr val="bg1">
                        <a:lumMod val="95000"/>
                      </a:schemeClr>
                    </a:solidFill>
                  </a:tcPr>
                </a:tc>
              </a:tr>
              <a:tr h="543542">
                <a:tc>
                  <a:txBody>
                    <a:bodyPr/>
                    <a:lstStyle/>
                    <a:p>
                      <a:pPr algn="l"/>
                      <a:r>
                        <a:rPr lang="tr-TR" sz="2000" dirty="0" smtClean="0"/>
                        <a:t>657-4/A Memur</a:t>
                      </a:r>
                      <a:endParaRPr lang="tr-TR" sz="2000" dirty="0"/>
                    </a:p>
                  </a:txBody>
                  <a:tcPr marL="91446" marR="91446" marT="45722" marB="45722" anchor="ctr"/>
                </a:tc>
                <a:tc>
                  <a:txBody>
                    <a:bodyPr/>
                    <a:lstStyle/>
                    <a:p>
                      <a:pPr algn="ctr"/>
                      <a:r>
                        <a:rPr lang="tr-TR" sz="2400" b="1" u="sng" dirty="0" smtClean="0">
                          <a:solidFill>
                            <a:srgbClr val="00B050"/>
                          </a:solidFill>
                        </a:rPr>
                        <a:t>Ödenir</a:t>
                      </a:r>
                      <a:endParaRPr lang="tr-TR" sz="2400" b="1" u="sng" dirty="0">
                        <a:solidFill>
                          <a:srgbClr val="00B050"/>
                        </a:solidFill>
                      </a:endParaRPr>
                    </a:p>
                  </a:txBody>
                  <a:tcPr marL="91446" marR="91446" marT="45722" marB="45722" anchor="ctr"/>
                </a:tc>
                <a:tc>
                  <a:txBody>
                    <a:bodyPr/>
                    <a:lstStyle/>
                    <a:p>
                      <a:pPr algn="ctr"/>
                      <a:r>
                        <a:rPr lang="tr-TR" sz="2400" b="1" u="sng" dirty="0" smtClean="0">
                          <a:solidFill>
                            <a:srgbClr val="00B050"/>
                          </a:solidFill>
                        </a:rPr>
                        <a:t>Ödenir</a:t>
                      </a:r>
                      <a:endParaRPr lang="tr-TR" sz="2400" b="1" u="sng" dirty="0">
                        <a:solidFill>
                          <a:srgbClr val="00B050"/>
                        </a:solidFill>
                      </a:endParaRPr>
                    </a:p>
                  </a:txBody>
                  <a:tcPr marL="91446" marR="91446" marT="45722" marB="45722" anchor="ctr"/>
                </a:tc>
              </a:tr>
              <a:tr h="701044">
                <a:tc>
                  <a:txBody>
                    <a:bodyPr/>
                    <a:lstStyle/>
                    <a:p>
                      <a:pPr algn="l"/>
                      <a:r>
                        <a:rPr lang="tr-TR" sz="2000" dirty="0" smtClean="0"/>
                        <a:t>4924 Sayılı</a:t>
                      </a:r>
                      <a:r>
                        <a:rPr lang="tr-TR" sz="2000" baseline="0" dirty="0" smtClean="0"/>
                        <a:t> Kanun</a:t>
                      </a:r>
                      <a:r>
                        <a:rPr lang="tr-TR" sz="2000" dirty="0" smtClean="0"/>
                        <a:t> Sözleşmeli</a:t>
                      </a:r>
                      <a:r>
                        <a:rPr lang="tr-TR" sz="2000" baseline="0" dirty="0" smtClean="0"/>
                        <a:t> Personel</a:t>
                      </a:r>
                      <a:endParaRPr lang="tr-TR" sz="2000" dirty="0"/>
                    </a:p>
                  </a:txBody>
                  <a:tcPr marL="91446" marR="91446" marT="45722" marB="4572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b="1" u="sng" dirty="0" smtClean="0">
                          <a:solidFill>
                            <a:srgbClr val="00B050"/>
                          </a:solidFill>
                        </a:rPr>
                        <a:t>Ödenir</a:t>
                      </a:r>
                      <a:endParaRPr lang="tr-TR" sz="2400" dirty="0"/>
                    </a:p>
                  </a:txBody>
                  <a:tcPr marL="91446" marR="91446" marT="45722" marB="45722" anchor="ctr"/>
                </a:tc>
                <a:tc>
                  <a:txBody>
                    <a:bodyPr/>
                    <a:lstStyle/>
                    <a:p>
                      <a:pPr algn="ctr"/>
                      <a:r>
                        <a:rPr lang="tr-TR" sz="2400" b="1" u="sng" dirty="0" smtClean="0">
                          <a:solidFill>
                            <a:srgbClr val="00B050"/>
                          </a:solidFill>
                        </a:rPr>
                        <a:t>Ödenir</a:t>
                      </a:r>
                      <a:endParaRPr lang="tr-TR" sz="2400" b="1" u="sng" dirty="0">
                        <a:solidFill>
                          <a:srgbClr val="00B050"/>
                        </a:solidFill>
                      </a:endParaRPr>
                    </a:p>
                  </a:txBody>
                  <a:tcPr marL="91446" marR="91446" marT="45722" marB="45722" anchor="ctr"/>
                </a:tc>
              </a:tr>
              <a:tr h="701044">
                <a:tc>
                  <a:txBody>
                    <a:bodyPr/>
                    <a:lstStyle/>
                    <a:p>
                      <a:pPr algn="l"/>
                      <a:r>
                        <a:rPr lang="tr-TR" sz="2000" dirty="0" smtClean="0"/>
                        <a:t>657-4/B</a:t>
                      </a:r>
                      <a:r>
                        <a:rPr lang="tr-TR" sz="2000" baseline="0" dirty="0" smtClean="0"/>
                        <a:t> Sözleşmeli Personel</a:t>
                      </a:r>
                      <a:endParaRPr lang="tr-TR" sz="2000" dirty="0"/>
                    </a:p>
                  </a:txBody>
                  <a:tcPr marL="91446" marR="91446" marT="45722" marB="45722" anchor="ctr"/>
                </a:tc>
                <a:tc>
                  <a:txBody>
                    <a:bodyPr/>
                    <a:lstStyle/>
                    <a:p>
                      <a:pPr algn="ctr"/>
                      <a:r>
                        <a:rPr lang="tr-TR" sz="2400" b="1" u="sng" dirty="0" smtClean="0">
                          <a:solidFill>
                            <a:srgbClr val="FF0000"/>
                          </a:solidFill>
                          <a:latin typeface="+mn-lt"/>
                        </a:rPr>
                        <a:t>Ödenmez</a:t>
                      </a:r>
                      <a:endParaRPr lang="tr-TR" sz="2400" b="1" u="sng" dirty="0">
                        <a:solidFill>
                          <a:srgbClr val="FF0000"/>
                        </a:solidFill>
                        <a:latin typeface="+mn-lt"/>
                      </a:endParaRPr>
                    </a:p>
                  </a:txBody>
                  <a:tcPr marL="91446" marR="91446" marT="45722" marB="45722" anchor="ctr"/>
                </a:tc>
                <a:tc>
                  <a:txBody>
                    <a:bodyPr/>
                    <a:lstStyle/>
                    <a:p>
                      <a:pPr algn="ctr"/>
                      <a:r>
                        <a:rPr lang="tr-TR" sz="2400" b="1" u="sng" dirty="0" smtClean="0">
                          <a:solidFill>
                            <a:srgbClr val="00B050"/>
                          </a:solidFill>
                        </a:rPr>
                        <a:t>Ödenir</a:t>
                      </a:r>
                      <a:endParaRPr lang="tr-TR" sz="2400" b="1" u="sng" dirty="0">
                        <a:solidFill>
                          <a:srgbClr val="00B050"/>
                        </a:solidFill>
                      </a:endParaRPr>
                    </a:p>
                  </a:txBody>
                  <a:tcPr marL="91446" marR="91446" marT="45722" marB="45722" anchor="ctr"/>
                </a:tc>
              </a:tr>
              <a:tr h="700355">
                <a:tc>
                  <a:txBody>
                    <a:bodyPr/>
                    <a:lstStyle/>
                    <a:p>
                      <a:pPr algn="l"/>
                      <a:r>
                        <a:rPr lang="tr-TR" sz="2000" dirty="0" smtClean="0"/>
                        <a:t>657-4/C</a:t>
                      </a:r>
                      <a:r>
                        <a:rPr lang="tr-TR" sz="2000" baseline="0" dirty="0" smtClean="0"/>
                        <a:t> Geçici Personel</a:t>
                      </a:r>
                      <a:endParaRPr lang="tr-TR" sz="2000" dirty="0"/>
                    </a:p>
                  </a:txBody>
                  <a:tcPr marL="91446" marR="91446" marT="45722" marB="4572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b="1" u="sng" dirty="0" smtClean="0">
                          <a:solidFill>
                            <a:srgbClr val="FF0000"/>
                          </a:solidFill>
                          <a:latin typeface="+mn-lt"/>
                        </a:rPr>
                        <a:t>Ödenmez</a:t>
                      </a:r>
                    </a:p>
                  </a:txBody>
                  <a:tcPr marL="91446" marR="91446" marT="45722" marB="45722" anchor="ctr"/>
                </a:tc>
                <a:tc>
                  <a:txBody>
                    <a:bodyPr/>
                    <a:lstStyle/>
                    <a:p>
                      <a:pPr algn="ctr"/>
                      <a:r>
                        <a:rPr lang="tr-TR" sz="2400" b="1" u="sng" dirty="0" smtClean="0">
                          <a:solidFill>
                            <a:srgbClr val="00B050"/>
                          </a:solidFill>
                        </a:rPr>
                        <a:t>Ödenir</a:t>
                      </a:r>
                      <a:endParaRPr lang="tr-TR" sz="2400" b="1" u="sng" dirty="0">
                        <a:solidFill>
                          <a:srgbClr val="00B050"/>
                        </a:solidFill>
                      </a:endParaRPr>
                    </a:p>
                  </a:txBody>
                  <a:tcPr marL="91446" marR="91446" marT="45722" marB="45722" anchor="ctr"/>
                </a:tc>
              </a:tr>
              <a:tr h="788711">
                <a:tc>
                  <a:txBody>
                    <a:bodyPr/>
                    <a:lstStyle/>
                    <a:p>
                      <a:pPr algn="l"/>
                      <a:r>
                        <a:rPr lang="tr-TR" sz="2000" dirty="0" smtClean="0"/>
                        <a:t>657-4/D</a:t>
                      </a:r>
                      <a:r>
                        <a:rPr lang="tr-TR" sz="2000" baseline="0" dirty="0" smtClean="0"/>
                        <a:t>  İşçi</a:t>
                      </a:r>
                      <a:endParaRPr lang="tr-TR" sz="2000" dirty="0"/>
                    </a:p>
                  </a:txBody>
                  <a:tcPr marL="91446" marR="91446" marT="45722" marB="4572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b="1" u="sng" dirty="0" smtClean="0">
                          <a:solidFill>
                            <a:srgbClr val="00B050"/>
                          </a:solidFill>
                          <a:latin typeface="+mn-lt"/>
                        </a:rPr>
                        <a:t>Ödenir</a:t>
                      </a:r>
                      <a:endParaRPr lang="tr-TR" sz="2400" dirty="0">
                        <a:solidFill>
                          <a:srgbClr val="00B050"/>
                        </a:solidFill>
                      </a:endParaRPr>
                    </a:p>
                  </a:txBody>
                  <a:tcPr marL="91446" marR="91446" marT="45722" marB="45722" anchor="ctr"/>
                </a:tc>
                <a:tc>
                  <a:txBody>
                    <a:bodyPr/>
                    <a:lstStyle/>
                    <a:p>
                      <a:pPr algn="ctr"/>
                      <a:r>
                        <a:rPr lang="tr-TR" sz="2400" b="1" u="sng" dirty="0" smtClean="0">
                          <a:solidFill>
                            <a:srgbClr val="00B050"/>
                          </a:solidFill>
                        </a:rPr>
                        <a:t>Ödenir</a:t>
                      </a:r>
                      <a:endParaRPr lang="tr-TR" sz="2400" b="1" u="sng" dirty="0">
                        <a:solidFill>
                          <a:srgbClr val="00B050"/>
                        </a:solidFill>
                      </a:endParaRPr>
                    </a:p>
                  </a:txBody>
                  <a:tcPr marL="91446" marR="91446" marT="45722" marB="45722" anchor="ctr"/>
                </a:tc>
              </a:tr>
            </a:tbl>
          </a:graphicData>
        </a:graphic>
      </p:graphicFrame>
      <p:sp>
        <p:nvSpPr>
          <p:cNvPr id="63520"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Sağlık Çalışanları Harcırah Uygulaması Özet Tablo</a:t>
            </a:r>
          </a:p>
        </p:txBody>
      </p:sp>
      <p:pic>
        <p:nvPicPr>
          <p:cNvPr id="63521"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8" name="Yuvarlatılmış Dikdörtgen 7"/>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4. madde; 4924 Sayılı Kanun 9. madde; </a:t>
            </a:r>
          </a:p>
          <a:p>
            <a:pPr algn="ctr">
              <a:defRPr/>
            </a:pPr>
            <a:r>
              <a:rPr lang="tr-TR" sz="1600" b="1" dirty="0">
                <a:solidFill>
                  <a:schemeClr val="accent4">
                    <a:lumMod val="75000"/>
                  </a:schemeClr>
                </a:solidFill>
                <a:latin typeface="+mj-lt"/>
              </a:rPr>
              <a:t>4/B BKK; 4/C BKK; Toplu İş Sözleşmesi; İlgili Hizmet Sözleşmeleri;</a:t>
            </a:r>
          </a:p>
        </p:txBody>
      </p:sp>
      <p:sp>
        <p:nvSpPr>
          <p:cNvPr id="63523" name="7 Slayt Numarası Yer Tutucusu"/>
          <p:cNvSpPr>
            <a:spLocks noGrp="1"/>
          </p:cNvSpPr>
          <p:nvPr>
            <p:ph type="sldNum" sz="quarter" idx="12"/>
          </p:nvPr>
        </p:nvSpPr>
        <p:spPr bwMode="auto">
          <a:noFill/>
          <a:ln>
            <a:miter lim="800000"/>
            <a:headEnd/>
            <a:tailEnd/>
          </a:ln>
        </p:spPr>
        <p:txBody>
          <a:bodyPr/>
          <a:lstStyle/>
          <a:p>
            <a:fld id="{87DB0564-15BB-44FD-8022-45D037909E6A}" type="slidenum">
              <a:rPr lang="tr-TR" smtClean="0">
                <a:solidFill>
                  <a:srgbClr val="898989"/>
                </a:solidFill>
              </a:rPr>
              <a:pPr/>
              <a:t>39</a:t>
            </a:fld>
            <a:endParaRPr lang="tr-TR" smtClean="0">
              <a:solidFill>
                <a:srgbClr val="898989"/>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9" name="Yuvarlatılmış Dikdörtgen 8"/>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62., 63. ve 65. madde</a:t>
            </a:r>
          </a:p>
        </p:txBody>
      </p:sp>
      <p:sp>
        <p:nvSpPr>
          <p:cNvPr id="27652" name="Dikdörtgen 6"/>
          <p:cNvSpPr>
            <a:spLocks noChangeArrowheads="1"/>
          </p:cNvSpPr>
          <p:nvPr/>
        </p:nvSpPr>
        <p:spPr bwMode="auto">
          <a:xfrm>
            <a:off x="260350" y="2060575"/>
            <a:ext cx="8704263" cy="3786188"/>
          </a:xfrm>
          <a:prstGeom prst="rect">
            <a:avLst/>
          </a:prstGeom>
          <a:noFill/>
          <a:ln w="9525">
            <a:noFill/>
            <a:miter lim="800000"/>
            <a:headEnd/>
            <a:tailEnd/>
          </a:ln>
        </p:spPr>
        <p:txBody>
          <a:bodyPr>
            <a:spAutoFit/>
          </a:bodyPr>
          <a:lstStyle/>
          <a:p>
            <a:pPr marL="342900" indent="-342900" algn="just" eaLnBrk="1" hangingPunct="1">
              <a:buFont typeface="Wingdings" pitchFamily="2" charset="2"/>
              <a:buChar char="Ø"/>
            </a:pPr>
            <a:r>
              <a:rPr lang="tr-TR" altLang="tr-TR" sz="2400">
                <a:solidFill>
                  <a:srgbClr val="002060"/>
                </a:solidFill>
              </a:rPr>
              <a:t>3/4/1333 (1915) tarih ve 250 nolu Memurini Hariciyeye Verilecek Harcırahların Sureti Tesviyesi Hakkında Kanun </a:t>
            </a:r>
          </a:p>
          <a:p>
            <a:pPr marL="342900" indent="-342900" algn="just" eaLnBrk="1" hangingPunct="1">
              <a:buFont typeface="Wingdings" pitchFamily="2" charset="2"/>
              <a:buChar char="Ø"/>
            </a:pPr>
            <a:endParaRPr lang="tr-TR" altLang="tr-TR" sz="2400">
              <a:solidFill>
                <a:srgbClr val="002060"/>
              </a:solidFill>
            </a:endParaRPr>
          </a:p>
          <a:p>
            <a:pPr marL="342900" indent="-342900" algn="just" eaLnBrk="1" hangingPunct="1">
              <a:buFont typeface="Wingdings" pitchFamily="2" charset="2"/>
              <a:buChar char="Ø"/>
            </a:pPr>
            <a:r>
              <a:rPr lang="tr-TR" altLang="tr-TR" sz="2400">
                <a:solidFill>
                  <a:srgbClr val="002060"/>
                </a:solidFill>
              </a:rPr>
              <a:t>15/5/1335 (1917) tarihli ve 155 sayılı Mülkiye Harcırah Kararnamesi </a:t>
            </a:r>
          </a:p>
          <a:p>
            <a:pPr marL="342900" indent="-342900" algn="just" eaLnBrk="1" hangingPunct="1">
              <a:buFont typeface="Wingdings" pitchFamily="2" charset="2"/>
              <a:buChar char="Ø"/>
            </a:pPr>
            <a:endParaRPr lang="tr-TR" altLang="tr-TR" sz="2400">
              <a:solidFill>
                <a:srgbClr val="002060"/>
              </a:solidFill>
            </a:endParaRPr>
          </a:p>
          <a:p>
            <a:pPr marL="342900" indent="-342900" algn="just" eaLnBrk="1" hangingPunct="1">
              <a:buFont typeface="Wingdings" pitchFamily="2" charset="2"/>
              <a:buChar char="Ø"/>
            </a:pPr>
            <a:r>
              <a:rPr lang="tr-TR" altLang="tr-TR" sz="2400">
                <a:solidFill>
                  <a:srgbClr val="002060"/>
                </a:solidFill>
              </a:rPr>
              <a:t>Aynı dönem içerisinde uygulanan 70 Kanun, 12 tefsir, 48 karar</a:t>
            </a:r>
          </a:p>
          <a:p>
            <a:pPr marL="342900" indent="-342900" algn="just" eaLnBrk="1" hangingPunct="1">
              <a:buFont typeface="Wingdings" pitchFamily="2" charset="2"/>
              <a:buChar char="Ø"/>
            </a:pPr>
            <a:endParaRPr lang="tr-TR" altLang="tr-TR" sz="2400">
              <a:solidFill>
                <a:srgbClr val="002060"/>
              </a:solidFill>
            </a:endParaRPr>
          </a:p>
          <a:p>
            <a:pPr marL="342900" indent="-342900" algn="just" eaLnBrk="1" hangingPunct="1">
              <a:buFont typeface="Wingdings" pitchFamily="2" charset="2"/>
              <a:buChar char="Ø"/>
            </a:pPr>
            <a:r>
              <a:rPr lang="tr-TR" altLang="tr-TR" sz="2400">
                <a:solidFill>
                  <a:srgbClr val="002060"/>
                </a:solidFill>
              </a:rPr>
              <a:t>01.03.1954 tarihinden itibaren 6245 sayılı Harcırah Kanunu</a:t>
            </a:r>
          </a:p>
        </p:txBody>
      </p:sp>
      <p:sp>
        <p:nvSpPr>
          <p:cNvPr id="27653"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Tarihçe</a:t>
            </a:r>
          </a:p>
        </p:txBody>
      </p:sp>
      <p:sp>
        <p:nvSpPr>
          <p:cNvPr id="27654" name="7 Slayt Numarası Yer Tutucusu"/>
          <p:cNvSpPr>
            <a:spLocks noGrp="1"/>
          </p:cNvSpPr>
          <p:nvPr>
            <p:ph type="sldNum" sz="quarter" idx="12"/>
          </p:nvPr>
        </p:nvSpPr>
        <p:spPr bwMode="auto">
          <a:noFill/>
          <a:ln>
            <a:miter lim="800000"/>
            <a:headEnd/>
            <a:tailEnd/>
          </a:ln>
        </p:spPr>
        <p:txBody>
          <a:bodyPr/>
          <a:lstStyle/>
          <a:p>
            <a:fld id="{2A55EDF3-859E-4B34-A593-5F403BFA3133}" type="slidenum">
              <a:rPr lang="tr-TR" smtClean="0">
                <a:solidFill>
                  <a:srgbClr val="898989"/>
                </a:solidFill>
              </a:rPr>
              <a:pPr/>
              <a:t>4</a:t>
            </a:fld>
            <a:endParaRPr lang="tr-TR" smtClean="0">
              <a:solidFill>
                <a:srgbClr val="898989"/>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4 Slayt Numarası Yer Tutucusu"/>
          <p:cNvSpPr>
            <a:spLocks noGrp="1"/>
          </p:cNvSpPr>
          <p:nvPr>
            <p:ph type="sldNum" sz="quarter" idx="12"/>
          </p:nvPr>
        </p:nvSpPr>
        <p:spPr bwMode="auto">
          <a:noFill/>
          <a:ln>
            <a:miter lim="800000"/>
            <a:headEnd/>
            <a:tailEnd/>
          </a:ln>
        </p:spPr>
        <p:txBody>
          <a:bodyPr/>
          <a:lstStyle/>
          <a:p>
            <a:fld id="{80A129AE-DA6C-4ECF-BE13-E40DF38810D0}" type="slidenum">
              <a:rPr lang="tr-TR" smtClean="0">
                <a:solidFill>
                  <a:srgbClr val="898989"/>
                </a:solidFill>
              </a:rPr>
              <a:pPr/>
              <a:t>40</a:t>
            </a:fld>
            <a:endParaRPr lang="tr-TR" smtClean="0">
              <a:solidFill>
                <a:srgbClr val="898989"/>
              </a:solidFill>
            </a:endParaRPr>
          </a:p>
        </p:txBody>
      </p:sp>
      <p:sp>
        <p:nvSpPr>
          <p:cNvPr id="64515"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4924 Sözleşmeli Personelin Harcırahı</a:t>
            </a:r>
          </a:p>
        </p:txBody>
      </p:sp>
      <p:pic>
        <p:nvPicPr>
          <p:cNvPr id="64516"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4924 Sayılı Kanun 9. madde; </a:t>
            </a:r>
          </a:p>
        </p:txBody>
      </p:sp>
      <p:sp>
        <p:nvSpPr>
          <p:cNvPr id="64518" name="7 Metin kutusu"/>
          <p:cNvSpPr txBox="1">
            <a:spLocks noChangeArrowheads="1"/>
          </p:cNvSpPr>
          <p:nvPr/>
        </p:nvSpPr>
        <p:spPr bwMode="auto">
          <a:xfrm>
            <a:off x="357188" y="2928938"/>
            <a:ext cx="8358187" cy="1200150"/>
          </a:xfrm>
          <a:prstGeom prst="rect">
            <a:avLst/>
          </a:prstGeom>
          <a:noFill/>
          <a:ln w="9525">
            <a:noFill/>
            <a:miter lim="800000"/>
            <a:headEnd/>
            <a:tailEnd/>
          </a:ln>
        </p:spPr>
        <p:txBody>
          <a:bodyPr>
            <a:spAutoFit/>
          </a:bodyPr>
          <a:lstStyle/>
          <a:p>
            <a:pPr algn="just"/>
            <a:r>
              <a:rPr lang="tr-TR" sz="2400"/>
              <a:t>             Sözleşmeli personel, emsali Devlet memuru dikkate alınarak 6245 sayılı Harcırah Kanunu hükümlerinden yararlandırılır.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4 Slayt Numarası Yer Tutucusu"/>
          <p:cNvSpPr>
            <a:spLocks noGrp="1"/>
          </p:cNvSpPr>
          <p:nvPr>
            <p:ph type="sldNum" sz="quarter" idx="12"/>
          </p:nvPr>
        </p:nvSpPr>
        <p:spPr bwMode="auto">
          <a:noFill/>
          <a:ln>
            <a:miter lim="800000"/>
            <a:headEnd/>
            <a:tailEnd/>
          </a:ln>
        </p:spPr>
        <p:txBody>
          <a:bodyPr/>
          <a:lstStyle/>
          <a:p>
            <a:fld id="{4620D73C-447B-47D9-BDA5-4022EDB080B1}" type="slidenum">
              <a:rPr lang="tr-TR" smtClean="0">
                <a:solidFill>
                  <a:srgbClr val="898989"/>
                </a:solidFill>
              </a:rPr>
              <a:pPr/>
              <a:t>41</a:t>
            </a:fld>
            <a:endParaRPr lang="tr-TR" smtClean="0">
              <a:solidFill>
                <a:srgbClr val="898989"/>
              </a:solidFill>
            </a:endParaRPr>
          </a:p>
        </p:txBody>
      </p:sp>
      <p:sp>
        <p:nvSpPr>
          <p:cNvPr id="65539"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657 4/B Sözleşmeli Personelin Harcırahı</a:t>
            </a:r>
          </a:p>
        </p:txBody>
      </p:sp>
      <p:pic>
        <p:nvPicPr>
          <p:cNvPr id="65540"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6/6/1978 tarihli ve 7/15754 sayılı BKK 4. madde</a:t>
            </a:r>
          </a:p>
        </p:txBody>
      </p:sp>
      <p:cxnSp>
        <p:nvCxnSpPr>
          <p:cNvPr id="5" name="Düz Bağlayıcı 4"/>
          <p:cNvCxnSpPr/>
          <p:nvPr/>
        </p:nvCxnSpPr>
        <p:spPr>
          <a:xfrm>
            <a:off x="2843213" y="5597525"/>
            <a:ext cx="5616575"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65543" name="14 Metin kutusu"/>
          <p:cNvSpPr txBox="1">
            <a:spLocks noChangeArrowheads="1"/>
          </p:cNvSpPr>
          <p:nvPr/>
        </p:nvSpPr>
        <p:spPr bwMode="auto">
          <a:xfrm>
            <a:off x="214313" y="2143125"/>
            <a:ext cx="8715375" cy="2832100"/>
          </a:xfrm>
          <a:prstGeom prst="rect">
            <a:avLst/>
          </a:prstGeom>
          <a:noFill/>
          <a:ln w="9525">
            <a:noFill/>
            <a:miter lim="800000"/>
            <a:headEnd/>
            <a:tailEnd/>
          </a:ln>
        </p:spPr>
        <p:txBody>
          <a:bodyPr>
            <a:spAutoFit/>
          </a:bodyPr>
          <a:lstStyle/>
          <a:p>
            <a:pPr algn="just"/>
            <a:r>
              <a:rPr lang="tr-TR" sz="2000" b="1"/>
              <a:t>Madde 4-</a:t>
            </a:r>
            <a:r>
              <a:rPr lang="tr-TR" sz="2000"/>
              <a:t> </a:t>
            </a:r>
            <a:r>
              <a:rPr lang="tr-TR" sz="2000">
                <a:hlinkClick r:id="rId3" action="ppaction://hlinkfile"/>
              </a:rPr>
              <a:t>Personel, sözleşmelerinde belirtilen görev yeri dışında çalıştırılamaz.</a:t>
            </a:r>
            <a:endParaRPr lang="tr-TR" sz="2000"/>
          </a:p>
          <a:p>
            <a:pPr algn="just"/>
            <a:r>
              <a:rPr lang="tr-TR" sz="2000"/>
              <a:t>	</a:t>
            </a:r>
          </a:p>
          <a:p>
            <a:pPr algn="just"/>
            <a:r>
              <a:rPr lang="tr-TR" sz="2000"/>
              <a:t>	Görev yeri dışına geçici olarak gönderilenlerin gündelik ve yol giderleri, 6245 sayılı Harcırah Kanunu hükümlerinde saptanan süreyi ve 1 inci derece Devlet memurlarına ödenen harcırah miktarını aşmamak üzere sözleşmelerde belirtilir. </a:t>
            </a:r>
            <a:r>
              <a:rPr lang="tr-TR" sz="2000" i="1"/>
              <a:t>(Ek: 24/4/2007-2007/12061)</a:t>
            </a:r>
            <a:r>
              <a:rPr lang="tr-TR" sz="2000"/>
              <a:t> Sözleşmeli personele geçici görev yolluğu dışında harcırah ödenemez.</a:t>
            </a:r>
          </a:p>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2 Slayt Numarası Yer Tutucusu"/>
          <p:cNvSpPr>
            <a:spLocks noGrp="1"/>
          </p:cNvSpPr>
          <p:nvPr>
            <p:ph type="sldNum" sz="quarter" idx="12"/>
          </p:nvPr>
        </p:nvSpPr>
        <p:spPr bwMode="auto">
          <a:noFill/>
          <a:ln>
            <a:miter lim="800000"/>
            <a:headEnd/>
            <a:tailEnd/>
          </a:ln>
        </p:spPr>
        <p:txBody>
          <a:bodyPr/>
          <a:lstStyle/>
          <a:p>
            <a:fld id="{0AD0385E-91BE-4FF0-81FD-16A3227FD9CA}" type="slidenum">
              <a:rPr lang="tr-TR" smtClean="0">
                <a:solidFill>
                  <a:srgbClr val="898989"/>
                </a:solidFill>
              </a:rPr>
              <a:pPr/>
              <a:t>42</a:t>
            </a:fld>
            <a:endParaRPr lang="tr-TR" smtClean="0">
              <a:solidFill>
                <a:srgbClr val="898989"/>
              </a:solidFill>
            </a:endParaRPr>
          </a:p>
        </p:txBody>
      </p:sp>
      <p:sp>
        <p:nvSpPr>
          <p:cNvPr id="12" name="11 Metin kutusu"/>
          <p:cNvSpPr txBox="1"/>
          <p:nvPr/>
        </p:nvSpPr>
        <p:spPr>
          <a:xfrm>
            <a:off x="131763" y="1916113"/>
            <a:ext cx="8921750" cy="4694237"/>
          </a:xfrm>
          <a:prstGeom prst="rect">
            <a:avLst/>
          </a:prstGeom>
          <a:noFill/>
        </p:spPr>
        <p:txBody>
          <a:bodyPr>
            <a:spAutoFit/>
          </a:bodyPr>
          <a:lstStyle/>
          <a:p>
            <a:pPr marL="342900" indent="-342900" algn="just">
              <a:buFont typeface="Wingdings" panose="05000000000000000000" pitchFamily="2" charset="2"/>
              <a:buChar char="Ø"/>
              <a:defRPr/>
            </a:pPr>
            <a:r>
              <a:rPr lang="tr-TR" sz="2300" spc="-10" dirty="0">
                <a:solidFill>
                  <a:srgbClr val="002060"/>
                </a:solidFill>
              </a:rPr>
              <a:t>4/</a:t>
            </a:r>
            <a:r>
              <a:rPr lang="tr-TR" sz="2300" spc="-10" dirty="0" err="1">
                <a:solidFill>
                  <a:srgbClr val="002060"/>
                </a:solidFill>
              </a:rPr>
              <a:t>B’li</a:t>
            </a:r>
            <a:r>
              <a:rPr lang="tr-TR" sz="2300" spc="-10" dirty="0">
                <a:solidFill>
                  <a:srgbClr val="002060"/>
                </a:solidFill>
              </a:rPr>
              <a:t> sözleşmeli personel 6245 sayılı Kanun kapsamında memur olarak tanımlanamaz ve bu personele geçici görev yolluğu dışında harcırah ödenemez.</a:t>
            </a:r>
          </a:p>
          <a:p>
            <a:pPr algn="just">
              <a:defRPr/>
            </a:pPr>
            <a:endParaRPr lang="tr-TR" sz="2300" spc="-10" dirty="0">
              <a:solidFill>
                <a:srgbClr val="002060"/>
              </a:solidFill>
            </a:endParaRPr>
          </a:p>
          <a:p>
            <a:pPr marL="342900" indent="-342900" algn="just">
              <a:buFont typeface="Wingdings" panose="05000000000000000000" pitchFamily="2" charset="2"/>
              <a:buChar char="Ø"/>
              <a:defRPr/>
            </a:pPr>
            <a:r>
              <a:rPr lang="tr-TR" sz="2300" spc="-10" dirty="0">
                <a:solidFill>
                  <a:srgbClr val="002060"/>
                </a:solidFill>
              </a:rPr>
              <a:t>4/</a:t>
            </a:r>
            <a:r>
              <a:rPr lang="tr-TR" sz="2300" spc="-10" dirty="0" err="1">
                <a:solidFill>
                  <a:srgbClr val="002060"/>
                </a:solidFill>
              </a:rPr>
              <a:t>B’li</a:t>
            </a:r>
            <a:r>
              <a:rPr lang="tr-TR" sz="2300" spc="-10" dirty="0">
                <a:solidFill>
                  <a:srgbClr val="002060"/>
                </a:solidFill>
              </a:rPr>
              <a:t> Personel, sözleşmelerinde belirtilen görev yeri   dışında çalıştırılamayacağından naklen atanarak yer değiştirmesi söz konusu olamaz.  </a:t>
            </a:r>
          </a:p>
          <a:p>
            <a:pPr algn="just">
              <a:defRPr/>
            </a:pPr>
            <a:endParaRPr lang="tr-TR" sz="2300" spc="-10" dirty="0">
              <a:solidFill>
                <a:srgbClr val="002060"/>
              </a:solidFill>
            </a:endParaRPr>
          </a:p>
          <a:p>
            <a:pPr marL="342900" indent="-342900" algn="just">
              <a:buFont typeface="Wingdings" panose="05000000000000000000" pitchFamily="2" charset="2"/>
              <a:buChar char="Ø"/>
              <a:defRPr/>
            </a:pPr>
            <a:r>
              <a:rPr lang="tr-TR" sz="2300" spc="-10" dirty="0">
                <a:solidFill>
                  <a:srgbClr val="002060"/>
                </a:solidFill>
              </a:rPr>
              <a:t>Ayrıca istifa ederek kadrolu atanmasının naklen atama şeklinde değil açıktan ilk defa atama olarak anlaşılması gerekmektedir. </a:t>
            </a:r>
          </a:p>
          <a:p>
            <a:pPr algn="just">
              <a:defRPr/>
            </a:pPr>
            <a:r>
              <a:rPr lang="tr-TR" sz="2300" spc="-10" dirty="0">
                <a:solidFill>
                  <a:srgbClr val="002060"/>
                </a:solidFill>
              </a:rPr>
              <a:t>  </a:t>
            </a:r>
          </a:p>
          <a:p>
            <a:pPr algn="just">
              <a:defRPr/>
            </a:pPr>
            <a:r>
              <a:rPr lang="tr-TR" sz="2300" b="1" spc="-10" dirty="0">
                <a:solidFill>
                  <a:srgbClr val="002060"/>
                </a:solidFill>
              </a:rPr>
              <a:t>Bu nedenlerle, 4-B sözleşmeli personele sürekli görev yolluğu ödenemeyeceği değerlendirilmektedir.</a:t>
            </a:r>
            <a:endParaRPr lang="tr-TR" sz="2300" spc="-10" dirty="0">
              <a:solidFill>
                <a:srgbClr val="002060"/>
              </a:solidFill>
            </a:endParaRPr>
          </a:p>
        </p:txBody>
      </p:sp>
      <p:sp>
        <p:nvSpPr>
          <p:cNvPr id="7" name="10 Metin kutusu"/>
          <p:cNvSpPr txBox="1">
            <a:spLocks noChangeArrowheads="1"/>
          </p:cNvSpPr>
          <p:nvPr/>
        </p:nvSpPr>
        <p:spPr bwMode="auto">
          <a:xfrm>
            <a:off x="1025525" y="1196975"/>
            <a:ext cx="7939088" cy="646113"/>
          </a:xfrm>
          <a:prstGeom prst="rect">
            <a:avLst/>
          </a:prstGeom>
          <a:noFill/>
          <a:ln w="9525">
            <a:noFill/>
            <a:miter lim="800000"/>
            <a:headEnd/>
            <a:tailEnd/>
          </a:ln>
        </p:spPr>
        <p:txBody>
          <a:bodyPr anchor="ctr">
            <a:spAutoFit/>
          </a:bodyPr>
          <a:lstStyle/>
          <a:p>
            <a:pPr algn="just"/>
            <a:r>
              <a:rPr lang="tr-TR" b="1" i="1"/>
              <a:t>4-B sözleşmeli personel olarak görev yapmakta iken istifa edip başka yere kadrolu olarak atanan personele sürekli görev yolluğu ödenir mi ?</a:t>
            </a:r>
          </a:p>
        </p:txBody>
      </p:sp>
      <p:pic>
        <p:nvPicPr>
          <p:cNvPr id="66565"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9" name="Yuvarlatılmış Dikdörtgen 8"/>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6/6/1978 tarihli ve 7/15754 sayılı BKK 4. madde</a:t>
            </a:r>
          </a:p>
          <a:p>
            <a:pPr algn="ctr">
              <a:defRPr/>
            </a:pPr>
            <a:r>
              <a:rPr lang="tr-TR" sz="1600" b="1" dirty="0">
                <a:solidFill>
                  <a:schemeClr val="accent4">
                    <a:lumMod val="75000"/>
                  </a:schemeClr>
                </a:solidFill>
                <a:latin typeface="+mj-lt"/>
              </a:rPr>
              <a:t>6245 sayılı Kanun 3/a ve 10. maddesi; </a:t>
            </a:r>
          </a:p>
        </p:txBody>
      </p:sp>
      <p:sp>
        <p:nvSpPr>
          <p:cNvPr id="66567"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66568" name="Resim 13"/>
          <p:cNvPicPr>
            <a:picLocks noChangeAspect="1"/>
          </p:cNvPicPr>
          <p:nvPr/>
        </p:nvPicPr>
        <p:blipFill>
          <a:blip r:embed="rId3" cstate="print"/>
          <a:srcRect/>
          <a:stretch>
            <a:fillRect/>
          </a:stretch>
        </p:blipFill>
        <p:spPr bwMode="auto">
          <a:xfrm>
            <a:off x="131763" y="1201738"/>
            <a:ext cx="839787" cy="714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2 Slayt Numarası Yer Tutucusu"/>
          <p:cNvSpPr>
            <a:spLocks noGrp="1"/>
          </p:cNvSpPr>
          <p:nvPr>
            <p:ph type="sldNum" sz="quarter" idx="12"/>
          </p:nvPr>
        </p:nvSpPr>
        <p:spPr bwMode="auto">
          <a:noFill/>
          <a:ln>
            <a:miter lim="800000"/>
            <a:headEnd/>
            <a:tailEnd/>
          </a:ln>
        </p:spPr>
        <p:txBody>
          <a:bodyPr/>
          <a:lstStyle/>
          <a:p>
            <a:fld id="{00AB2E56-C65D-4025-8F70-3FD266E9FC69}" type="slidenum">
              <a:rPr lang="tr-TR" smtClean="0">
                <a:solidFill>
                  <a:srgbClr val="898989"/>
                </a:solidFill>
              </a:rPr>
              <a:pPr/>
              <a:t>43</a:t>
            </a:fld>
            <a:endParaRPr lang="tr-TR" smtClean="0">
              <a:solidFill>
                <a:srgbClr val="898989"/>
              </a:solidFill>
            </a:endParaRPr>
          </a:p>
        </p:txBody>
      </p:sp>
      <p:sp>
        <p:nvSpPr>
          <p:cNvPr id="12" name="11 Metin kutusu"/>
          <p:cNvSpPr txBox="1"/>
          <p:nvPr/>
        </p:nvSpPr>
        <p:spPr>
          <a:xfrm>
            <a:off x="131763" y="1916113"/>
            <a:ext cx="8921750" cy="4156075"/>
          </a:xfrm>
          <a:prstGeom prst="rect">
            <a:avLst/>
          </a:prstGeom>
          <a:noFill/>
        </p:spPr>
        <p:txBody>
          <a:bodyPr>
            <a:spAutoFit/>
          </a:bodyPr>
          <a:lstStyle/>
          <a:p>
            <a:pPr algn="just">
              <a:defRPr/>
            </a:pPr>
            <a:r>
              <a:rPr lang="tr-TR" sz="2400" spc="-10" dirty="0">
                <a:solidFill>
                  <a:srgbClr val="002060"/>
                </a:solidFill>
              </a:rPr>
              <a:t> Ancak; </a:t>
            </a:r>
          </a:p>
          <a:p>
            <a:pPr algn="just">
              <a:defRPr/>
            </a:pPr>
            <a:endParaRPr lang="tr-TR" sz="2400" spc="-10" dirty="0">
              <a:solidFill>
                <a:srgbClr val="002060"/>
              </a:solidFill>
            </a:endParaRPr>
          </a:p>
          <a:p>
            <a:pPr algn="just">
              <a:defRPr/>
            </a:pPr>
            <a:r>
              <a:rPr lang="tr-TR" sz="2400" spc="-10" dirty="0">
                <a:solidFill>
                  <a:srgbClr val="002060"/>
                </a:solidFill>
              </a:rPr>
              <a:t>Bu konuda personel lehine verilmiş çok sayıda yargı kararı bulunmaktadır. </a:t>
            </a:r>
          </a:p>
          <a:p>
            <a:pPr algn="just">
              <a:defRPr/>
            </a:pPr>
            <a:endParaRPr lang="tr-TR" sz="2400" spc="-10" dirty="0">
              <a:solidFill>
                <a:srgbClr val="002060"/>
              </a:solidFill>
            </a:endParaRPr>
          </a:p>
          <a:p>
            <a:pPr algn="just">
              <a:defRPr/>
            </a:pPr>
            <a:r>
              <a:rPr lang="tr-TR" sz="2400" spc="-10" dirty="0">
                <a:solidFill>
                  <a:srgbClr val="002060"/>
                </a:solidFill>
              </a:rPr>
              <a:t>Ancak; </a:t>
            </a:r>
          </a:p>
          <a:p>
            <a:pPr algn="just">
              <a:defRPr/>
            </a:pPr>
            <a:endParaRPr lang="tr-TR" sz="2400" spc="-10" dirty="0">
              <a:solidFill>
                <a:srgbClr val="002060"/>
              </a:solidFill>
            </a:endParaRPr>
          </a:p>
          <a:p>
            <a:pPr algn="just">
              <a:defRPr/>
            </a:pPr>
            <a:r>
              <a:rPr lang="tr-TR" sz="2400" spc="-10" dirty="0">
                <a:solidFill>
                  <a:srgbClr val="002060"/>
                </a:solidFill>
              </a:rPr>
              <a:t>Yargı kararları hadisesine münhasır olup yalnızca taraflarını bağlar. İçtihadı birleştirme kararına dönüşmedikçe emsal karar olarak alınıp genelleştirilmesi ve benzer durumdaki tüm hadiselere tatbik edilmesi mümkün değildir. </a:t>
            </a:r>
          </a:p>
        </p:txBody>
      </p:sp>
      <p:sp>
        <p:nvSpPr>
          <p:cNvPr id="7" name="10 Metin kutusu"/>
          <p:cNvSpPr txBox="1">
            <a:spLocks noChangeArrowheads="1"/>
          </p:cNvSpPr>
          <p:nvPr/>
        </p:nvSpPr>
        <p:spPr bwMode="auto">
          <a:xfrm>
            <a:off x="1025525" y="1201738"/>
            <a:ext cx="7939088" cy="646112"/>
          </a:xfrm>
          <a:prstGeom prst="rect">
            <a:avLst/>
          </a:prstGeom>
          <a:noFill/>
          <a:ln w="9525">
            <a:noFill/>
            <a:miter lim="800000"/>
            <a:headEnd/>
            <a:tailEnd/>
          </a:ln>
        </p:spPr>
        <p:txBody>
          <a:bodyPr anchor="ctr">
            <a:spAutoFit/>
          </a:bodyPr>
          <a:lstStyle/>
          <a:p>
            <a:pPr algn="just"/>
            <a:r>
              <a:rPr lang="tr-TR" b="1" i="1"/>
              <a:t>4-B sözleşmeli personel olarak görev yapmakta iken istifa edip başka yere kadrolu olarak atanan personele sürekli görev yolluğu ödenir mi ?</a:t>
            </a:r>
          </a:p>
        </p:txBody>
      </p:sp>
      <p:pic>
        <p:nvPicPr>
          <p:cNvPr id="67589"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9" name="Yuvarlatılmış Dikdörtgen 8"/>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6/6/1978 tarihli ve 7/15754 sayılı BKK 4. madde</a:t>
            </a:r>
          </a:p>
          <a:p>
            <a:pPr algn="ctr">
              <a:defRPr/>
            </a:pPr>
            <a:r>
              <a:rPr lang="tr-TR" sz="1600" b="1" dirty="0">
                <a:solidFill>
                  <a:schemeClr val="accent4">
                    <a:lumMod val="75000"/>
                  </a:schemeClr>
                </a:solidFill>
                <a:latin typeface="+mj-lt"/>
              </a:rPr>
              <a:t>6245 sayılı Kanun 3/a ve 10. maddesi; </a:t>
            </a:r>
          </a:p>
        </p:txBody>
      </p:sp>
      <p:sp>
        <p:nvSpPr>
          <p:cNvPr id="67591"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67592" name="Resim 13"/>
          <p:cNvPicPr>
            <a:picLocks noChangeAspect="1"/>
          </p:cNvPicPr>
          <p:nvPr/>
        </p:nvPicPr>
        <p:blipFill>
          <a:blip r:embed="rId3" cstate="print"/>
          <a:srcRect/>
          <a:stretch>
            <a:fillRect/>
          </a:stretch>
        </p:blipFill>
        <p:spPr bwMode="auto">
          <a:xfrm>
            <a:off x="131763" y="1201738"/>
            <a:ext cx="839787" cy="714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2 Slayt Numarası Yer Tutucusu"/>
          <p:cNvSpPr>
            <a:spLocks noGrp="1"/>
          </p:cNvSpPr>
          <p:nvPr>
            <p:ph type="sldNum" sz="quarter" idx="12"/>
          </p:nvPr>
        </p:nvSpPr>
        <p:spPr bwMode="auto">
          <a:noFill/>
          <a:ln>
            <a:miter lim="800000"/>
            <a:headEnd/>
            <a:tailEnd/>
          </a:ln>
        </p:spPr>
        <p:txBody>
          <a:bodyPr/>
          <a:lstStyle/>
          <a:p>
            <a:fld id="{ACEC757C-009D-417C-BE86-F57E583C856E}" type="slidenum">
              <a:rPr lang="tr-TR" smtClean="0">
                <a:solidFill>
                  <a:srgbClr val="898989"/>
                </a:solidFill>
              </a:rPr>
              <a:pPr/>
              <a:t>44</a:t>
            </a:fld>
            <a:endParaRPr lang="tr-TR" smtClean="0">
              <a:solidFill>
                <a:srgbClr val="898989"/>
              </a:solidFill>
            </a:endParaRPr>
          </a:p>
        </p:txBody>
      </p:sp>
      <p:sp>
        <p:nvSpPr>
          <p:cNvPr id="12" name="11 Metin kutusu"/>
          <p:cNvSpPr txBox="1"/>
          <p:nvPr/>
        </p:nvSpPr>
        <p:spPr>
          <a:xfrm>
            <a:off x="131763" y="1916113"/>
            <a:ext cx="8921750" cy="4524375"/>
          </a:xfrm>
          <a:prstGeom prst="rect">
            <a:avLst/>
          </a:prstGeom>
          <a:noFill/>
        </p:spPr>
        <p:txBody>
          <a:bodyPr>
            <a:spAutoFit/>
          </a:bodyPr>
          <a:lstStyle/>
          <a:p>
            <a:pPr algn="just">
              <a:defRPr/>
            </a:pPr>
            <a:r>
              <a:rPr lang="tr-TR" sz="2400" spc="-10" dirty="0">
                <a:solidFill>
                  <a:srgbClr val="002060"/>
                </a:solidFill>
              </a:rPr>
              <a:t> Dolayısıyla; </a:t>
            </a:r>
          </a:p>
          <a:p>
            <a:pPr algn="just">
              <a:defRPr/>
            </a:pPr>
            <a:endParaRPr lang="tr-TR" sz="2400" spc="-10" dirty="0">
              <a:solidFill>
                <a:srgbClr val="002060"/>
              </a:solidFill>
            </a:endParaRPr>
          </a:p>
          <a:p>
            <a:pPr marL="342900" indent="-342900" algn="just">
              <a:buFont typeface="Wingdings" panose="05000000000000000000" pitchFamily="2" charset="2"/>
              <a:buChar char="Ø"/>
              <a:defRPr/>
            </a:pPr>
            <a:r>
              <a:rPr lang="tr-TR" sz="2400" spc="-10" dirty="0">
                <a:solidFill>
                  <a:srgbClr val="002060"/>
                </a:solidFill>
              </a:rPr>
              <a:t>Yargıya başvurmayanlara,</a:t>
            </a:r>
          </a:p>
          <a:p>
            <a:pPr marL="342900" indent="-342900" algn="just">
              <a:buFont typeface="Wingdings" panose="05000000000000000000" pitchFamily="2" charset="2"/>
              <a:buChar char="Ø"/>
              <a:defRPr/>
            </a:pPr>
            <a:endParaRPr lang="tr-TR" sz="2400" spc="-10" dirty="0">
              <a:solidFill>
                <a:srgbClr val="002060"/>
              </a:solidFill>
            </a:endParaRPr>
          </a:p>
          <a:p>
            <a:pPr marL="342900" indent="-342900" algn="just">
              <a:buFont typeface="Wingdings" panose="05000000000000000000" pitchFamily="2" charset="2"/>
              <a:buChar char="Ø"/>
              <a:defRPr/>
            </a:pPr>
            <a:r>
              <a:rPr lang="tr-TR" sz="2400" spc="-10" dirty="0">
                <a:solidFill>
                  <a:srgbClr val="002060"/>
                </a:solidFill>
              </a:rPr>
              <a:t>Yargıya başvurup davası devam edenlere,</a:t>
            </a:r>
          </a:p>
          <a:p>
            <a:pPr marL="342900" indent="-342900" algn="just">
              <a:buFont typeface="Wingdings" panose="05000000000000000000" pitchFamily="2" charset="2"/>
              <a:buChar char="Ø"/>
              <a:defRPr/>
            </a:pPr>
            <a:endParaRPr lang="tr-TR" sz="2400" spc="-10" dirty="0">
              <a:solidFill>
                <a:srgbClr val="002060"/>
              </a:solidFill>
            </a:endParaRPr>
          </a:p>
          <a:p>
            <a:pPr marL="342900" indent="-342900" algn="just">
              <a:buFont typeface="Wingdings" panose="05000000000000000000" pitchFamily="2" charset="2"/>
              <a:buChar char="Ø"/>
              <a:defRPr/>
            </a:pPr>
            <a:r>
              <a:rPr lang="tr-TR" sz="2400" spc="-10" dirty="0">
                <a:solidFill>
                  <a:srgbClr val="002060"/>
                </a:solidFill>
              </a:rPr>
              <a:t>Yargılaması sonuçlanıp aleyhine hüküm kurulanlara,</a:t>
            </a:r>
          </a:p>
          <a:p>
            <a:pPr marL="342900" indent="-342900" algn="just">
              <a:buFont typeface="Wingdings" panose="05000000000000000000" pitchFamily="2" charset="2"/>
              <a:buChar char="Ø"/>
              <a:defRPr/>
            </a:pPr>
            <a:endParaRPr lang="tr-TR" sz="2400" spc="-10" dirty="0">
              <a:solidFill>
                <a:srgbClr val="002060"/>
              </a:solidFill>
            </a:endParaRPr>
          </a:p>
          <a:p>
            <a:pPr algn="just">
              <a:defRPr/>
            </a:pPr>
            <a:r>
              <a:rPr lang="tr-TR" sz="2400" spc="-10" dirty="0">
                <a:solidFill>
                  <a:srgbClr val="002060"/>
                </a:solidFill>
              </a:rPr>
              <a:t>Başka bir davanın kararını emsal olarak kabul edip ödeme yapılmasının mümkün olmadığını değerlendirmekteyiz. Bu konu ilgili mevzuatında yapılacak düzenleme ile kesin çözüme kavuşturulmalıdır. </a:t>
            </a:r>
          </a:p>
        </p:txBody>
      </p:sp>
      <p:sp>
        <p:nvSpPr>
          <p:cNvPr id="7" name="10 Metin kutusu"/>
          <p:cNvSpPr txBox="1">
            <a:spLocks noChangeArrowheads="1"/>
          </p:cNvSpPr>
          <p:nvPr/>
        </p:nvSpPr>
        <p:spPr bwMode="auto">
          <a:xfrm>
            <a:off x="1025525" y="1201738"/>
            <a:ext cx="7939088" cy="646112"/>
          </a:xfrm>
          <a:prstGeom prst="rect">
            <a:avLst/>
          </a:prstGeom>
          <a:noFill/>
          <a:ln w="9525">
            <a:noFill/>
            <a:miter lim="800000"/>
            <a:headEnd/>
            <a:tailEnd/>
          </a:ln>
        </p:spPr>
        <p:txBody>
          <a:bodyPr anchor="ctr">
            <a:spAutoFit/>
          </a:bodyPr>
          <a:lstStyle/>
          <a:p>
            <a:pPr algn="just"/>
            <a:r>
              <a:rPr lang="tr-TR" b="1" i="1"/>
              <a:t>4-B sözleşmeli personel olarak görev yapmakta iken istifa edip başka yere kadrolu olarak atanan personele sürekli görev yolluğu ödenir mi ?</a:t>
            </a:r>
          </a:p>
        </p:txBody>
      </p:sp>
      <p:pic>
        <p:nvPicPr>
          <p:cNvPr id="68613"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9" name="Yuvarlatılmış Dikdörtgen 8"/>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6/6/1978 tarihli ve 7/15754 sayılı BKK 4. madde</a:t>
            </a:r>
          </a:p>
          <a:p>
            <a:pPr algn="ctr">
              <a:defRPr/>
            </a:pPr>
            <a:r>
              <a:rPr lang="tr-TR" sz="1600" b="1" dirty="0">
                <a:solidFill>
                  <a:schemeClr val="accent4">
                    <a:lumMod val="75000"/>
                  </a:schemeClr>
                </a:solidFill>
                <a:latin typeface="+mj-lt"/>
              </a:rPr>
              <a:t>6245 sayılı Kanun 3/a ve 10. maddesi; </a:t>
            </a:r>
          </a:p>
        </p:txBody>
      </p:sp>
      <p:sp>
        <p:nvSpPr>
          <p:cNvPr id="68615"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68616" name="Resim 13"/>
          <p:cNvPicPr>
            <a:picLocks noChangeAspect="1"/>
          </p:cNvPicPr>
          <p:nvPr/>
        </p:nvPicPr>
        <p:blipFill>
          <a:blip r:embed="rId3" cstate="print"/>
          <a:srcRect/>
          <a:stretch>
            <a:fillRect/>
          </a:stretch>
        </p:blipFill>
        <p:spPr bwMode="auto">
          <a:xfrm>
            <a:off x="131763" y="1201738"/>
            <a:ext cx="839787" cy="714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4 Slayt Numarası Yer Tutucusu"/>
          <p:cNvSpPr>
            <a:spLocks noGrp="1"/>
          </p:cNvSpPr>
          <p:nvPr>
            <p:ph type="sldNum" sz="quarter" idx="12"/>
          </p:nvPr>
        </p:nvSpPr>
        <p:spPr bwMode="auto">
          <a:noFill/>
          <a:ln>
            <a:miter lim="800000"/>
            <a:headEnd/>
            <a:tailEnd/>
          </a:ln>
        </p:spPr>
        <p:txBody>
          <a:bodyPr/>
          <a:lstStyle/>
          <a:p>
            <a:fld id="{B6C85280-F477-4C64-BCC4-1F70FAAF722B}" type="slidenum">
              <a:rPr lang="tr-TR" smtClean="0">
                <a:solidFill>
                  <a:srgbClr val="898989"/>
                </a:solidFill>
              </a:rPr>
              <a:pPr/>
              <a:t>45</a:t>
            </a:fld>
            <a:endParaRPr lang="tr-TR" smtClean="0">
              <a:solidFill>
                <a:srgbClr val="898989"/>
              </a:solidFill>
            </a:endParaRPr>
          </a:p>
        </p:txBody>
      </p:sp>
      <p:sp>
        <p:nvSpPr>
          <p:cNvPr id="9" name="8 Dikdörtgen"/>
          <p:cNvSpPr>
            <a:spLocks noChangeArrowheads="1"/>
          </p:cNvSpPr>
          <p:nvPr/>
        </p:nvSpPr>
        <p:spPr bwMode="auto">
          <a:xfrm>
            <a:off x="107950" y="2617788"/>
            <a:ext cx="8945563" cy="2239962"/>
          </a:xfrm>
          <a:prstGeom prst="rect">
            <a:avLst/>
          </a:prstGeom>
          <a:noFill/>
          <a:ln w="9525">
            <a:noFill/>
            <a:miter lim="800000"/>
            <a:headEnd/>
            <a:tailEnd/>
          </a:ln>
        </p:spPr>
        <p:txBody>
          <a:bodyPr>
            <a:spAutoFit/>
          </a:bodyPr>
          <a:lstStyle/>
          <a:p>
            <a:pPr algn="just" eaLnBrk="1" hangingPunct="1">
              <a:lnSpc>
                <a:spcPct val="150000"/>
              </a:lnSpc>
              <a:buClr>
                <a:srgbClr val="002060"/>
              </a:buClr>
              <a:buFont typeface="Wingdings 2" pitchFamily="18" charset="2"/>
              <a:buNone/>
            </a:pPr>
            <a:r>
              <a:rPr lang="tr-TR" sz="2400">
                <a:solidFill>
                  <a:srgbClr val="002060"/>
                </a:solidFill>
              </a:rPr>
              <a:t>Geçici personelden, bu Kararda belirtilen görevleri yapmak üzere, görevli oldukları memuriyet mahalli dışında görev yapacaklara 10/2/1954 tarihli ve 6245 sayılı Harcırah Kanunu hükümlerine göre harcırah ödenir.</a:t>
            </a:r>
            <a:endParaRPr lang="tr-TR" sz="2400">
              <a:solidFill>
                <a:srgbClr val="FF0000"/>
              </a:solidFill>
            </a:endParaRPr>
          </a:p>
        </p:txBody>
      </p:sp>
      <p:sp>
        <p:nvSpPr>
          <p:cNvPr id="69636"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657 4/C Geçici Personelin Harcırahı</a:t>
            </a:r>
          </a:p>
        </p:txBody>
      </p:sp>
      <p:pic>
        <p:nvPicPr>
          <p:cNvPr id="69637"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3" name="Yuvarlatılmış Dikdörtgen 12"/>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2014/7140 sayılı BKK 7. madde 2. fıkra; </a:t>
            </a:r>
          </a:p>
        </p:txBody>
      </p:sp>
      <p:pic>
        <p:nvPicPr>
          <p:cNvPr id="69639" name="Resim 1" descr="Ekran Kırpma"/>
          <p:cNvPicPr>
            <a:picLocks noChangeAspect="1"/>
          </p:cNvPicPr>
          <p:nvPr/>
        </p:nvPicPr>
        <p:blipFill>
          <a:blip r:embed="rId4"/>
          <a:srcRect/>
          <a:stretch>
            <a:fillRect/>
          </a:stretch>
        </p:blipFill>
        <p:spPr bwMode="auto">
          <a:xfrm>
            <a:off x="4567238" y="3424238"/>
            <a:ext cx="9525" cy="9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4 Slayt Numarası Yer Tutucusu"/>
          <p:cNvSpPr>
            <a:spLocks noGrp="1"/>
          </p:cNvSpPr>
          <p:nvPr>
            <p:ph type="sldNum" sz="quarter" idx="12"/>
          </p:nvPr>
        </p:nvSpPr>
        <p:spPr bwMode="auto">
          <a:noFill/>
          <a:ln>
            <a:miter lim="800000"/>
            <a:headEnd/>
            <a:tailEnd/>
          </a:ln>
        </p:spPr>
        <p:txBody>
          <a:bodyPr/>
          <a:lstStyle/>
          <a:p>
            <a:fld id="{845BB8A7-4E87-43DE-B765-58283C2BF8F6}" type="slidenum">
              <a:rPr lang="tr-TR" smtClean="0">
                <a:solidFill>
                  <a:srgbClr val="898989"/>
                </a:solidFill>
              </a:rPr>
              <a:pPr/>
              <a:t>46</a:t>
            </a:fld>
            <a:endParaRPr lang="tr-TR" smtClean="0">
              <a:solidFill>
                <a:srgbClr val="898989"/>
              </a:solidFill>
            </a:endParaRPr>
          </a:p>
        </p:txBody>
      </p:sp>
      <p:pic>
        <p:nvPicPr>
          <p:cNvPr id="70659"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3" name="Yuvarlatılmış Dikdörtgen 12"/>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Strateji Geliştirme Başkanlığı Görüşü</a:t>
            </a:r>
            <a:endParaRPr lang="tr-TR" sz="2000" b="1" dirty="0">
              <a:solidFill>
                <a:schemeClr val="accent4">
                  <a:lumMod val="75000"/>
                </a:schemeClr>
              </a:solidFill>
              <a:latin typeface="+mj-lt"/>
            </a:endParaRPr>
          </a:p>
        </p:txBody>
      </p:sp>
      <p:sp>
        <p:nvSpPr>
          <p:cNvPr id="70661"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70662" name="Resim 9"/>
          <p:cNvPicPr>
            <a:picLocks noChangeAspect="1"/>
          </p:cNvPicPr>
          <p:nvPr/>
        </p:nvPicPr>
        <p:blipFill>
          <a:blip r:embed="rId3" cstate="print"/>
          <a:srcRect/>
          <a:stretch>
            <a:fillRect/>
          </a:stretch>
        </p:blipFill>
        <p:spPr bwMode="auto">
          <a:xfrm>
            <a:off x="131763" y="1201738"/>
            <a:ext cx="839787" cy="760412"/>
          </a:xfrm>
          <a:prstGeom prst="rect">
            <a:avLst/>
          </a:prstGeom>
          <a:noFill/>
          <a:ln w="9525">
            <a:noFill/>
            <a:miter lim="800000"/>
            <a:headEnd/>
            <a:tailEnd/>
          </a:ln>
        </p:spPr>
      </p:pic>
      <p:sp>
        <p:nvSpPr>
          <p:cNvPr id="11" name="10 Metin kutusu"/>
          <p:cNvSpPr txBox="1">
            <a:spLocks noChangeArrowheads="1"/>
          </p:cNvSpPr>
          <p:nvPr/>
        </p:nvSpPr>
        <p:spPr bwMode="auto">
          <a:xfrm>
            <a:off x="1025525" y="1287463"/>
            <a:ext cx="7939088" cy="646112"/>
          </a:xfrm>
          <a:prstGeom prst="rect">
            <a:avLst/>
          </a:prstGeom>
          <a:noFill/>
          <a:ln w="9525">
            <a:noFill/>
            <a:miter lim="800000"/>
            <a:headEnd/>
            <a:tailEnd/>
          </a:ln>
        </p:spPr>
        <p:txBody>
          <a:bodyPr anchor="ctr">
            <a:spAutoFit/>
          </a:bodyPr>
          <a:lstStyle/>
          <a:p>
            <a:pPr algn="just"/>
            <a:r>
              <a:rPr lang="tr-TR" b="1" i="1"/>
              <a:t>657 Sayılı Kanun 4/C kapsamında istihdam edilen personele sürekli görev yolluğu ödenir mi?</a:t>
            </a:r>
          </a:p>
        </p:txBody>
      </p:sp>
      <p:sp>
        <p:nvSpPr>
          <p:cNvPr id="10" name="8 Dikdörtgen"/>
          <p:cNvSpPr>
            <a:spLocks noChangeArrowheads="1"/>
          </p:cNvSpPr>
          <p:nvPr/>
        </p:nvSpPr>
        <p:spPr bwMode="auto">
          <a:xfrm>
            <a:off x="131763" y="2582863"/>
            <a:ext cx="8921750" cy="2862262"/>
          </a:xfrm>
          <a:prstGeom prst="rect">
            <a:avLst/>
          </a:prstGeom>
          <a:noFill/>
          <a:ln w="9525">
            <a:noFill/>
            <a:miter lim="800000"/>
            <a:headEnd/>
            <a:tailEnd/>
          </a:ln>
        </p:spPr>
        <p:txBody>
          <a:bodyPr>
            <a:spAutoFit/>
          </a:bodyPr>
          <a:lstStyle/>
          <a:p>
            <a:pPr algn="just" eaLnBrk="1" hangingPunct="1">
              <a:lnSpc>
                <a:spcPct val="150000"/>
              </a:lnSpc>
              <a:buClr>
                <a:srgbClr val="002060"/>
              </a:buClr>
              <a:buFont typeface="Wingdings 2" pitchFamily="18" charset="2"/>
              <a:buNone/>
            </a:pPr>
            <a:r>
              <a:rPr lang="tr-TR" sz="2400">
                <a:solidFill>
                  <a:srgbClr val="002060"/>
                </a:solidFill>
              </a:rPr>
              <a:t>Söz konusu Bakanlar Kurulu Kararında bu kişilere sürekli görev yolluğu ödenebileceğine ilişkin bir belirleme yapılmamıştır.</a:t>
            </a:r>
          </a:p>
          <a:p>
            <a:pPr algn="just" eaLnBrk="1" hangingPunct="1">
              <a:lnSpc>
                <a:spcPct val="150000"/>
              </a:lnSpc>
              <a:buClr>
                <a:srgbClr val="002060"/>
              </a:buClr>
              <a:buFont typeface="Wingdings 2" pitchFamily="18" charset="2"/>
              <a:buNone/>
            </a:pPr>
            <a:r>
              <a:rPr lang="tr-TR" sz="2400">
                <a:solidFill>
                  <a:srgbClr val="002060"/>
                </a:solidFill>
              </a:rPr>
              <a:t>Bunlara yalnızca geçici görev yolluğu ödenmesine ilişkin düzenlemeye yer verilmiş olduğundan sürekli görev yolluğu ödenmesine imkan bulunmamaktadır. </a:t>
            </a:r>
            <a:endParaRPr lang="tr-TR">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1" dur="500"/>
                                        <p:tgtEl>
                                          <p:spTgt spid="1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checkerboard(across)">
                                      <p:cBhvr>
                                        <p:cTn id="1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4 Slayt Numarası Yer Tutucusu"/>
          <p:cNvSpPr>
            <a:spLocks noGrp="1"/>
          </p:cNvSpPr>
          <p:nvPr>
            <p:ph type="sldNum" sz="quarter" idx="12"/>
          </p:nvPr>
        </p:nvSpPr>
        <p:spPr bwMode="auto">
          <a:noFill/>
          <a:ln>
            <a:miter lim="800000"/>
            <a:headEnd/>
            <a:tailEnd/>
          </a:ln>
        </p:spPr>
        <p:txBody>
          <a:bodyPr/>
          <a:lstStyle/>
          <a:p>
            <a:fld id="{06F5B44C-D343-4B70-8103-442ED30040E6}" type="slidenum">
              <a:rPr lang="tr-TR" smtClean="0">
                <a:solidFill>
                  <a:srgbClr val="898989"/>
                </a:solidFill>
              </a:rPr>
              <a:pPr/>
              <a:t>47</a:t>
            </a:fld>
            <a:endParaRPr lang="tr-TR" smtClean="0">
              <a:solidFill>
                <a:srgbClr val="898989"/>
              </a:solidFill>
            </a:endParaRPr>
          </a:p>
        </p:txBody>
      </p:sp>
      <p:sp>
        <p:nvSpPr>
          <p:cNvPr id="9" name="8 Dikdörtgen"/>
          <p:cNvSpPr>
            <a:spLocks noChangeArrowheads="1"/>
          </p:cNvSpPr>
          <p:nvPr/>
        </p:nvSpPr>
        <p:spPr bwMode="auto">
          <a:xfrm>
            <a:off x="258763" y="2460625"/>
            <a:ext cx="8516937" cy="1754188"/>
          </a:xfrm>
          <a:prstGeom prst="rect">
            <a:avLst/>
          </a:prstGeom>
          <a:noFill/>
          <a:ln w="9525">
            <a:noFill/>
            <a:miter lim="800000"/>
            <a:headEnd/>
            <a:tailEnd/>
          </a:ln>
        </p:spPr>
        <p:txBody>
          <a:bodyPr>
            <a:spAutoFit/>
          </a:bodyPr>
          <a:lstStyle/>
          <a:p>
            <a:pPr algn="just"/>
            <a:r>
              <a:rPr lang="tr-TR" b="1"/>
              <a:t>MADDE 24 – GEÇİCİ GÖREV VE DAİMİ GÖREV YOLLUĞU</a:t>
            </a:r>
            <a:endParaRPr lang="tr-TR"/>
          </a:p>
          <a:p>
            <a:pPr algn="just"/>
            <a:r>
              <a:rPr lang="tr-TR"/>
              <a:t>	a) Bulunduğu mahallin dışına geçici göreve, işverence tertiplenen kursa veya seminere gönderilen ve nakledilen işçilere, Bütçe ve Harcırah Kanunu hükümlerine göre ödeme yapılır. Geçici görev süresinin değerlendirilmesinde ve yol masrafının hesaplanmasında mevzuat ve bakanlık mevzuatı hükümleri uygulanır</a:t>
            </a:r>
            <a:endParaRPr lang="tr-TR" b="1">
              <a:solidFill>
                <a:srgbClr val="FF0000"/>
              </a:solidFill>
            </a:endParaRPr>
          </a:p>
        </p:txBody>
      </p:sp>
      <p:sp>
        <p:nvSpPr>
          <p:cNvPr id="71684"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657 4/D İşçi Harcırahı</a:t>
            </a:r>
          </a:p>
        </p:txBody>
      </p:sp>
      <p:pic>
        <p:nvPicPr>
          <p:cNvPr id="71685"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İşletme Toplu İş Sözleşmenin 24. maddesi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heckerboard(across)">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5 Slayt Numarası Yer Tutucusu"/>
          <p:cNvSpPr txBox="1">
            <a:spLocks noGrp="1"/>
          </p:cNvSpPr>
          <p:nvPr/>
        </p:nvSpPr>
        <p:spPr bwMode="white">
          <a:xfrm>
            <a:off x="754063" y="6624638"/>
            <a:ext cx="1081087" cy="188912"/>
          </a:xfrm>
          <a:prstGeom prst="rect">
            <a:avLst/>
          </a:prstGeom>
          <a:noFill/>
          <a:ln w="9525">
            <a:noFill/>
            <a:miter lim="800000"/>
            <a:headEnd/>
            <a:tailEnd/>
          </a:ln>
        </p:spPr>
        <p:txBody>
          <a:bodyPr/>
          <a:lstStyle/>
          <a:p>
            <a:pPr algn="ctr" eaLnBrk="1" hangingPunct="1"/>
            <a:fld id="{26E072A4-EC73-49FA-88B1-370B56926DB0}" type="slidenum">
              <a:rPr lang="en-US" sz="1200" b="1">
                <a:solidFill>
                  <a:schemeClr val="bg1"/>
                </a:solidFill>
              </a:rPr>
              <a:pPr algn="ctr" eaLnBrk="1" hangingPunct="1"/>
              <a:t>48</a:t>
            </a:fld>
            <a:endParaRPr lang="en-US" sz="1200" b="1">
              <a:solidFill>
                <a:schemeClr val="bg1"/>
              </a:solidFill>
            </a:endParaRPr>
          </a:p>
        </p:txBody>
      </p:sp>
      <p:sp>
        <p:nvSpPr>
          <p:cNvPr id="72707" name="10 Slayt Numarası Yer Tutucusu"/>
          <p:cNvSpPr>
            <a:spLocks noGrp="1"/>
          </p:cNvSpPr>
          <p:nvPr>
            <p:ph type="sldNum" sz="quarter" idx="12"/>
          </p:nvPr>
        </p:nvSpPr>
        <p:spPr bwMode="auto">
          <a:noFill/>
          <a:ln>
            <a:miter lim="800000"/>
            <a:headEnd/>
            <a:tailEnd/>
          </a:ln>
        </p:spPr>
        <p:txBody>
          <a:bodyPr/>
          <a:lstStyle/>
          <a:p>
            <a:fld id="{2E672CDD-5DBD-43D6-8D43-5ECEF926C0AA}" type="slidenum">
              <a:rPr lang="tr-TR" smtClean="0">
                <a:solidFill>
                  <a:srgbClr val="898989"/>
                </a:solidFill>
              </a:rPr>
              <a:pPr/>
              <a:t>48</a:t>
            </a:fld>
            <a:endParaRPr lang="tr-TR" smtClean="0">
              <a:solidFill>
                <a:srgbClr val="898989"/>
              </a:solidFill>
            </a:endParaRPr>
          </a:p>
        </p:txBody>
      </p:sp>
      <p:sp>
        <p:nvSpPr>
          <p:cNvPr id="72708"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Harcırahın Unsurları</a:t>
            </a:r>
          </a:p>
        </p:txBody>
      </p:sp>
      <p:pic>
        <p:nvPicPr>
          <p:cNvPr id="72709"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4" name="Yuvarlatılmış Dikdörtgen 13"/>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5.; 14.; 44.; 45. madde</a:t>
            </a:r>
          </a:p>
        </p:txBody>
      </p:sp>
      <p:graphicFrame>
        <p:nvGraphicFramePr>
          <p:cNvPr id="13" name="Tablo 12"/>
          <p:cNvGraphicFramePr>
            <a:graphicFrameLocks noGrp="1"/>
          </p:cNvGraphicFramePr>
          <p:nvPr/>
        </p:nvGraphicFramePr>
        <p:xfrm>
          <a:off x="304800" y="1889125"/>
          <a:ext cx="8458200" cy="3843339"/>
        </p:xfrm>
        <a:graphic>
          <a:graphicData uri="http://schemas.openxmlformats.org/drawingml/2006/table">
            <a:tbl>
              <a:tblPr firstRow="1" bandRow="1">
                <a:tableStyleId>{91EBBBCC-DAD2-459C-BE2E-F6DE35CF9A28}</a:tableStyleId>
              </a:tblPr>
              <a:tblGrid>
                <a:gridCol w="4038600"/>
                <a:gridCol w="4419600"/>
              </a:tblGrid>
              <a:tr h="793933">
                <a:tc>
                  <a:txBody>
                    <a:bodyPr/>
                    <a:lstStyle/>
                    <a:p>
                      <a:pPr algn="ctr"/>
                      <a:r>
                        <a:rPr lang="tr-TR" sz="3200" u="sng" dirty="0" smtClean="0">
                          <a:solidFill>
                            <a:srgbClr val="26114F"/>
                          </a:solidFill>
                        </a:rPr>
                        <a:t>Geçici Görevde</a:t>
                      </a:r>
                      <a:r>
                        <a:rPr lang="tr-TR" sz="3200" dirty="0" smtClean="0">
                          <a:solidFill>
                            <a:srgbClr val="26114F"/>
                          </a:solidFill>
                        </a:rPr>
                        <a:t>	</a:t>
                      </a:r>
                      <a:endParaRPr lang="tr-TR" sz="3200" dirty="0">
                        <a:solidFill>
                          <a:srgbClr val="26114F"/>
                        </a:solidFill>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1FB"/>
                    </a:solidFill>
                  </a:tcPr>
                </a:tc>
                <a:tc>
                  <a:txBody>
                    <a:bodyPr/>
                    <a:lstStyle/>
                    <a:p>
                      <a:pPr algn="ctr"/>
                      <a:r>
                        <a:rPr lang="tr-TR" sz="3200" u="sng" dirty="0" smtClean="0">
                          <a:solidFill>
                            <a:srgbClr val="26114F"/>
                          </a:solidFill>
                        </a:rPr>
                        <a:t>Sürekli Görevde </a:t>
                      </a:r>
                      <a:endParaRPr lang="tr-TR" sz="3200" dirty="0">
                        <a:solidFill>
                          <a:srgbClr val="26114F"/>
                        </a:solidFill>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1FB"/>
                    </a:solidFill>
                  </a:tcPr>
                </a:tc>
              </a:tr>
              <a:tr h="603518">
                <a:tc>
                  <a:txBody>
                    <a:bodyPr/>
                    <a:lstStyle/>
                    <a:p>
                      <a:r>
                        <a:rPr lang="tr-TR" sz="2600" b="1" dirty="0" smtClean="0">
                          <a:solidFill>
                            <a:srgbClr val="0000FF"/>
                          </a:solidFill>
                        </a:rPr>
                        <a:t>1.Yol Masrafı</a:t>
                      </a:r>
                      <a:endParaRPr lang="tr-TR" sz="2600" b="1" dirty="0">
                        <a:solidFill>
                          <a:srgbClr val="0000FF"/>
                        </a:solidFill>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1FB"/>
                    </a:solidFill>
                  </a:tcPr>
                </a:tc>
                <a:tc>
                  <a:txBody>
                    <a:bodyPr/>
                    <a:lstStyle/>
                    <a:p>
                      <a:r>
                        <a:rPr lang="tr-TR" sz="2600" dirty="0" smtClean="0">
                          <a:solidFill>
                            <a:srgbClr val="FF0000"/>
                          </a:solidFill>
                        </a:rPr>
                        <a:t>1.Yol Masrafı</a:t>
                      </a:r>
                      <a:endParaRPr lang="tr-TR" sz="2600" dirty="0">
                        <a:solidFill>
                          <a:srgbClr val="FF0000"/>
                        </a:solidFill>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1FB"/>
                    </a:solidFill>
                  </a:tcPr>
                </a:tc>
              </a:tr>
              <a:tr h="603518">
                <a:tc>
                  <a:txBody>
                    <a:bodyPr/>
                    <a:lstStyle/>
                    <a:p>
                      <a:r>
                        <a:rPr lang="tr-TR" sz="2600" b="1" dirty="0" smtClean="0">
                          <a:solidFill>
                            <a:srgbClr val="0000FF"/>
                          </a:solidFill>
                        </a:rPr>
                        <a:t>2.Yevmiye (Gündelik)</a:t>
                      </a:r>
                      <a:endParaRPr lang="tr-TR" sz="2600" b="1" dirty="0">
                        <a:solidFill>
                          <a:srgbClr val="0000FF"/>
                        </a:solidFill>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1FB"/>
                    </a:solidFill>
                  </a:tcPr>
                </a:tc>
                <a:tc>
                  <a:txBody>
                    <a:bodyPr/>
                    <a:lstStyle/>
                    <a:p>
                      <a:r>
                        <a:rPr lang="tr-TR" sz="2600" dirty="0" smtClean="0">
                          <a:solidFill>
                            <a:srgbClr val="FF0000"/>
                          </a:solidFill>
                        </a:rPr>
                        <a:t>2.Yevmiye (Gündelik)</a:t>
                      </a:r>
                      <a:endParaRPr lang="tr-TR" sz="2600" dirty="0">
                        <a:solidFill>
                          <a:srgbClr val="FF0000"/>
                        </a:solidFill>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1FB"/>
                    </a:solidFill>
                  </a:tcPr>
                </a:tc>
              </a:tr>
              <a:tr h="603518">
                <a:tc>
                  <a:txBody>
                    <a:bodyPr/>
                    <a:lstStyle/>
                    <a:p>
                      <a:endParaRPr lang="tr-TR" sz="2600" b="1" dirty="0">
                        <a:solidFill>
                          <a:srgbClr val="0000FF"/>
                        </a:solidFill>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1FB"/>
                    </a:solidFill>
                  </a:tcPr>
                </a:tc>
                <a:tc>
                  <a:txBody>
                    <a:bodyPr/>
                    <a:lstStyle/>
                    <a:p>
                      <a:r>
                        <a:rPr lang="tr-TR" sz="2600" dirty="0" smtClean="0">
                          <a:solidFill>
                            <a:srgbClr val="FF0000"/>
                          </a:solidFill>
                        </a:rPr>
                        <a:t>3.Aile Masrafı</a:t>
                      </a:r>
                      <a:endParaRPr lang="tr-TR" sz="2600" dirty="0">
                        <a:solidFill>
                          <a:srgbClr val="FF0000"/>
                        </a:solidFill>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1FB"/>
                    </a:solidFill>
                  </a:tcPr>
                </a:tc>
              </a:tr>
              <a:tr h="635334">
                <a:tc>
                  <a:txBody>
                    <a:bodyPr/>
                    <a:lstStyle/>
                    <a:p>
                      <a:endParaRPr lang="tr-TR" sz="2600" b="1" dirty="0">
                        <a:solidFill>
                          <a:srgbClr val="0000FF"/>
                        </a:solidFill>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1FB"/>
                    </a:solidFill>
                  </a:tcPr>
                </a:tc>
                <a:tc>
                  <a:txBody>
                    <a:bodyPr/>
                    <a:lstStyle/>
                    <a:p>
                      <a:r>
                        <a:rPr lang="tr-TR" sz="2600" dirty="0" smtClean="0">
                          <a:solidFill>
                            <a:srgbClr val="FF0000"/>
                          </a:solidFill>
                        </a:rPr>
                        <a:t>4.Yer</a:t>
                      </a:r>
                      <a:r>
                        <a:rPr lang="tr-TR" sz="2600" baseline="0" dirty="0" smtClean="0">
                          <a:solidFill>
                            <a:srgbClr val="FF0000"/>
                          </a:solidFill>
                        </a:rPr>
                        <a:t> Değiştirme Masrafı</a:t>
                      </a:r>
                      <a:endParaRPr lang="tr-TR" sz="2600" dirty="0">
                        <a:solidFill>
                          <a:srgbClr val="FF0000"/>
                        </a:solidFill>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1FB"/>
                    </a:solidFill>
                  </a:tcPr>
                </a:tc>
              </a:tr>
              <a:tr h="603518">
                <a:tc>
                  <a:txBody>
                    <a:bodyPr/>
                    <a:lstStyle/>
                    <a:p>
                      <a:r>
                        <a:rPr lang="tr-TR" sz="2600" b="1" dirty="0" smtClean="0">
                          <a:solidFill>
                            <a:srgbClr val="0000FF"/>
                          </a:solidFill>
                        </a:rPr>
                        <a:t>(Konaklama+Taksi+Bagaj)</a:t>
                      </a:r>
                      <a:endParaRPr lang="tr-TR" sz="2600" b="1" dirty="0">
                        <a:solidFill>
                          <a:srgbClr val="0000FF"/>
                        </a:solidFill>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1FB"/>
                    </a:solidFill>
                  </a:tcPr>
                </a:tc>
                <a:tc>
                  <a:txBody>
                    <a:bodyPr/>
                    <a:lstStyle/>
                    <a:p>
                      <a:endParaRPr lang="tr-TR" sz="3200" dirty="0">
                        <a:solidFill>
                          <a:schemeClr val="bg1"/>
                        </a:solidFill>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1FB"/>
                    </a:solidFill>
                  </a:tcPr>
                </a:tc>
              </a:tr>
            </a:tbl>
          </a:graphicData>
        </a:graphic>
      </p:graphicFrame>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0 Slayt Numarası Yer Tutucusu"/>
          <p:cNvSpPr>
            <a:spLocks noGrp="1"/>
          </p:cNvSpPr>
          <p:nvPr>
            <p:ph type="sldNum" sz="quarter" idx="12"/>
          </p:nvPr>
        </p:nvSpPr>
        <p:spPr bwMode="auto">
          <a:noFill/>
          <a:ln>
            <a:miter lim="800000"/>
            <a:headEnd/>
            <a:tailEnd/>
          </a:ln>
        </p:spPr>
        <p:txBody>
          <a:bodyPr/>
          <a:lstStyle/>
          <a:p>
            <a:fld id="{F6B196A0-A759-4E4C-B02E-E37053D653C7}" type="slidenum">
              <a:rPr lang="tr-TR" smtClean="0">
                <a:solidFill>
                  <a:srgbClr val="898989"/>
                </a:solidFill>
              </a:rPr>
              <a:pPr/>
              <a:t>49</a:t>
            </a:fld>
            <a:endParaRPr lang="tr-TR" smtClean="0">
              <a:solidFill>
                <a:srgbClr val="898989"/>
              </a:solidFill>
            </a:endParaRPr>
          </a:p>
        </p:txBody>
      </p:sp>
      <p:sp>
        <p:nvSpPr>
          <p:cNvPr id="10" name="Dikdörtgen 3"/>
          <p:cNvSpPr>
            <a:spLocks noChangeArrowheads="1"/>
          </p:cNvSpPr>
          <p:nvPr/>
        </p:nvSpPr>
        <p:spPr bwMode="auto">
          <a:xfrm>
            <a:off x="107950" y="2857500"/>
            <a:ext cx="8928100" cy="892175"/>
          </a:xfrm>
          <a:prstGeom prst="rect">
            <a:avLst/>
          </a:prstGeom>
          <a:solidFill>
            <a:schemeClr val="accent4">
              <a:lumMod val="20000"/>
              <a:lumOff val="80000"/>
            </a:schemeClr>
          </a:solidFill>
          <a:ln>
            <a:noFill/>
          </a:ln>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defRPr/>
            </a:pPr>
            <a:r>
              <a:rPr lang="tr-TR" b="1" dirty="0">
                <a:solidFill>
                  <a:srgbClr val="0070C0"/>
                </a:solidFill>
                <a:latin typeface="Arial" panose="020B0604020202020204" pitchFamily="34" charset="0"/>
              </a:rPr>
              <a:t>3</a:t>
            </a:r>
            <a:r>
              <a:rPr lang="tr-TR" b="1" dirty="0" smtClean="0">
                <a:solidFill>
                  <a:srgbClr val="0070C0"/>
                </a:solidFill>
                <a:latin typeface="Arial" panose="020B0604020202020204" pitchFamily="34" charset="0"/>
              </a:rPr>
              <a:t>- Geçici Görev Yolluğu</a:t>
            </a:r>
          </a:p>
          <a:p>
            <a:pPr algn="ctr" eaLnBrk="1" hangingPunct="1">
              <a:spcBef>
                <a:spcPct val="0"/>
              </a:spcBef>
              <a:buClrTx/>
              <a:buSzTx/>
              <a:buFontTx/>
              <a:buNone/>
              <a:defRPr/>
            </a:pPr>
            <a:r>
              <a:rPr lang="tr-TR" sz="2000" b="1" dirty="0" smtClean="0">
                <a:solidFill>
                  <a:srgbClr val="0070C0"/>
                </a:solidFill>
                <a:latin typeface="Arial" panose="020B0604020202020204" pitchFamily="34" charset="0"/>
              </a:rPr>
              <a:t>(Gündelik + Yol + Konaklama + Taksi + Bagaj)</a:t>
            </a:r>
            <a:endParaRPr lang="tr-TR" b="1" dirty="0" smtClean="0">
              <a:solidFill>
                <a:srgbClr val="0070C0"/>
              </a:solidFill>
              <a:latin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Resim 3"/>
          <p:cNvPicPr>
            <a:picLocks noChangeAspect="1"/>
          </p:cNvPicPr>
          <p:nvPr/>
        </p:nvPicPr>
        <p:blipFill>
          <a:blip r:embed="rId2" cstate="print"/>
          <a:srcRect/>
          <a:stretch>
            <a:fillRect/>
          </a:stretch>
        </p:blipFill>
        <p:spPr bwMode="auto">
          <a:xfrm>
            <a:off x="107950" y="53975"/>
            <a:ext cx="863600" cy="461963"/>
          </a:xfrm>
          <a:prstGeom prst="rect">
            <a:avLst/>
          </a:prstGeom>
          <a:noFill/>
          <a:ln w="9525">
            <a:noFill/>
            <a:miter lim="800000"/>
            <a:headEnd/>
            <a:tailEnd/>
          </a:ln>
        </p:spPr>
      </p:pic>
      <p:sp>
        <p:nvSpPr>
          <p:cNvPr id="31751" name="Dikdörtgen 6"/>
          <p:cNvSpPr>
            <a:spLocks noChangeArrowheads="1"/>
          </p:cNvSpPr>
          <p:nvPr/>
        </p:nvSpPr>
        <p:spPr bwMode="auto">
          <a:xfrm>
            <a:off x="260350" y="836613"/>
            <a:ext cx="8704263" cy="5632450"/>
          </a:xfrm>
          <a:prstGeom prst="rect">
            <a:avLst/>
          </a:prstGeom>
          <a:noFill/>
          <a:ln>
            <a:noFill/>
          </a:ln>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Ø"/>
              <a:defRPr/>
            </a:pPr>
            <a:r>
              <a:rPr lang="tr-TR" altLang="tr-TR" sz="2400" dirty="0" smtClean="0">
                <a:solidFill>
                  <a:srgbClr val="002060"/>
                </a:solidFill>
              </a:rPr>
              <a:t>6245 Sayılı Kanun</a:t>
            </a:r>
          </a:p>
          <a:p>
            <a:pPr algn="just" eaLnBrk="1" hangingPunct="1">
              <a:buFont typeface="Wingdings" panose="05000000000000000000" pitchFamily="2" charset="2"/>
              <a:buChar char="Ø"/>
              <a:defRPr/>
            </a:pPr>
            <a:endParaRPr lang="tr-TR" altLang="tr-TR" sz="2400" dirty="0" smtClean="0">
              <a:solidFill>
                <a:srgbClr val="002060"/>
              </a:solidFill>
            </a:endParaRPr>
          </a:p>
          <a:p>
            <a:pPr algn="just" eaLnBrk="1" hangingPunct="1">
              <a:buFont typeface="Wingdings" panose="05000000000000000000" pitchFamily="2" charset="2"/>
              <a:buChar char="Ø"/>
              <a:defRPr/>
            </a:pPr>
            <a:r>
              <a:rPr lang="tr-TR" altLang="tr-TR" sz="2400" dirty="0" smtClean="0">
                <a:solidFill>
                  <a:srgbClr val="002060"/>
                </a:solidFill>
              </a:rPr>
              <a:t>Yılları Bütçe Kanunu H Cetveli</a:t>
            </a:r>
          </a:p>
          <a:p>
            <a:pPr algn="just" eaLnBrk="1" hangingPunct="1">
              <a:buFont typeface="Wingdings" panose="05000000000000000000" pitchFamily="2" charset="2"/>
              <a:buChar char="Ø"/>
              <a:defRPr/>
            </a:pPr>
            <a:endParaRPr lang="tr-TR" altLang="tr-TR" sz="2400" dirty="0" smtClean="0">
              <a:solidFill>
                <a:srgbClr val="002060"/>
              </a:solidFill>
            </a:endParaRPr>
          </a:p>
          <a:p>
            <a:pPr algn="just" eaLnBrk="1" hangingPunct="1">
              <a:buFont typeface="Wingdings" panose="05000000000000000000" pitchFamily="2" charset="2"/>
              <a:buChar char="Ø"/>
              <a:defRPr/>
            </a:pPr>
            <a:r>
              <a:rPr lang="tr-TR" altLang="tr-TR" sz="2400" dirty="0" smtClean="0">
                <a:solidFill>
                  <a:srgbClr val="002060"/>
                </a:solidFill>
              </a:rPr>
              <a:t>Merkezi Yönetim Harcama Belgeleri Yönetmeliği</a:t>
            </a:r>
          </a:p>
          <a:p>
            <a:pPr algn="just" eaLnBrk="1" hangingPunct="1">
              <a:buFont typeface="Wingdings" panose="05000000000000000000" pitchFamily="2" charset="2"/>
              <a:buChar char="Ø"/>
              <a:defRPr/>
            </a:pPr>
            <a:endParaRPr lang="tr-TR" altLang="tr-TR" sz="2400" dirty="0" smtClean="0">
              <a:solidFill>
                <a:srgbClr val="002060"/>
              </a:solidFill>
            </a:endParaRPr>
          </a:p>
          <a:p>
            <a:pPr algn="just" eaLnBrk="1" hangingPunct="1">
              <a:buFont typeface="Wingdings" panose="05000000000000000000" pitchFamily="2" charset="2"/>
              <a:buChar char="Ø"/>
              <a:defRPr/>
            </a:pPr>
            <a:r>
              <a:rPr lang="tr-TR" altLang="tr-TR" sz="2400" dirty="0" smtClean="0">
                <a:solidFill>
                  <a:srgbClr val="002060"/>
                </a:solidFill>
              </a:rPr>
              <a:t>Gündeliklere İlişkin Bakanlar Kurulu Kararları</a:t>
            </a:r>
          </a:p>
          <a:p>
            <a:pPr algn="just" eaLnBrk="1" hangingPunct="1">
              <a:buFont typeface="Wingdings" panose="05000000000000000000" pitchFamily="2" charset="2"/>
              <a:buChar char="Ø"/>
              <a:defRPr/>
            </a:pPr>
            <a:endParaRPr lang="tr-TR" altLang="tr-TR" sz="2400" dirty="0" smtClean="0">
              <a:solidFill>
                <a:srgbClr val="002060"/>
              </a:solidFill>
            </a:endParaRPr>
          </a:p>
          <a:p>
            <a:pPr algn="just" eaLnBrk="1" hangingPunct="1">
              <a:buFont typeface="Wingdings" panose="05000000000000000000" pitchFamily="2" charset="2"/>
              <a:buChar char="Ø"/>
              <a:defRPr/>
            </a:pPr>
            <a:r>
              <a:rPr lang="tr-TR" altLang="tr-TR" sz="2400" dirty="0" smtClean="0">
                <a:solidFill>
                  <a:srgbClr val="002060"/>
                </a:solidFill>
              </a:rPr>
              <a:t>Harcırah Kanunu Genel Tebliğleri (1- 40 Seri </a:t>
            </a:r>
            <a:r>
              <a:rPr lang="tr-TR" altLang="tr-TR" sz="2400" dirty="0" err="1" smtClean="0">
                <a:solidFill>
                  <a:srgbClr val="002060"/>
                </a:solidFill>
              </a:rPr>
              <a:t>Nolu</a:t>
            </a:r>
            <a:r>
              <a:rPr lang="tr-TR" altLang="tr-TR" sz="2400" dirty="0" smtClean="0">
                <a:solidFill>
                  <a:srgbClr val="002060"/>
                </a:solidFill>
              </a:rPr>
              <a:t>)</a:t>
            </a:r>
          </a:p>
          <a:p>
            <a:pPr algn="just" eaLnBrk="1" hangingPunct="1">
              <a:buFont typeface="Wingdings" panose="05000000000000000000" pitchFamily="2" charset="2"/>
              <a:buChar char="Ø"/>
              <a:defRPr/>
            </a:pPr>
            <a:endParaRPr lang="tr-TR" altLang="tr-TR" sz="2400" dirty="0" smtClean="0">
              <a:solidFill>
                <a:srgbClr val="002060"/>
              </a:solidFill>
            </a:endParaRPr>
          </a:p>
          <a:p>
            <a:pPr algn="just" eaLnBrk="1" hangingPunct="1">
              <a:buFont typeface="Wingdings" panose="05000000000000000000" pitchFamily="2" charset="2"/>
              <a:buChar char="Ø"/>
              <a:defRPr/>
            </a:pPr>
            <a:r>
              <a:rPr lang="tr-TR" altLang="tr-TR" sz="2400" dirty="0" smtClean="0">
                <a:solidFill>
                  <a:srgbClr val="002060"/>
                </a:solidFill>
              </a:rPr>
              <a:t>Yargı Kararları / Sayıştay Kararları</a:t>
            </a:r>
          </a:p>
          <a:p>
            <a:pPr algn="just" eaLnBrk="1" hangingPunct="1">
              <a:buFont typeface="Wingdings" panose="05000000000000000000" pitchFamily="2" charset="2"/>
              <a:buChar char="Ø"/>
              <a:defRPr/>
            </a:pPr>
            <a:endParaRPr lang="tr-TR" altLang="tr-TR" sz="2400" dirty="0" smtClean="0">
              <a:solidFill>
                <a:srgbClr val="002060"/>
              </a:solidFill>
            </a:endParaRPr>
          </a:p>
          <a:p>
            <a:pPr algn="just" eaLnBrk="1" hangingPunct="1">
              <a:buFont typeface="Wingdings" panose="05000000000000000000" pitchFamily="2" charset="2"/>
              <a:buChar char="Ø"/>
              <a:defRPr/>
            </a:pPr>
            <a:r>
              <a:rPr lang="tr-TR" altLang="tr-TR" sz="2400" dirty="0" smtClean="0">
                <a:solidFill>
                  <a:srgbClr val="002060"/>
                </a:solidFill>
              </a:rPr>
              <a:t>Maliye Bakanlığı / Kamu İdaresi Görüşleri</a:t>
            </a:r>
          </a:p>
          <a:p>
            <a:pPr marL="0" indent="0" algn="just" eaLnBrk="1" hangingPunct="1">
              <a:defRPr/>
            </a:pPr>
            <a:endParaRPr lang="tr-TR" altLang="tr-TR" sz="2400" dirty="0" smtClean="0">
              <a:solidFill>
                <a:srgbClr val="002060"/>
              </a:solidFill>
            </a:endParaRPr>
          </a:p>
          <a:p>
            <a:pPr algn="just" eaLnBrk="1" hangingPunct="1">
              <a:buFont typeface="Wingdings" panose="05000000000000000000" pitchFamily="2" charset="2"/>
              <a:buChar char="Ø"/>
              <a:defRPr/>
            </a:pPr>
            <a:r>
              <a:rPr lang="tr-TR" altLang="tr-TR" sz="2400" u="sng" dirty="0" smtClean="0">
                <a:solidFill>
                  <a:srgbClr val="FF0000"/>
                </a:solidFill>
              </a:rPr>
              <a:t>Uygulayıcı Yorumları</a:t>
            </a:r>
          </a:p>
        </p:txBody>
      </p:sp>
      <p:sp>
        <p:nvSpPr>
          <p:cNvPr id="28676" name="Dikdörtgen 3"/>
          <p:cNvSpPr>
            <a:spLocks noChangeArrowheads="1"/>
          </p:cNvSpPr>
          <p:nvPr/>
        </p:nvSpPr>
        <p:spPr bwMode="auto">
          <a:xfrm>
            <a:off x="901700" y="53975"/>
            <a:ext cx="806291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Harcırah Kanunu İle İlgili Mevzuat</a:t>
            </a:r>
          </a:p>
        </p:txBody>
      </p:sp>
      <p:sp>
        <p:nvSpPr>
          <p:cNvPr id="28677" name="7 Slayt Numarası Yer Tutucusu"/>
          <p:cNvSpPr>
            <a:spLocks noGrp="1"/>
          </p:cNvSpPr>
          <p:nvPr>
            <p:ph type="sldNum" sz="quarter" idx="12"/>
          </p:nvPr>
        </p:nvSpPr>
        <p:spPr bwMode="auto">
          <a:xfrm>
            <a:off x="8229600" y="6497638"/>
            <a:ext cx="762000" cy="244475"/>
          </a:xfrm>
          <a:noFill/>
          <a:ln>
            <a:miter lim="800000"/>
            <a:headEnd/>
            <a:tailEnd/>
          </a:ln>
        </p:spPr>
        <p:txBody>
          <a:bodyPr/>
          <a:lstStyle/>
          <a:p>
            <a:fld id="{7E0E10C8-F46B-41C3-BB1F-11FAF3971FB8}" type="slidenum">
              <a:rPr lang="tr-TR" smtClean="0">
                <a:solidFill>
                  <a:srgbClr val="898989"/>
                </a:solidFill>
              </a:rPr>
              <a:pPr/>
              <a:t>5</a:t>
            </a:fld>
            <a:endParaRPr lang="tr-TR" smtClean="0">
              <a:solidFill>
                <a:srgbClr val="89898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75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751">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1751">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1751">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175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4 Slayt Numarası Yer Tutucusu"/>
          <p:cNvSpPr>
            <a:spLocks noGrp="1"/>
          </p:cNvSpPr>
          <p:nvPr>
            <p:ph type="sldNum" sz="quarter" idx="12"/>
          </p:nvPr>
        </p:nvSpPr>
        <p:spPr bwMode="auto">
          <a:noFill/>
          <a:ln>
            <a:miter lim="800000"/>
            <a:headEnd/>
            <a:tailEnd/>
          </a:ln>
        </p:spPr>
        <p:txBody>
          <a:bodyPr/>
          <a:lstStyle/>
          <a:p>
            <a:fld id="{F9A2914C-C937-47DF-9790-1E8D24D3D358}" type="slidenum">
              <a:rPr lang="tr-TR" smtClean="0">
                <a:solidFill>
                  <a:srgbClr val="898989"/>
                </a:solidFill>
              </a:rPr>
              <a:pPr/>
              <a:t>50</a:t>
            </a:fld>
            <a:endParaRPr lang="tr-TR" smtClean="0">
              <a:solidFill>
                <a:srgbClr val="898989"/>
              </a:solidFill>
            </a:endParaRPr>
          </a:p>
        </p:txBody>
      </p:sp>
      <p:sp>
        <p:nvSpPr>
          <p:cNvPr id="84995" name="object 3"/>
          <p:cNvSpPr txBox="1">
            <a:spLocks noChangeArrowheads="1"/>
          </p:cNvSpPr>
          <p:nvPr/>
        </p:nvSpPr>
        <p:spPr bwMode="auto">
          <a:xfrm>
            <a:off x="327025" y="1125538"/>
            <a:ext cx="8531225" cy="5637212"/>
          </a:xfrm>
          <a:prstGeom prst="rect">
            <a:avLst/>
          </a:prstGeom>
          <a:noFill/>
          <a:ln>
            <a:noFill/>
          </a:ln>
          <a:extLst/>
        </p:spPr>
        <p:txBody>
          <a:bodyPr lIns="0" tIns="0" rIns="0" bIns="0"/>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buFont typeface="Wingdings" panose="05000000000000000000" pitchFamily="2" charset="2"/>
              <a:buChar char="Ø"/>
              <a:defRPr/>
            </a:pPr>
            <a:r>
              <a:rPr lang="tr-TR" sz="2400" dirty="0" smtClean="0">
                <a:solidFill>
                  <a:srgbClr val="002060"/>
                </a:solidFill>
              </a:rPr>
              <a:t> Kanun kapsamında yer alan kurumlara ait bir görevin yerine getirilmesi amacıyla </a:t>
            </a:r>
            <a:r>
              <a:rPr lang="tr-TR" sz="2400" dirty="0" smtClean="0">
                <a:solidFill>
                  <a:srgbClr val="FF0000"/>
                </a:solidFill>
              </a:rPr>
              <a:t>geçici olarak yurt içinde veya  dışında  </a:t>
            </a:r>
            <a:r>
              <a:rPr lang="tr-TR" sz="2400" dirty="0" smtClean="0">
                <a:solidFill>
                  <a:srgbClr val="002060"/>
                </a:solidFill>
              </a:rPr>
              <a:t>başka  bir  yere  (Memuriyet  mahalli dışına) gönderilenlere ödenen; </a:t>
            </a:r>
          </a:p>
          <a:p>
            <a:pPr marL="355600" indent="-342900" algn="just" eaLnBrk="1" hangingPunct="1">
              <a:lnSpc>
                <a:spcPct val="150000"/>
              </a:lnSpc>
              <a:buFont typeface="Wingdings" panose="05000000000000000000" pitchFamily="2" charset="2"/>
              <a:buChar char="Ø"/>
              <a:defRPr/>
            </a:pPr>
            <a:r>
              <a:rPr lang="tr-TR" sz="2400" dirty="0" smtClean="0">
                <a:solidFill>
                  <a:srgbClr val="002060"/>
                </a:solidFill>
              </a:rPr>
              <a:t> Yol Gideri</a:t>
            </a:r>
          </a:p>
          <a:p>
            <a:pPr marL="355600" indent="-342900" algn="just" eaLnBrk="1" hangingPunct="1">
              <a:lnSpc>
                <a:spcPct val="150000"/>
              </a:lnSpc>
              <a:spcBef>
                <a:spcPts val="313"/>
              </a:spcBef>
              <a:buFont typeface="Wingdings" panose="05000000000000000000" pitchFamily="2" charset="2"/>
              <a:buChar char="Ø"/>
              <a:defRPr/>
            </a:pPr>
            <a:r>
              <a:rPr lang="tr-TR" sz="2400" dirty="0" smtClean="0">
                <a:solidFill>
                  <a:srgbClr val="002060"/>
                </a:solidFill>
              </a:rPr>
              <a:t> Gündelik</a:t>
            </a:r>
          </a:p>
          <a:p>
            <a:pPr marL="355600" indent="-342900" algn="just" eaLnBrk="1" hangingPunct="1">
              <a:lnSpc>
                <a:spcPct val="150000"/>
              </a:lnSpc>
              <a:spcBef>
                <a:spcPts val="313"/>
              </a:spcBef>
              <a:buFont typeface="Wingdings" panose="05000000000000000000" pitchFamily="2" charset="2"/>
              <a:buChar char="Ø"/>
              <a:defRPr/>
            </a:pPr>
            <a:r>
              <a:rPr lang="tr-TR" sz="2400" dirty="0" smtClean="0">
                <a:solidFill>
                  <a:srgbClr val="002060"/>
                </a:solidFill>
              </a:rPr>
              <a:t> Bagaj ve hamal</a:t>
            </a:r>
          </a:p>
          <a:p>
            <a:pPr marL="355600" indent="-342900" algn="just" eaLnBrk="1" hangingPunct="1">
              <a:lnSpc>
                <a:spcPct val="150000"/>
              </a:lnSpc>
              <a:spcBef>
                <a:spcPts val="313"/>
              </a:spcBef>
              <a:buFont typeface="Wingdings" panose="05000000000000000000" pitchFamily="2" charset="2"/>
              <a:buChar char="Ø"/>
              <a:defRPr/>
            </a:pPr>
            <a:r>
              <a:rPr lang="tr-TR" sz="2400" dirty="0" smtClean="0">
                <a:solidFill>
                  <a:srgbClr val="002060"/>
                </a:solidFill>
              </a:rPr>
              <a:t> Taksi</a:t>
            </a:r>
          </a:p>
          <a:p>
            <a:pPr marL="355600" indent="-342900" algn="just" eaLnBrk="1" hangingPunct="1">
              <a:lnSpc>
                <a:spcPct val="150000"/>
              </a:lnSpc>
              <a:spcBef>
                <a:spcPts val="313"/>
              </a:spcBef>
              <a:buFont typeface="Wingdings" panose="05000000000000000000" pitchFamily="2" charset="2"/>
              <a:buChar char="Ø"/>
              <a:defRPr/>
            </a:pPr>
            <a:r>
              <a:rPr lang="tr-TR" sz="2400" dirty="0" smtClean="0">
                <a:solidFill>
                  <a:srgbClr val="002060"/>
                </a:solidFill>
              </a:rPr>
              <a:t> Konaklama</a:t>
            </a:r>
          </a:p>
          <a:p>
            <a:pPr algn="just" eaLnBrk="1" hangingPunct="1">
              <a:lnSpc>
                <a:spcPct val="150000"/>
              </a:lnSpc>
              <a:spcBef>
                <a:spcPts val="313"/>
              </a:spcBef>
              <a:defRPr/>
            </a:pPr>
            <a:r>
              <a:rPr lang="tr-TR" sz="2400" dirty="0" smtClean="0">
                <a:solidFill>
                  <a:srgbClr val="002060"/>
                </a:solidFill>
              </a:rPr>
              <a:t>giderlerinden birkaçını veya tamamını içerir.</a:t>
            </a:r>
          </a:p>
        </p:txBody>
      </p:sp>
      <p:sp>
        <p:nvSpPr>
          <p:cNvPr id="74756"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Geçici Görev Yolluğunun İçeriği</a:t>
            </a:r>
          </a:p>
        </p:txBody>
      </p:sp>
      <p:pic>
        <p:nvPicPr>
          <p:cNvPr id="74757"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14. madde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4 Slayt Numarası Yer Tutucusu"/>
          <p:cNvSpPr>
            <a:spLocks noGrp="1"/>
          </p:cNvSpPr>
          <p:nvPr>
            <p:ph type="sldNum" sz="quarter" idx="12"/>
          </p:nvPr>
        </p:nvSpPr>
        <p:spPr bwMode="auto">
          <a:noFill/>
          <a:ln>
            <a:miter lim="800000"/>
            <a:headEnd/>
            <a:tailEnd/>
          </a:ln>
        </p:spPr>
        <p:txBody>
          <a:bodyPr/>
          <a:lstStyle/>
          <a:p>
            <a:fld id="{6CCAAAB6-1466-4BA7-9037-A75F4AE74A0C}" type="slidenum">
              <a:rPr lang="tr-TR" smtClean="0">
                <a:solidFill>
                  <a:srgbClr val="898989"/>
                </a:solidFill>
              </a:rPr>
              <a:pPr/>
              <a:t>51</a:t>
            </a:fld>
            <a:endParaRPr lang="tr-TR" smtClean="0">
              <a:solidFill>
                <a:srgbClr val="898989"/>
              </a:solidFill>
            </a:endParaRPr>
          </a:p>
        </p:txBody>
      </p:sp>
      <p:sp>
        <p:nvSpPr>
          <p:cNvPr id="75779"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Geçici Görev Yolluğunun İçeriği</a:t>
            </a:r>
          </a:p>
        </p:txBody>
      </p:sp>
      <p:pic>
        <p:nvPicPr>
          <p:cNvPr id="75780"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14. madde, 657 sayılı Kanun 86 ve 175. madde</a:t>
            </a:r>
          </a:p>
        </p:txBody>
      </p:sp>
      <p:sp>
        <p:nvSpPr>
          <p:cNvPr id="9" name="İçerik Yer Tutucusu 2"/>
          <p:cNvSpPr>
            <a:spLocks noGrp="1"/>
          </p:cNvSpPr>
          <p:nvPr>
            <p:ph idx="1"/>
          </p:nvPr>
        </p:nvSpPr>
        <p:spPr>
          <a:xfrm>
            <a:off x="107950" y="1179513"/>
            <a:ext cx="8945563" cy="5562600"/>
          </a:xfrm>
        </p:spPr>
        <p:txBody>
          <a:bodyPr/>
          <a:lstStyle/>
          <a:p>
            <a:pPr marL="274320" indent="-274320" algn="just" eaLnBrk="1" fontAlgn="auto" hangingPunct="1">
              <a:spcAft>
                <a:spcPts val="0"/>
              </a:spcAft>
              <a:buClr>
                <a:schemeClr val="accent3"/>
              </a:buClr>
              <a:buFont typeface="Wingdings 2"/>
              <a:buNone/>
              <a:defRPr/>
            </a:pPr>
            <a:r>
              <a:rPr lang="tr-TR" sz="2400" b="1" dirty="0">
                <a:solidFill>
                  <a:schemeClr val="bg2">
                    <a:lumMod val="50000"/>
                  </a:schemeClr>
                </a:solidFill>
                <a:latin typeface="Times New Roman" pitchFamily="18" charset="0"/>
                <a:cs typeface="Times New Roman" pitchFamily="18" charset="0"/>
              </a:rPr>
              <a:t>	</a:t>
            </a:r>
            <a:r>
              <a:rPr lang="tr-TR" sz="2400" dirty="0">
                <a:solidFill>
                  <a:srgbClr val="002060"/>
                </a:solidFill>
                <a:latin typeface="Arial" panose="020B0604020202020204" pitchFamily="34" charset="0"/>
                <a:cs typeface="Arial" panose="020B0604020202020204" pitchFamily="34" charset="0"/>
              </a:rPr>
              <a:t>1. Birinci maddede yazılı kurumlara ait bir vazifenin ifası </a:t>
            </a:r>
            <a:r>
              <a:rPr lang="tr-TR" sz="2400" dirty="0" smtClean="0">
                <a:solidFill>
                  <a:srgbClr val="002060"/>
                </a:solidFill>
                <a:latin typeface="Arial" panose="020B0604020202020204" pitchFamily="34" charset="0"/>
                <a:cs typeface="Arial" panose="020B0604020202020204" pitchFamily="34" charset="0"/>
              </a:rPr>
              <a:t>maksadıyla </a:t>
            </a:r>
            <a:r>
              <a:rPr lang="tr-TR" sz="2400" dirty="0">
                <a:solidFill>
                  <a:srgbClr val="002060"/>
                </a:solidFill>
                <a:latin typeface="Arial" panose="020B0604020202020204" pitchFamily="34" charset="0"/>
                <a:cs typeface="Arial" panose="020B0604020202020204" pitchFamily="34" charset="0"/>
              </a:rPr>
              <a:t>muvakkaten yurt içinde veya dışında başka bir yere gönderilenlere;</a:t>
            </a:r>
          </a:p>
          <a:p>
            <a:pPr marL="274320" indent="-274320" algn="just" eaLnBrk="1" fontAlgn="auto" hangingPunct="1">
              <a:spcAft>
                <a:spcPts val="0"/>
              </a:spcAft>
              <a:buClr>
                <a:schemeClr val="accent3"/>
              </a:buClr>
              <a:buFont typeface="Wingdings 2"/>
              <a:buNone/>
              <a:defRPr/>
            </a:pPr>
            <a:r>
              <a:rPr lang="tr-TR" sz="2400" dirty="0">
                <a:solidFill>
                  <a:srgbClr val="002060"/>
                </a:solidFill>
                <a:latin typeface="Arial" panose="020B0604020202020204" pitchFamily="34" charset="0"/>
                <a:cs typeface="Arial" panose="020B0604020202020204" pitchFamily="34" charset="0"/>
              </a:rPr>
              <a:t>	</a:t>
            </a:r>
            <a:r>
              <a:rPr lang="tr-TR" sz="2400" dirty="0">
                <a:solidFill>
                  <a:srgbClr val="FF0000"/>
                </a:solidFill>
                <a:latin typeface="Arial" panose="020B0604020202020204" pitchFamily="34" charset="0"/>
                <a:cs typeface="Arial" panose="020B0604020202020204" pitchFamily="34" charset="0"/>
              </a:rPr>
              <a:t>2. Yeni ve eski memuriyetlerine </a:t>
            </a:r>
            <a:r>
              <a:rPr lang="tr-TR" sz="2400" dirty="0" err="1">
                <a:solidFill>
                  <a:srgbClr val="FF0000"/>
                </a:solidFill>
                <a:latin typeface="Arial" panose="020B0604020202020204" pitchFamily="34" charset="0"/>
                <a:cs typeface="Arial" panose="020B0604020202020204" pitchFamily="34" charset="0"/>
              </a:rPr>
              <a:t>mütaallik</a:t>
            </a:r>
            <a:r>
              <a:rPr lang="tr-TR" sz="2400" dirty="0">
                <a:solidFill>
                  <a:srgbClr val="FF0000"/>
                </a:solidFill>
                <a:latin typeface="Arial" panose="020B0604020202020204" pitchFamily="34" charset="0"/>
                <a:cs typeface="Arial" panose="020B0604020202020204" pitchFamily="34" charset="0"/>
              </a:rPr>
              <a:t> bir meseleden dolayı bu kanuna tabi kurumlarca açılan bir dava sebebiyle sanık veya davalı olarak (İşten el çektirilmiş olsun veya olmasın) başka bir yere gönderilenlerden lehine netice hasıl olanlara;</a:t>
            </a:r>
          </a:p>
          <a:p>
            <a:pPr marL="274320" indent="-274320" algn="just" eaLnBrk="1" fontAlgn="auto" hangingPunct="1">
              <a:spcAft>
                <a:spcPts val="0"/>
              </a:spcAft>
              <a:buClr>
                <a:schemeClr val="accent3"/>
              </a:buClr>
              <a:buFont typeface="Wingdings 2"/>
              <a:buNone/>
              <a:defRPr/>
            </a:pPr>
            <a:r>
              <a:rPr lang="tr-TR" sz="2400" dirty="0">
                <a:solidFill>
                  <a:srgbClr val="002060"/>
                </a:solidFill>
                <a:latin typeface="Arial" panose="020B0604020202020204" pitchFamily="34" charset="0"/>
                <a:cs typeface="Arial" panose="020B0604020202020204" pitchFamily="34" charset="0"/>
              </a:rPr>
              <a:t>	3. Memuriyet merkezlerinin bulunduğu mahal dışındaki bir vazifeye vekaleten gönderilenlere;</a:t>
            </a:r>
          </a:p>
          <a:p>
            <a:pPr marL="274320" indent="-274320" algn="just" eaLnBrk="1" fontAlgn="auto" hangingPunct="1">
              <a:spcAft>
                <a:spcPts val="0"/>
              </a:spcAft>
              <a:buClr>
                <a:schemeClr val="accent3"/>
              </a:buClr>
              <a:buFont typeface="Wingdings 2"/>
              <a:buNone/>
              <a:defRPr/>
            </a:pPr>
            <a:r>
              <a:rPr lang="tr-TR" sz="2400" dirty="0">
                <a:solidFill>
                  <a:srgbClr val="002060"/>
                </a:solidFill>
                <a:latin typeface="Arial" panose="020B0604020202020204" pitchFamily="34" charset="0"/>
                <a:cs typeface="Arial" panose="020B0604020202020204" pitchFamily="34" charset="0"/>
              </a:rPr>
              <a:t>	</a:t>
            </a:r>
            <a:r>
              <a:rPr lang="tr-TR" sz="2400" dirty="0">
                <a:solidFill>
                  <a:srgbClr val="FF0000"/>
                </a:solidFill>
                <a:latin typeface="Arial" panose="020B0604020202020204" pitchFamily="34" charset="0"/>
                <a:cs typeface="Arial" panose="020B0604020202020204" pitchFamily="34" charset="0"/>
              </a:rPr>
              <a:t>4. Fiilen oturduğu mahalden gayrı bir yere açıktan vekaleten gönderilenlere, (yalnız gidiş ve dönüşleri için);</a:t>
            </a:r>
          </a:p>
          <a:p>
            <a:pPr marL="274320" indent="-274320" algn="just" eaLnBrk="1" fontAlgn="auto" hangingPunct="1">
              <a:spcAft>
                <a:spcPts val="0"/>
              </a:spcAft>
              <a:buClr>
                <a:schemeClr val="accent3"/>
              </a:buClr>
              <a:buFont typeface="Wingdings 2"/>
              <a:buNone/>
              <a:defRPr/>
            </a:pPr>
            <a:r>
              <a:rPr lang="tr-TR" sz="2400" dirty="0">
                <a:solidFill>
                  <a:srgbClr val="002060"/>
                </a:solidFill>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5. (</a:t>
            </a:r>
            <a:r>
              <a:rPr lang="en-US" sz="2400" dirty="0" err="1">
                <a:solidFill>
                  <a:srgbClr val="002060"/>
                </a:solidFill>
                <a:latin typeface="Arial" panose="020B0604020202020204" pitchFamily="34" charset="0"/>
                <a:cs typeface="Arial" panose="020B0604020202020204" pitchFamily="34" charset="0"/>
              </a:rPr>
              <a:t>Değişik</a:t>
            </a:r>
            <a:r>
              <a:rPr lang="en-US" sz="2400" dirty="0">
                <a:solidFill>
                  <a:srgbClr val="002060"/>
                </a:solidFill>
                <a:latin typeface="Arial" panose="020B0604020202020204" pitchFamily="34" charset="0"/>
                <a:cs typeface="Arial" panose="020B0604020202020204" pitchFamily="34" charset="0"/>
              </a:rPr>
              <a:t>: 12/1/1959 - 7187/1 </a:t>
            </a:r>
            <a:r>
              <a:rPr lang="en-US" sz="2400" dirty="0" err="1">
                <a:solidFill>
                  <a:srgbClr val="002060"/>
                </a:solidFill>
                <a:latin typeface="Arial" panose="020B0604020202020204" pitchFamily="34" charset="0"/>
                <a:cs typeface="Arial" panose="020B0604020202020204" pitchFamily="34" charset="0"/>
              </a:rPr>
              <a:t>md.</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Muvakkat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kaza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salahiyeti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ile</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gönderilenlerle</a:t>
            </a:r>
            <a:r>
              <a:rPr lang="en-US" sz="2400" dirty="0">
                <a:solidFill>
                  <a:srgbClr val="002060"/>
                </a:solidFill>
                <a:latin typeface="Arial" panose="020B0604020202020204" pitchFamily="34" charset="0"/>
                <a:cs typeface="Arial" panose="020B0604020202020204" pitchFamily="34" charset="0"/>
              </a:rPr>
              <a:t>.</a:t>
            </a:r>
            <a:r>
              <a:rPr lang="tr-TR" sz="2400" dirty="0">
                <a:solidFill>
                  <a:srgbClr val="002060"/>
                </a:solidFill>
                <a:latin typeface="Arial" panose="020B0604020202020204" pitchFamily="34" charset="0"/>
                <a:cs typeface="Arial" panose="020B0604020202020204" pitchFamily="34" charset="0"/>
              </a:rPr>
              <a:t> (geçici yargı görevi ile görevlendirilen</a:t>
            </a:r>
            <a:r>
              <a:rPr lang="tr-TR" sz="2400" dirty="0">
                <a:latin typeface="Times New Roman" pitchFamily="18" charset="0"/>
                <a:cs typeface="Times New Roman" pitchFamily="18" charset="0"/>
              </a:rPr>
              <a:t>)</a:t>
            </a:r>
          </a:p>
          <a:p>
            <a:pPr marL="274320" indent="-274320" algn="just" eaLnBrk="1" fontAlgn="auto" hangingPunct="1">
              <a:spcAft>
                <a:spcPts val="0"/>
              </a:spcAft>
              <a:buClr>
                <a:schemeClr val="accent3"/>
              </a:buClr>
              <a:buFont typeface="Wingdings 2"/>
              <a:buNone/>
              <a:defRPr/>
            </a:pPr>
            <a:endParaRPr lang="tr-TR" sz="2400" dirty="0">
              <a:solidFill>
                <a:srgbClr val="FFC000"/>
              </a:solidFill>
              <a:latin typeface="Times New Roman" pitchFamily="18" charset="0"/>
              <a:cs typeface="Times New Roman" pitchFamily="18" charset="0"/>
            </a:endParaRPr>
          </a:p>
          <a:p>
            <a:pPr algn="just" eaLnBrk="1" hangingPunct="1">
              <a:defRPr/>
            </a:pP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4 Slayt Numarası Yer Tutucusu"/>
          <p:cNvSpPr>
            <a:spLocks noGrp="1"/>
          </p:cNvSpPr>
          <p:nvPr>
            <p:ph type="sldNum" sz="quarter" idx="12"/>
          </p:nvPr>
        </p:nvSpPr>
        <p:spPr bwMode="auto">
          <a:noFill/>
          <a:ln>
            <a:miter lim="800000"/>
            <a:headEnd/>
            <a:tailEnd/>
          </a:ln>
        </p:spPr>
        <p:txBody>
          <a:bodyPr/>
          <a:lstStyle/>
          <a:p>
            <a:fld id="{4FCA724E-43BD-42E9-BCCD-A936EFFA35AA}" type="slidenum">
              <a:rPr lang="tr-TR" smtClean="0">
                <a:solidFill>
                  <a:srgbClr val="898989"/>
                </a:solidFill>
              </a:rPr>
              <a:pPr/>
              <a:t>52</a:t>
            </a:fld>
            <a:endParaRPr lang="tr-TR" smtClean="0">
              <a:solidFill>
                <a:srgbClr val="898989"/>
              </a:solidFill>
            </a:endParaRPr>
          </a:p>
        </p:txBody>
      </p:sp>
      <p:sp>
        <p:nvSpPr>
          <p:cNvPr id="76803"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Geçici Görev Yolluğunun İçeriği</a:t>
            </a:r>
          </a:p>
        </p:txBody>
      </p:sp>
      <p:pic>
        <p:nvPicPr>
          <p:cNvPr id="76804"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Maliye Bakanlığı 24.08.2007 tarihli ve 16577 sayılı görüş yazısı</a:t>
            </a:r>
          </a:p>
        </p:txBody>
      </p:sp>
      <p:pic>
        <p:nvPicPr>
          <p:cNvPr id="76806" name="Resim 9"/>
          <p:cNvPicPr>
            <a:picLocks noChangeAspect="1"/>
          </p:cNvPicPr>
          <p:nvPr/>
        </p:nvPicPr>
        <p:blipFill>
          <a:blip r:embed="rId4" cstate="print"/>
          <a:srcRect/>
          <a:stretch>
            <a:fillRect/>
          </a:stretch>
        </p:blipFill>
        <p:spPr bwMode="auto">
          <a:xfrm>
            <a:off x="131763" y="1201738"/>
            <a:ext cx="839787" cy="760412"/>
          </a:xfrm>
          <a:prstGeom prst="rect">
            <a:avLst/>
          </a:prstGeom>
          <a:noFill/>
          <a:ln w="9525">
            <a:noFill/>
            <a:miter lim="800000"/>
            <a:headEnd/>
            <a:tailEnd/>
          </a:ln>
        </p:spPr>
      </p:pic>
      <p:sp>
        <p:nvSpPr>
          <p:cNvPr id="11" name="10 Metin kutusu"/>
          <p:cNvSpPr txBox="1">
            <a:spLocks noChangeArrowheads="1"/>
          </p:cNvSpPr>
          <p:nvPr/>
        </p:nvSpPr>
        <p:spPr bwMode="auto">
          <a:xfrm>
            <a:off x="1025525" y="1287463"/>
            <a:ext cx="7939088" cy="646112"/>
          </a:xfrm>
          <a:prstGeom prst="rect">
            <a:avLst/>
          </a:prstGeom>
          <a:noFill/>
          <a:ln w="9525">
            <a:noFill/>
            <a:miter lim="800000"/>
            <a:headEnd/>
            <a:tailEnd/>
          </a:ln>
        </p:spPr>
        <p:txBody>
          <a:bodyPr anchor="ctr">
            <a:spAutoFit/>
          </a:bodyPr>
          <a:lstStyle/>
          <a:p>
            <a:pPr algn="just"/>
            <a:r>
              <a:rPr lang="tr-TR" b="1" i="1"/>
              <a:t>Vekaleten yapılan görevlendirmelerde harcırah hangi aylık üzerinden hesaplanır ? </a:t>
            </a:r>
          </a:p>
        </p:txBody>
      </p:sp>
      <p:sp>
        <p:nvSpPr>
          <p:cNvPr id="12" name="İçerik Yer Tutucusu 2"/>
          <p:cNvSpPr>
            <a:spLocks noGrp="1"/>
          </p:cNvSpPr>
          <p:nvPr>
            <p:ph idx="1"/>
          </p:nvPr>
        </p:nvSpPr>
        <p:spPr>
          <a:xfrm>
            <a:off x="107950" y="2205038"/>
            <a:ext cx="8945563" cy="3887787"/>
          </a:xfrm>
        </p:spPr>
        <p:txBody>
          <a:bodyPr/>
          <a:lstStyle/>
          <a:p>
            <a:pPr marL="0" indent="0" algn="just" eaLnBrk="1" fontAlgn="auto" hangingPunct="1">
              <a:spcAft>
                <a:spcPts val="0"/>
              </a:spcAft>
              <a:buClr>
                <a:schemeClr val="accent3"/>
              </a:buClr>
              <a:buFont typeface="Wingdings 2"/>
              <a:buNone/>
              <a:defRPr/>
            </a:pPr>
            <a:r>
              <a:rPr lang="tr-TR" sz="2400" dirty="0" smtClean="0">
                <a:solidFill>
                  <a:srgbClr val="002060"/>
                </a:solidFill>
                <a:latin typeface="Arial" pitchFamily="34" charset="0"/>
                <a:cs typeface="Arial" pitchFamily="34" charset="0"/>
              </a:rPr>
              <a:t>6245 sayılı Kanunun 7 </a:t>
            </a:r>
            <a:r>
              <a:rPr lang="tr-TR" sz="2400" dirty="0" err="1" smtClean="0">
                <a:solidFill>
                  <a:srgbClr val="002060"/>
                </a:solidFill>
                <a:latin typeface="Arial" pitchFamily="34" charset="0"/>
                <a:cs typeface="Arial" pitchFamily="34" charset="0"/>
              </a:rPr>
              <a:t>nci</a:t>
            </a:r>
            <a:r>
              <a:rPr lang="tr-TR" sz="2400" dirty="0" smtClean="0">
                <a:solidFill>
                  <a:srgbClr val="002060"/>
                </a:solidFill>
                <a:latin typeface="Arial" pitchFamily="34" charset="0"/>
                <a:cs typeface="Arial" pitchFamily="34" charset="0"/>
              </a:rPr>
              <a:t> maddesinin birinci fıkrasında, harcırahın verilmesinde memurun fiilen almakta olduğu aylık derecelerinin esas alınacağı genel kural olarak hükme bağlanmış, ….</a:t>
            </a:r>
          </a:p>
          <a:p>
            <a:pPr marL="0" indent="0" algn="just" eaLnBrk="1" fontAlgn="auto" hangingPunct="1">
              <a:spcAft>
                <a:spcPts val="0"/>
              </a:spcAft>
              <a:buClr>
                <a:schemeClr val="accent3"/>
              </a:buClr>
              <a:buFont typeface="Wingdings 2"/>
              <a:buNone/>
              <a:defRPr/>
            </a:pPr>
            <a:endParaRPr lang="tr-TR" sz="2400" dirty="0" smtClean="0">
              <a:solidFill>
                <a:srgbClr val="002060"/>
              </a:solidFill>
              <a:latin typeface="Arial" pitchFamily="34" charset="0"/>
              <a:cs typeface="Arial" pitchFamily="34" charset="0"/>
            </a:endParaRPr>
          </a:p>
          <a:p>
            <a:pPr marL="0" indent="0" algn="just" eaLnBrk="1" fontAlgn="auto" hangingPunct="1">
              <a:spcAft>
                <a:spcPts val="0"/>
              </a:spcAft>
              <a:buClr>
                <a:schemeClr val="accent3"/>
              </a:buClr>
              <a:buFont typeface="Wingdings 2"/>
              <a:buNone/>
              <a:defRPr/>
            </a:pPr>
            <a:r>
              <a:rPr lang="tr-TR" sz="2400" dirty="0" smtClean="0">
                <a:solidFill>
                  <a:srgbClr val="002060"/>
                </a:solidFill>
                <a:latin typeface="Arial" pitchFamily="34" charset="0"/>
                <a:cs typeface="Arial" pitchFamily="34" charset="0"/>
              </a:rPr>
              <a:t>Bu itibarla, ilgililere ödenecek gündelik miktarlarının yukarıda yapılan açıklamalar doğrultusunda belirlenmesi gerekmektedir. Dolayısıyla, vekaleten yapılan görevlendirmelerde, vekalet edilen görev üzerinden gündelik hesaplanmasına imkan bulunmadığı değerlendirilmektedir.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4 Slayt Numarası Yer Tutucusu"/>
          <p:cNvSpPr>
            <a:spLocks noGrp="1"/>
          </p:cNvSpPr>
          <p:nvPr>
            <p:ph type="sldNum" sz="quarter" idx="12"/>
          </p:nvPr>
        </p:nvSpPr>
        <p:spPr bwMode="auto">
          <a:noFill/>
          <a:ln>
            <a:miter lim="800000"/>
            <a:headEnd/>
            <a:tailEnd/>
          </a:ln>
        </p:spPr>
        <p:txBody>
          <a:bodyPr/>
          <a:lstStyle/>
          <a:p>
            <a:fld id="{9A791224-13B6-4B2A-B41A-FCC6F6E7606D}" type="slidenum">
              <a:rPr lang="tr-TR" smtClean="0">
                <a:solidFill>
                  <a:srgbClr val="898989"/>
                </a:solidFill>
              </a:rPr>
              <a:pPr/>
              <a:t>53</a:t>
            </a:fld>
            <a:endParaRPr lang="tr-TR" smtClean="0">
              <a:solidFill>
                <a:srgbClr val="898989"/>
              </a:solidFill>
            </a:endParaRPr>
          </a:p>
        </p:txBody>
      </p:sp>
      <p:sp>
        <p:nvSpPr>
          <p:cNvPr id="77827" name="Rectangle 4"/>
          <p:cNvSpPr>
            <a:spLocks noChangeArrowheads="1"/>
          </p:cNvSpPr>
          <p:nvPr/>
        </p:nvSpPr>
        <p:spPr bwMode="gray">
          <a:xfrm>
            <a:off x="107950" y="1546225"/>
            <a:ext cx="8945563" cy="4524375"/>
          </a:xfrm>
          <a:prstGeom prst="rect">
            <a:avLst/>
          </a:prstGeom>
          <a:noFill/>
          <a:ln w="9525" algn="ctr">
            <a:noFill/>
            <a:miter lim="800000"/>
            <a:headEnd/>
            <a:tailEnd/>
          </a:ln>
        </p:spPr>
        <p:txBody>
          <a:bodyPr>
            <a:spAutoFit/>
          </a:bodyPr>
          <a:lstStyle/>
          <a:p>
            <a:pPr algn="just" eaLnBrk="1" hangingPunct="1">
              <a:lnSpc>
                <a:spcPct val="150000"/>
              </a:lnSpc>
              <a:buClr>
                <a:srgbClr val="002060"/>
              </a:buClr>
              <a:buFont typeface="Wingdings 2" pitchFamily="18" charset="2"/>
              <a:buNone/>
            </a:pPr>
            <a:r>
              <a:rPr lang="tr-TR" sz="2400">
                <a:solidFill>
                  <a:srgbClr val="0000FF"/>
                </a:solidFill>
              </a:rPr>
              <a:t>Geçici görev gündeliğinin verilebileceği azami </a:t>
            </a:r>
            <a:r>
              <a:rPr lang="tr-TR" sz="2400">
                <a:solidFill>
                  <a:srgbClr val="002060"/>
                </a:solidFill>
              </a:rPr>
              <a:t>süre;</a:t>
            </a:r>
          </a:p>
          <a:p>
            <a:pPr algn="just" eaLnBrk="1" hangingPunct="1">
              <a:lnSpc>
                <a:spcPct val="150000"/>
              </a:lnSpc>
            </a:pPr>
            <a:r>
              <a:rPr lang="tr-TR" sz="2400">
                <a:solidFill>
                  <a:srgbClr val="0000FF"/>
                </a:solidFill>
              </a:rPr>
              <a:t>1-</a:t>
            </a:r>
            <a:r>
              <a:rPr lang="tr-TR" sz="2400"/>
              <a:t> </a:t>
            </a:r>
            <a:r>
              <a:rPr lang="tr-TR" sz="2400">
                <a:solidFill>
                  <a:srgbClr val="FF0000"/>
                </a:solidFill>
              </a:rPr>
              <a:t>Yurt içinde </a:t>
            </a:r>
            <a:r>
              <a:rPr lang="tr-TR" sz="2400" u="sng">
                <a:solidFill>
                  <a:srgbClr val="002060"/>
                </a:solidFill>
              </a:rPr>
              <a:t>bir yıllık dönem</a:t>
            </a:r>
            <a:r>
              <a:rPr lang="tr-TR" sz="2400">
                <a:solidFill>
                  <a:srgbClr val="002060"/>
                </a:solidFill>
              </a:rPr>
              <a:t> zarfında</a:t>
            </a:r>
          </a:p>
          <a:p>
            <a:pPr algn="just" eaLnBrk="1" hangingPunct="1">
              <a:lnSpc>
                <a:spcPct val="150000"/>
              </a:lnSpc>
            </a:pPr>
            <a:r>
              <a:rPr lang="tr-TR" sz="2400">
                <a:solidFill>
                  <a:srgbClr val="002060"/>
                </a:solidFill>
              </a:rPr>
              <a:t>    </a:t>
            </a:r>
            <a:r>
              <a:rPr lang="tr-TR" sz="2400" u="sng">
                <a:solidFill>
                  <a:srgbClr val="002060"/>
                </a:solidFill>
              </a:rPr>
              <a:t>Aynı yerde</a:t>
            </a:r>
          </a:p>
          <a:p>
            <a:pPr algn="just" eaLnBrk="1" hangingPunct="1">
              <a:lnSpc>
                <a:spcPct val="150000"/>
              </a:lnSpc>
            </a:pPr>
            <a:r>
              <a:rPr lang="tr-TR" sz="2400">
                <a:solidFill>
                  <a:srgbClr val="002060"/>
                </a:solidFill>
              </a:rPr>
              <a:t>    </a:t>
            </a:r>
            <a:r>
              <a:rPr lang="tr-TR" sz="2400" u="sng">
                <a:solidFill>
                  <a:srgbClr val="002060"/>
                </a:solidFill>
              </a:rPr>
              <a:t>Aynı iş için</a:t>
            </a:r>
            <a:r>
              <a:rPr lang="tr-TR" sz="2400">
                <a:solidFill>
                  <a:srgbClr val="002060"/>
                </a:solidFill>
              </a:rPr>
              <a:t>              180 günden fazla verilemez</a:t>
            </a:r>
          </a:p>
          <a:p>
            <a:pPr algn="just" eaLnBrk="1" hangingPunct="1">
              <a:lnSpc>
                <a:spcPct val="150000"/>
              </a:lnSpc>
            </a:pPr>
            <a:r>
              <a:rPr lang="tr-TR" sz="2400">
                <a:solidFill>
                  <a:srgbClr val="002060"/>
                </a:solidFill>
              </a:rPr>
              <a:t>    </a:t>
            </a:r>
            <a:r>
              <a:rPr lang="tr-TR" sz="2400" u="sng">
                <a:solidFill>
                  <a:srgbClr val="002060"/>
                </a:solidFill>
              </a:rPr>
              <a:t>Aynı şahsa</a:t>
            </a:r>
            <a:r>
              <a:rPr lang="tr-TR" sz="2400">
                <a:solidFill>
                  <a:srgbClr val="002060"/>
                </a:solidFill>
              </a:rPr>
              <a:t> </a:t>
            </a:r>
          </a:p>
          <a:p>
            <a:pPr algn="just" eaLnBrk="1" hangingPunct="1">
              <a:lnSpc>
                <a:spcPct val="150000"/>
              </a:lnSpc>
              <a:buClr>
                <a:srgbClr val="002060"/>
              </a:buClr>
              <a:buFont typeface="Wingdings 2" pitchFamily="18" charset="2"/>
              <a:buNone/>
            </a:pPr>
            <a:endParaRPr lang="tr-TR" sz="2400">
              <a:solidFill>
                <a:srgbClr val="FF0000"/>
              </a:solidFill>
            </a:endParaRPr>
          </a:p>
          <a:p>
            <a:pPr algn="just" eaLnBrk="1" hangingPunct="1">
              <a:lnSpc>
                <a:spcPct val="150000"/>
              </a:lnSpc>
              <a:buClr>
                <a:srgbClr val="002060"/>
              </a:buClr>
              <a:buFont typeface="Wingdings 2" pitchFamily="18" charset="2"/>
              <a:buNone/>
            </a:pPr>
            <a:r>
              <a:rPr lang="tr-TR" sz="2400">
                <a:solidFill>
                  <a:srgbClr val="FF0000"/>
                </a:solidFill>
              </a:rPr>
              <a:t>İlk 90 gün için tam</a:t>
            </a:r>
            <a:r>
              <a:rPr lang="tr-TR" sz="2400"/>
              <a:t>, </a:t>
            </a:r>
            <a:r>
              <a:rPr lang="tr-TR" sz="2400">
                <a:solidFill>
                  <a:srgbClr val="002060"/>
                </a:solidFill>
              </a:rPr>
              <a:t>takip eden </a:t>
            </a:r>
            <a:r>
              <a:rPr lang="tr-TR" sz="2400">
                <a:solidFill>
                  <a:srgbClr val="FF0000"/>
                </a:solidFill>
              </a:rPr>
              <a:t>90 gün için 2/3 oranında </a:t>
            </a:r>
            <a:r>
              <a:rPr lang="tr-TR" sz="2400">
                <a:solidFill>
                  <a:srgbClr val="002060"/>
                </a:solidFill>
              </a:rPr>
              <a:t>ödenir.</a:t>
            </a:r>
          </a:p>
          <a:p>
            <a:pPr algn="just" eaLnBrk="1" hangingPunct="1">
              <a:lnSpc>
                <a:spcPct val="150000"/>
              </a:lnSpc>
            </a:pPr>
            <a:r>
              <a:rPr lang="tr-TR" sz="2400">
                <a:solidFill>
                  <a:srgbClr val="002060"/>
                </a:solidFill>
              </a:rPr>
              <a:t>Denetim elemanları, arazide çalışanlar vb. tam alır.</a:t>
            </a:r>
          </a:p>
        </p:txBody>
      </p:sp>
      <p:sp>
        <p:nvSpPr>
          <p:cNvPr id="77828" name="AutoShape 8"/>
          <p:cNvSpPr>
            <a:spLocks/>
          </p:cNvSpPr>
          <p:nvPr/>
        </p:nvSpPr>
        <p:spPr bwMode="gray">
          <a:xfrm>
            <a:off x="2627313" y="2911475"/>
            <a:ext cx="457200" cy="1309688"/>
          </a:xfrm>
          <a:prstGeom prst="rightBrace">
            <a:avLst>
              <a:gd name="adj1" fmla="val 16286"/>
              <a:gd name="adj2" fmla="val 47505"/>
            </a:avLst>
          </a:prstGeom>
          <a:noFill/>
          <a:ln w="25400">
            <a:solidFill>
              <a:schemeClr val="tx1"/>
            </a:solidFill>
            <a:round/>
            <a:headEnd/>
            <a:tailEnd/>
          </a:ln>
        </p:spPr>
        <p:txBody>
          <a:bodyPr wrap="none" anchor="ctr"/>
          <a:lstStyle/>
          <a:p>
            <a:pPr algn="ctr" eaLnBrk="1" hangingPunct="1"/>
            <a:endParaRPr lang="tr-TR"/>
          </a:p>
        </p:txBody>
      </p:sp>
      <p:sp>
        <p:nvSpPr>
          <p:cNvPr id="77829"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Geçici Görev Yolluğunda Azami Süre</a:t>
            </a:r>
          </a:p>
        </p:txBody>
      </p:sp>
      <p:pic>
        <p:nvPicPr>
          <p:cNvPr id="77830"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42. madde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2 Slayt Numarası Yer Tutucusu"/>
          <p:cNvSpPr>
            <a:spLocks noGrp="1"/>
          </p:cNvSpPr>
          <p:nvPr>
            <p:ph type="sldNum" sz="quarter" idx="12"/>
          </p:nvPr>
        </p:nvSpPr>
        <p:spPr bwMode="auto">
          <a:noFill/>
          <a:ln>
            <a:miter lim="800000"/>
            <a:headEnd/>
            <a:tailEnd/>
          </a:ln>
        </p:spPr>
        <p:txBody>
          <a:bodyPr/>
          <a:lstStyle/>
          <a:p>
            <a:fld id="{1EDD81F7-9489-4675-85E0-22E575600CBE}" type="slidenum">
              <a:rPr lang="tr-TR" smtClean="0">
                <a:solidFill>
                  <a:srgbClr val="898989"/>
                </a:solidFill>
              </a:rPr>
              <a:pPr/>
              <a:t>54</a:t>
            </a:fld>
            <a:endParaRPr lang="tr-TR" smtClean="0">
              <a:solidFill>
                <a:srgbClr val="898989"/>
              </a:solidFill>
            </a:endParaRPr>
          </a:p>
        </p:txBody>
      </p:sp>
      <p:pic>
        <p:nvPicPr>
          <p:cNvPr id="78851"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8" name="Yuvarlatılmış Dikdörtgen 7"/>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42. madde; </a:t>
            </a:r>
          </a:p>
          <a:p>
            <a:pPr algn="ctr">
              <a:defRPr/>
            </a:pPr>
            <a:r>
              <a:rPr lang="tr-TR" sz="1600" b="1" dirty="0">
                <a:solidFill>
                  <a:schemeClr val="accent4">
                    <a:lumMod val="75000"/>
                  </a:schemeClr>
                </a:solidFill>
                <a:latin typeface="+mj-lt"/>
              </a:rPr>
              <a:t>Maliye Bakanlığı 15.6.1988 tarihli ve 11108 sayılı görüş yazısı</a:t>
            </a:r>
            <a:endParaRPr lang="tr-TR" sz="2000" b="1" dirty="0">
              <a:solidFill>
                <a:schemeClr val="accent4">
                  <a:lumMod val="75000"/>
                </a:schemeClr>
              </a:solidFill>
              <a:latin typeface="+mj-lt"/>
            </a:endParaRPr>
          </a:p>
        </p:txBody>
      </p:sp>
      <p:sp>
        <p:nvSpPr>
          <p:cNvPr id="78853"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78854" name="Resim 12"/>
          <p:cNvPicPr>
            <a:picLocks noChangeAspect="1"/>
          </p:cNvPicPr>
          <p:nvPr/>
        </p:nvPicPr>
        <p:blipFill>
          <a:blip r:embed="rId3" cstate="print"/>
          <a:srcRect/>
          <a:stretch>
            <a:fillRect/>
          </a:stretch>
        </p:blipFill>
        <p:spPr bwMode="auto">
          <a:xfrm>
            <a:off x="131763" y="1201738"/>
            <a:ext cx="839787" cy="760412"/>
          </a:xfrm>
          <a:prstGeom prst="rect">
            <a:avLst/>
          </a:prstGeom>
          <a:noFill/>
          <a:ln w="9525">
            <a:noFill/>
            <a:miter lim="800000"/>
            <a:headEnd/>
            <a:tailEnd/>
          </a:ln>
        </p:spPr>
      </p:pic>
      <p:sp>
        <p:nvSpPr>
          <p:cNvPr id="14" name="10 Metin kutusu"/>
          <p:cNvSpPr txBox="1">
            <a:spLocks noChangeArrowheads="1"/>
          </p:cNvSpPr>
          <p:nvPr/>
        </p:nvSpPr>
        <p:spPr bwMode="auto">
          <a:xfrm>
            <a:off x="1025525" y="1409700"/>
            <a:ext cx="7939088" cy="400050"/>
          </a:xfrm>
          <a:prstGeom prst="rect">
            <a:avLst/>
          </a:prstGeom>
          <a:noFill/>
          <a:ln w="9525">
            <a:noFill/>
            <a:miter lim="800000"/>
            <a:headEnd/>
            <a:tailEnd/>
          </a:ln>
        </p:spPr>
        <p:txBody>
          <a:bodyPr anchor="ctr">
            <a:spAutoFit/>
          </a:bodyPr>
          <a:lstStyle/>
          <a:p>
            <a:pPr algn="ctr"/>
            <a:r>
              <a:rPr lang="tr-TR" sz="2000" b="1" i="1"/>
              <a:t>42 nci maddedeki bir yıllık dönemden mali yıl mı anlaşılmalıdır?</a:t>
            </a:r>
          </a:p>
        </p:txBody>
      </p:sp>
      <p:sp>
        <p:nvSpPr>
          <p:cNvPr id="15" name="6 Dikdörtgen"/>
          <p:cNvSpPr>
            <a:spLocks noChangeArrowheads="1"/>
          </p:cNvSpPr>
          <p:nvPr/>
        </p:nvSpPr>
        <p:spPr bwMode="auto">
          <a:xfrm>
            <a:off x="450850" y="2852738"/>
            <a:ext cx="8296275" cy="2308225"/>
          </a:xfrm>
          <a:prstGeom prst="rect">
            <a:avLst/>
          </a:prstGeom>
          <a:noFill/>
          <a:ln w="9525">
            <a:noFill/>
            <a:miter lim="800000"/>
            <a:headEnd/>
            <a:tailEnd/>
          </a:ln>
        </p:spPr>
        <p:txBody>
          <a:bodyPr>
            <a:spAutoFit/>
          </a:bodyPr>
          <a:lstStyle/>
          <a:p>
            <a:pPr algn="just" eaLnBrk="1" hangingPunct="1"/>
            <a:r>
              <a:rPr lang="tr-TR" sz="2400">
                <a:solidFill>
                  <a:srgbClr val="002060"/>
                </a:solidFill>
              </a:rPr>
              <a:t>Söz konusu hükümde yer alan “bir yıllık dönem” ibaresi görev mahalline varış tarihinden itibaren hesaplanacak 365 günlük bir süreyi ifade etmektedir. </a:t>
            </a:r>
          </a:p>
          <a:p>
            <a:pPr algn="just" eaLnBrk="1" hangingPunct="1"/>
            <a:endParaRPr lang="tr-TR" sz="2400">
              <a:solidFill>
                <a:srgbClr val="002060"/>
              </a:solidFill>
            </a:endParaRPr>
          </a:p>
          <a:p>
            <a:pPr algn="just" eaLnBrk="1" hangingPunct="1"/>
            <a:r>
              <a:rPr lang="tr-TR" sz="2400">
                <a:solidFill>
                  <a:srgbClr val="002060"/>
                </a:solidFill>
              </a:rPr>
              <a:t>Bu nedenle, söz konusu ibarenin mali yıl olarak dikkate alınması mümkün bulunmamaktadır.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4 Slayt Numarası Yer Tutucusu"/>
          <p:cNvSpPr>
            <a:spLocks noGrp="1"/>
          </p:cNvSpPr>
          <p:nvPr>
            <p:ph type="sldNum" sz="quarter" idx="12"/>
          </p:nvPr>
        </p:nvSpPr>
        <p:spPr bwMode="auto">
          <a:noFill/>
          <a:ln>
            <a:miter lim="800000"/>
            <a:headEnd/>
            <a:tailEnd/>
          </a:ln>
        </p:spPr>
        <p:txBody>
          <a:bodyPr/>
          <a:lstStyle/>
          <a:p>
            <a:fld id="{59393EFE-EA30-433E-9F29-9E66B3321213}" type="slidenum">
              <a:rPr lang="tr-TR" smtClean="0">
                <a:solidFill>
                  <a:srgbClr val="898989"/>
                </a:solidFill>
              </a:rPr>
              <a:pPr/>
              <a:t>55</a:t>
            </a:fld>
            <a:endParaRPr lang="tr-TR" smtClean="0">
              <a:solidFill>
                <a:srgbClr val="898989"/>
              </a:solidFill>
            </a:endParaRPr>
          </a:p>
        </p:txBody>
      </p:sp>
      <p:sp>
        <p:nvSpPr>
          <p:cNvPr id="79875"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Günübirlik Görevlendirme</a:t>
            </a:r>
          </a:p>
        </p:txBody>
      </p:sp>
      <p:pic>
        <p:nvPicPr>
          <p:cNvPr id="79876"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39. madde</a:t>
            </a:r>
          </a:p>
        </p:txBody>
      </p:sp>
      <p:sp>
        <p:nvSpPr>
          <p:cNvPr id="81927" name="Rectangle 4"/>
          <p:cNvSpPr>
            <a:spLocks noChangeArrowheads="1"/>
          </p:cNvSpPr>
          <p:nvPr/>
        </p:nvSpPr>
        <p:spPr bwMode="gray">
          <a:xfrm>
            <a:off x="107950" y="1181100"/>
            <a:ext cx="8694738" cy="5078413"/>
          </a:xfrm>
          <a:prstGeom prst="rect">
            <a:avLst/>
          </a:prstGeom>
          <a:noFill/>
          <a:ln w="9525" algn="ctr">
            <a:noFill/>
            <a:miter lim="800000"/>
            <a:headEnd/>
            <a:tailEnd/>
          </a:ln>
        </p:spPr>
        <p:txBody>
          <a:bodyPr>
            <a:spAutoFit/>
          </a:bodyPr>
          <a:lstStyle/>
          <a:p>
            <a:pPr algn="just" eaLnBrk="1" hangingPunct="1">
              <a:lnSpc>
                <a:spcPct val="150000"/>
              </a:lnSpc>
              <a:buFont typeface="Wingdings 2" pitchFamily="18" charset="2"/>
              <a:buNone/>
            </a:pPr>
            <a:r>
              <a:rPr lang="tr-TR" sz="2400">
                <a:solidFill>
                  <a:srgbClr val="002060"/>
                </a:solidFill>
              </a:rPr>
              <a:t>Geçici bir görevle </a:t>
            </a:r>
            <a:r>
              <a:rPr lang="tr-TR" sz="2400" u="sng">
                <a:solidFill>
                  <a:srgbClr val="FF0000"/>
                </a:solidFill>
              </a:rPr>
              <a:t>memuriyet mahalli dışındaki</a:t>
            </a:r>
            <a:r>
              <a:rPr lang="tr-TR" sz="2400">
                <a:solidFill>
                  <a:srgbClr val="FF0000"/>
                </a:solidFill>
              </a:rPr>
              <a:t> </a:t>
            </a:r>
            <a:r>
              <a:rPr lang="tr-TR" sz="2400">
                <a:solidFill>
                  <a:srgbClr val="002060"/>
                </a:solidFill>
              </a:rPr>
              <a:t>bir yere gönderilenlerden;</a:t>
            </a:r>
          </a:p>
          <a:p>
            <a:pPr algn="just" eaLnBrk="1" hangingPunct="1">
              <a:lnSpc>
                <a:spcPct val="150000"/>
              </a:lnSpc>
              <a:buFont typeface="Wingdings 2" pitchFamily="18" charset="2"/>
              <a:buNone/>
            </a:pPr>
            <a:endParaRPr lang="tr-TR" sz="2400">
              <a:solidFill>
                <a:srgbClr val="002060"/>
              </a:solidFill>
            </a:endParaRPr>
          </a:p>
          <a:p>
            <a:pPr algn="just" eaLnBrk="1" hangingPunct="1">
              <a:lnSpc>
                <a:spcPct val="150000"/>
              </a:lnSpc>
              <a:buFont typeface="Wingdings 2" pitchFamily="18" charset="2"/>
              <a:buNone/>
            </a:pPr>
            <a:r>
              <a:rPr lang="tr-TR" sz="2400">
                <a:solidFill>
                  <a:srgbClr val="002060"/>
                </a:solidFill>
              </a:rPr>
              <a:t>Buralarda ve yolda </a:t>
            </a:r>
            <a:r>
              <a:rPr lang="tr-TR" sz="2400">
                <a:solidFill>
                  <a:srgbClr val="FF0000"/>
                </a:solidFill>
              </a:rPr>
              <a:t>öğle (saat 13.00) </a:t>
            </a:r>
            <a:r>
              <a:rPr lang="tr-TR" sz="2400">
                <a:solidFill>
                  <a:srgbClr val="002060"/>
                </a:solidFill>
              </a:rPr>
              <a:t>ve </a:t>
            </a:r>
            <a:r>
              <a:rPr lang="tr-TR" sz="2400">
                <a:solidFill>
                  <a:srgbClr val="FF0000"/>
                </a:solidFill>
              </a:rPr>
              <a:t>akşam (saat   19.00) yemeği</a:t>
            </a:r>
            <a:r>
              <a:rPr lang="tr-TR" sz="2400">
                <a:solidFill>
                  <a:srgbClr val="002060"/>
                </a:solidFill>
              </a:rPr>
              <a:t> zamanlarından birini geçirenlere </a:t>
            </a:r>
            <a:r>
              <a:rPr lang="tr-TR" sz="2400">
                <a:solidFill>
                  <a:srgbClr val="FF0000"/>
                </a:solidFill>
              </a:rPr>
              <a:t>1/3,</a:t>
            </a:r>
          </a:p>
          <a:p>
            <a:pPr algn="just" eaLnBrk="1" hangingPunct="1">
              <a:lnSpc>
                <a:spcPct val="150000"/>
              </a:lnSpc>
              <a:buFont typeface="Wingdings 2" pitchFamily="18" charset="2"/>
              <a:buNone/>
            </a:pPr>
            <a:endParaRPr lang="tr-TR" sz="2400">
              <a:solidFill>
                <a:srgbClr val="002060"/>
              </a:solidFill>
            </a:endParaRPr>
          </a:p>
          <a:p>
            <a:pPr algn="just" eaLnBrk="1" hangingPunct="1">
              <a:lnSpc>
                <a:spcPct val="150000"/>
              </a:lnSpc>
              <a:buFont typeface="Wingdings 2" pitchFamily="18" charset="2"/>
              <a:buNone/>
            </a:pPr>
            <a:r>
              <a:rPr lang="tr-TR" sz="2400">
                <a:solidFill>
                  <a:srgbClr val="FF0000"/>
                </a:solidFill>
              </a:rPr>
              <a:t>İkisini geçirenlere 2/3 </a:t>
            </a:r>
            <a:r>
              <a:rPr lang="tr-TR" sz="2400">
                <a:solidFill>
                  <a:srgbClr val="002060"/>
                </a:solidFill>
              </a:rPr>
              <a:t>oranında,</a:t>
            </a:r>
          </a:p>
          <a:p>
            <a:pPr algn="just" eaLnBrk="1" hangingPunct="1">
              <a:lnSpc>
                <a:spcPct val="150000"/>
              </a:lnSpc>
              <a:buFont typeface="Wingdings 2" pitchFamily="18" charset="2"/>
              <a:buNone/>
            </a:pPr>
            <a:endParaRPr lang="tr-TR" sz="2400">
              <a:solidFill>
                <a:srgbClr val="002060"/>
              </a:solidFill>
            </a:endParaRPr>
          </a:p>
          <a:p>
            <a:pPr algn="just" eaLnBrk="1" hangingPunct="1">
              <a:lnSpc>
                <a:spcPct val="150000"/>
              </a:lnSpc>
              <a:buFont typeface="Wingdings 2" pitchFamily="18" charset="2"/>
              <a:buNone/>
            </a:pPr>
            <a:r>
              <a:rPr lang="tr-TR" sz="2400">
                <a:solidFill>
                  <a:srgbClr val="FF0000"/>
                </a:solidFill>
              </a:rPr>
              <a:t>Geceyi de geçirenlere tam gündelik </a:t>
            </a:r>
            <a:r>
              <a:rPr lang="tr-TR" sz="2400">
                <a:solidFill>
                  <a:srgbClr val="002060"/>
                </a:solidFill>
              </a:rPr>
              <a:t>verilir.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2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4 Slayt Numarası Yer Tutucusu"/>
          <p:cNvSpPr>
            <a:spLocks noGrp="1"/>
          </p:cNvSpPr>
          <p:nvPr>
            <p:ph type="sldNum" sz="quarter" idx="12"/>
          </p:nvPr>
        </p:nvSpPr>
        <p:spPr bwMode="auto">
          <a:noFill/>
          <a:ln>
            <a:miter lim="800000"/>
            <a:headEnd/>
            <a:tailEnd/>
          </a:ln>
        </p:spPr>
        <p:txBody>
          <a:bodyPr/>
          <a:lstStyle/>
          <a:p>
            <a:fld id="{52C8796D-C84A-4EC6-A4F6-62706DD08B60}" type="slidenum">
              <a:rPr lang="tr-TR" smtClean="0">
                <a:solidFill>
                  <a:srgbClr val="898989"/>
                </a:solidFill>
              </a:rPr>
              <a:pPr/>
              <a:t>56</a:t>
            </a:fld>
            <a:endParaRPr lang="tr-TR" smtClean="0">
              <a:solidFill>
                <a:srgbClr val="898989"/>
              </a:solidFill>
            </a:endParaRPr>
          </a:p>
        </p:txBody>
      </p:sp>
      <p:sp>
        <p:nvSpPr>
          <p:cNvPr id="80899"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Günübirlik Görevlendirme</a:t>
            </a:r>
          </a:p>
        </p:txBody>
      </p:sp>
      <p:pic>
        <p:nvPicPr>
          <p:cNvPr id="80900"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39. madde</a:t>
            </a:r>
          </a:p>
        </p:txBody>
      </p:sp>
      <p:cxnSp>
        <p:nvCxnSpPr>
          <p:cNvPr id="4" name="Düz Bağlayıcı 3"/>
          <p:cNvCxnSpPr/>
          <p:nvPr/>
        </p:nvCxnSpPr>
        <p:spPr>
          <a:xfrm flipV="1">
            <a:off x="587375" y="2374900"/>
            <a:ext cx="7399338" cy="6667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Yukarı Aşağı Ok 4"/>
          <p:cNvSpPr/>
          <p:nvPr/>
        </p:nvSpPr>
        <p:spPr>
          <a:xfrm>
            <a:off x="395288" y="2084388"/>
            <a:ext cx="215900" cy="647700"/>
          </a:xfrm>
          <a:prstGeom prst="upDownArrow">
            <a:avLst/>
          </a:prstGeom>
          <a:solidFill>
            <a:srgbClr val="26A3F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Yukarı Aşağı Ok 11"/>
          <p:cNvSpPr/>
          <p:nvPr/>
        </p:nvSpPr>
        <p:spPr>
          <a:xfrm>
            <a:off x="3203575" y="2079625"/>
            <a:ext cx="215900" cy="647700"/>
          </a:xfrm>
          <a:prstGeom prst="up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Yukarı Aşağı Ok 12"/>
          <p:cNvSpPr/>
          <p:nvPr/>
        </p:nvSpPr>
        <p:spPr>
          <a:xfrm>
            <a:off x="5724525" y="2079625"/>
            <a:ext cx="215900" cy="647700"/>
          </a:xfrm>
          <a:prstGeom prst="upDown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Yukarı Aşağı Ok 13"/>
          <p:cNvSpPr/>
          <p:nvPr/>
        </p:nvSpPr>
        <p:spPr>
          <a:xfrm>
            <a:off x="7956550" y="2076450"/>
            <a:ext cx="215900" cy="649288"/>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Yukarı Bükülü Ok 5"/>
          <p:cNvSpPr/>
          <p:nvPr/>
        </p:nvSpPr>
        <p:spPr>
          <a:xfrm>
            <a:off x="1258888" y="2492375"/>
            <a:ext cx="2952750" cy="5048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6" name="Yukarı Bükülü Ok 15"/>
          <p:cNvSpPr/>
          <p:nvPr/>
        </p:nvSpPr>
        <p:spPr>
          <a:xfrm>
            <a:off x="2411413" y="2565400"/>
            <a:ext cx="4681537" cy="50323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7" name="Yukarı Bükülü Ok 16"/>
          <p:cNvSpPr/>
          <p:nvPr/>
        </p:nvSpPr>
        <p:spPr>
          <a:xfrm rot="21386438">
            <a:off x="900113" y="2959100"/>
            <a:ext cx="8088312" cy="1079500"/>
          </a:xfrm>
          <a:prstGeom prst="curvedUpArrow">
            <a:avLst>
              <a:gd name="adj1" fmla="val 25000"/>
              <a:gd name="adj2" fmla="val 50000"/>
              <a:gd name="adj3" fmla="val 3236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9" name="Metin kutusu 8"/>
          <p:cNvSpPr txBox="1">
            <a:spLocks noChangeArrowheads="1"/>
          </p:cNvSpPr>
          <p:nvPr/>
        </p:nvSpPr>
        <p:spPr bwMode="auto">
          <a:xfrm>
            <a:off x="2051050" y="3068638"/>
            <a:ext cx="506413" cy="369887"/>
          </a:xfrm>
          <a:prstGeom prst="rect">
            <a:avLst/>
          </a:prstGeom>
          <a:noFill/>
          <a:ln w="9525">
            <a:noFill/>
            <a:miter lim="800000"/>
            <a:headEnd/>
            <a:tailEnd/>
          </a:ln>
        </p:spPr>
        <p:txBody>
          <a:bodyPr wrap="none">
            <a:spAutoFit/>
          </a:bodyPr>
          <a:lstStyle/>
          <a:p>
            <a:r>
              <a:rPr lang="tr-TR"/>
              <a:t>1/3</a:t>
            </a:r>
          </a:p>
        </p:txBody>
      </p:sp>
      <p:sp>
        <p:nvSpPr>
          <p:cNvPr id="21" name="Metin kutusu 20"/>
          <p:cNvSpPr txBox="1">
            <a:spLocks noChangeArrowheads="1"/>
          </p:cNvSpPr>
          <p:nvPr/>
        </p:nvSpPr>
        <p:spPr bwMode="auto">
          <a:xfrm>
            <a:off x="5002213" y="3141663"/>
            <a:ext cx="506412" cy="368300"/>
          </a:xfrm>
          <a:prstGeom prst="rect">
            <a:avLst/>
          </a:prstGeom>
          <a:noFill/>
          <a:ln w="9525">
            <a:noFill/>
            <a:miter lim="800000"/>
            <a:headEnd/>
            <a:tailEnd/>
          </a:ln>
        </p:spPr>
        <p:txBody>
          <a:bodyPr wrap="none">
            <a:spAutoFit/>
          </a:bodyPr>
          <a:lstStyle/>
          <a:p>
            <a:r>
              <a:rPr lang="tr-TR"/>
              <a:t>2/3</a:t>
            </a:r>
          </a:p>
        </p:txBody>
      </p:sp>
      <p:sp>
        <p:nvSpPr>
          <p:cNvPr id="22" name="Metin kutusu 21"/>
          <p:cNvSpPr txBox="1">
            <a:spLocks noChangeArrowheads="1"/>
          </p:cNvSpPr>
          <p:nvPr/>
        </p:nvSpPr>
        <p:spPr bwMode="auto">
          <a:xfrm>
            <a:off x="4211638" y="4310063"/>
            <a:ext cx="504825" cy="369887"/>
          </a:xfrm>
          <a:prstGeom prst="rect">
            <a:avLst/>
          </a:prstGeom>
          <a:noFill/>
          <a:ln w="9525">
            <a:noFill/>
            <a:miter lim="800000"/>
            <a:headEnd/>
            <a:tailEnd/>
          </a:ln>
        </p:spPr>
        <p:txBody>
          <a:bodyPr wrap="none">
            <a:spAutoFit/>
          </a:bodyPr>
          <a:lstStyle/>
          <a:p>
            <a:r>
              <a:rPr lang="tr-TR"/>
              <a:t>3/3</a:t>
            </a:r>
          </a:p>
        </p:txBody>
      </p:sp>
      <p:sp>
        <p:nvSpPr>
          <p:cNvPr id="23" name="Metin kutusu 22"/>
          <p:cNvSpPr txBox="1">
            <a:spLocks noChangeArrowheads="1"/>
          </p:cNvSpPr>
          <p:nvPr/>
        </p:nvSpPr>
        <p:spPr bwMode="auto">
          <a:xfrm>
            <a:off x="-52388" y="1663700"/>
            <a:ext cx="1492251" cy="369888"/>
          </a:xfrm>
          <a:prstGeom prst="rect">
            <a:avLst/>
          </a:prstGeom>
          <a:noFill/>
          <a:ln w="9525">
            <a:noFill/>
            <a:miter lim="800000"/>
            <a:headEnd/>
            <a:tailEnd/>
          </a:ln>
        </p:spPr>
        <p:txBody>
          <a:bodyPr wrap="none">
            <a:spAutoFit/>
          </a:bodyPr>
          <a:lstStyle/>
          <a:p>
            <a:r>
              <a:rPr lang="tr-TR"/>
              <a:t>Sabah 05.00</a:t>
            </a:r>
          </a:p>
        </p:txBody>
      </p:sp>
      <p:sp>
        <p:nvSpPr>
          <p:cNvPr id="25" name="Metin kutusu 24"/>
          <p:cNvSpPr txBox="1">
            <a:spLocks noChangeArrowheads="1"/>
          </p:cNvSpPr>
          <p:nvPr/>
        </p:nvSpPr>
        <p:spPr bwMode="auto">
          <a:xfrm>
            <a:off x="2627313" y="1674813"/>
            <a:ext cx="1312862" cy="368300"/>
          </a:xfrm>
          <a:prstGeom prst="rect">
            <a:avLst/>
          </a:prstGeom>
          <a:noFill/>
          <a:ln w="9525">
            <a:noFill/>
            <a:miter lim="800000"/>
            <a:headEnd/>
            <a:tailEnd/>
          </a:ln>
        </p:spPr>
        <p:txBody>
          <a:bodyPr wrap="none">
            <a:spAutoFit/>
          </a:bodyPr>
          <a:lstStyle/>
          <a:p>
            <a:r>
              <a:rPr lang="tr-TR"/>
              <a:t>Öğle 13.00</a:t>
            </a:r>
          </a:p>
        </p:txBody>
      </p:sp>
      <p:sp>
        <p:nvSpPr>
          <p:cNvPr id="26" name="Metin kutusu 25"/>
          <p:cNvSpPr txBox="1">
            <a:spLocks noChangeArrowheads="1"/>
          </p:cNvSpPr>
          <p:nvPr/>
        </p:nvSpPr>
        <p:spPr bwMode="auto">
          <a:xfrm>
            <a:off x="5203825" y="1700213"/>
            <a:ext cx="1530350" cy="369887"/>
          </a:xfrm>
          <a:prstGeom prst="rect">
            <a:avLst/>
          </a:prstGeom>
          <a:noFill/>
          <a:ln w="9525">
            <a:noFill/>
            <a:miter lim="800000"/>
            <a:headEnd/>
            <a:tailEnd/>
          </a:ln>
        </p:spPr>
        <p:txBody>
          <a:bodyPr wrap="none">
            <a:spAutoFit/>
          </a:bodyPr>
          <a:lstStyle/>
          <a:p>
            <a:r>
              <a:rPr lang="tr-TR"/>
              <a:t>Akşam 19.00</a:t>
            </a:r>
          </a:p>
        </p:txBody>
      </p:sp>
      <p:sp>
        <p:nvSpPr>
          <p:cNvPr id="27" name="Metin kutusu 26"/>
          <p:cNvSpPr txBox="1">
            <a:spLocks noChangeArrowheads="1"/>
          </p:cNvSpPr>
          <p:nvPr/>
        </p:nvSpPr>
        <p:spPr bwMode="auto">
          <a:xfrm>
            <a:off x="7380288" y="1700213"/>
            <a:ext cx="1377950" cy="369887"/>
          </a:xfrm>
          <a:prstGeom prst="rect">
            <a:avLst/>
          </a:prstGeom>
          <a:noFill/>
          <a:ln w="9525">
            <a:noFill/>
            <a:miter lim="800000"/>
            <a:headEnd/>
            <a:tailEnd/>
          </a:ln>
        </p:spPr>
        <p:txBody>
          <a:bodyPr wrap="none">
            <a:spAutoFit/>
          </a:bodyPr>
          <a:lstStyle/>
          <a:p>
            <a:r>
              <a:rPr lang="tr-TR"/>
              <a:t>Gece 05.00</a:t>
            </a:r>
          </a:p>
        </p:txBody>
      </p:sp>
      <p:sp>
        <p:nvSpPr>
          <p:cNvPr id="15" name="Metin kutusu 14"/>
          <p:cNvSpPr txBox="1">
            <a:spLocks noChangeArrowheads="1"/>
          </p:cNvSpPr>
          <p:nvPr/>
        </p:nvSpPr>
        <p:spPr bwMode="auto">
          <a:xfrm>
            <a:off x="107950" y="5157788"/>
            <a:ext cx="8945563" cy="646112"/>
          </a:xfrm>
          <a:prstGeom prst="rect">
            <a:avLst/>
          </a:prstGeom>
          <a:noFill/>
          <a:ln w="9525">
            <a:noFill/>
            <a:miter lim="800000"/>
            <a:headEnd/>
            <a:tailEnd/>
          </a:ln>
        </p:spPr>
        <p:txBody>
          <a:bodyPr>
            <a:spAutoFit/>
          </a:bodyPr>
          <a:lstStyle/>
          <a:p>
            <a:r>
              <a:rPr lang="tr-TR"/>
              <a:t>Harcırah Kanununda gecenin geçirildiği saat belirlenmemiştir. Güneşin doğuş saatine göre her yörede ayrı ayrı tespit edilmesi gerekmektedir.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6" grpId="0" animBg="1"/>
      <p:bldP spid="16" grpId="0" animBg="1"/>
      <p:bldP spid="17" grpId="0" animBg="1"/>
      <p:bldP spid="9" grpId="0"/>
      <p:bldP spid="21" grpId="0"/>
      <p:bldP spid="22" grpId="0"/>
      <p:bldP spid="23" grpId="0"/>
      <p:bldP spid="25" grpId="0"/>
      <p:bldP spid="26" grpId="0"/>
      <p:bldP spid="27" grpId="0"/>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4 Slayt Numarası Yer Tutucusu"/>
          <p:cNvSpPr>
            <a:spLocks noGrp="1"/>
          </p:cNvSpPr>
          <p:nvPr>
            <p:ph type="sldNum" sz="quarter" idx="12"/>
          </p:nvPr>
        </p:nvSpPr>
        <p:spPr bwMode="auto">
          <a:noFill/>
          <a:ln>
            <a:miter lim="800000"/>
            <a:headEnd/>
            <a:tailEnd/>
          </a:ln>
        </p:spPr>
        <p:txBody>
          <a:bodyPr/>
          <a:lstStyle/>
          <a:p>
            <a:fld id="{A6288533-1247-4744-ACB8-CF821DBEA3E1}" type="slidenum">
              <a:rPr lang="tr-TR" smtClean="0">
                <a:solidFill>
                  <a:srgbClr val="898989"/>
                </a:solidFill>
              </a:rPr>
              <a:pPr/>
              <a:t>57</a:t>
            </a:fld>
            <a:endParaRPr lang="tr-TR" smtClean="0">
              <a:solidFill>
                <a:srgbClr val="898989"/>
              </a:solidFill>
            </a:endParaRPr>
          </a:p>
        </p:txBody>
      </p:sp>
      <p:pic>
        <p:nvPicPr>
          <p:cNvPr id="81923"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5237 sayılı TCK 6. madde (e) bendi</a:t>
            </a:r>
          </a:p>
        </p:txBody>
      </p:sp>
      <p:sp>
        <p:nvSpPr>
          <p:cNvPr id="92167" name="Dikdörtgen 1"/>
          <p:cNvSpPr>
            <a:spLocks noChangeArrowheads="1"/>
          </p:cNvSpPr>
          <p:nvPr/>
        </p:nvSpPr>
        <p:spPr bwMode="auto">
          <a:xfrm>
            <a:off x="107950" y="1196975"/>
            <a:ext cx="8945563" cy="4892675"/>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auto" hangingPunct="1">
              <a:spcAft>
                <a:spcPts val="0"/>
              </a:spcAft>
              <a:buClr>
                <a:schemeClr val="accent3"/>
              </a:buClr>
              <a:buFont typeface="Wingdings 2"/>
              <a:buNone/>
              <a:defRPr/>
            </a:pPr>
            <a:r>
              <a:rPr lang="tr-TR" sz="2400" dirty="0">
                <a:solidFill>
                  <a:srgbClr val="002060"/>
                </a:solidFill>
              </a:rPr>
              <a:t>Yeni </a:t>
            </a:r>
            <a:r>
              <a:rPr lang="tr-TR" sz="2400" dirty="0" err="1" smtClean="0">
                <a:solidFill>
                  <a:srgbClr val="002060"/>
                </a:solidFill>
              </a:rPr>
              <a:t>TCK’nunda</a:t>
            </a:r>
            <a:r>
              <a:rPr lang="tr-TR" sz="2400" dirty="0" smtClean="0">
                <a:solidFill>
                  <a:srgbClr val="002060"/>
                </a:solidFill>
              </a:rPr>
              <a:t> ‘</a:t>
            </a:r>
            <a:r>
              <a:rPr lang="tr-TR" sz="2400" dirty="0">
                <a:solidFill>
                  <a:srgbClr val="002060"/>
                </a:solidFill>
              </a:rPr>
              <a:t>gece vakti’ ifadesinin tanımı yapılmıştır</a:t>
            </a:r>
            <a:r>
              <a:rPr lang="tr-TR" sz="2400" dirty="0" smtClean="0">
                <a:solidFill>
                  <a:srgbClr val="002060"/>
                </a:solidFill>
              </a:rPr>
              <a:t>. </a:t>
            </a:r>
          </a:p>
          <a:p>
            <a:pPr algn="just" eaLnBrk="1" fontAlgn="auto" hangingPunct="1">
              <a:spcAft>
                <a:spcPts val="0"/>
              </a:spcAft>
              <a:buClr>
                <a:schemeClr val="accent3"/>
              </a:buClr>
              <a:buFont typeface="Wingdings 2"/>
              <a:buNone/>
              <a:defRPr/>
            </a:pPr>
            <a:endParaRPr lang="tr-TR" sz="2400" dirty="0">
              <a:solidFill>
                <a:srgbClr val="002060"/>
              </a:solidFill>
            </a:endParaRPr>
          </a:p>
          <a:p>
            <a:pPr algn="just" eaLnBrk="1" fontAlgn="auto" hangingPunct="1">
              <a:spcAft>
                <a:spcPts val="0"/>
              </a:spcAft>
              <a:buClr>
                <a:schemeClr val="accent3"/>
              </a:buClr>
              <a:buFont typeface="Wingdings 2"/>
              <a:buNone/>
              <a:defRPr/>
            </a:pPr>
            <a:r>
              <a:rPr lang="tr-TR" sz="2400" dirty="0" smtClean="0">
                <a:solidFill>
                  <a:srgbClr val="002060"/>
                </a:solidFill>
              </a:rPr>
              <a:t>Buna göre; </a:t>
            </a:r>
            <a:r>
              <a:rPr lang="tr-TR" sz="2400" dirty="0" smtClean="0">
                <a:solidFill>
                  <a:srgbClr val="FF0000"/>
                </a:solidFill>
              </a:rPr>
              <a:t>‘</a:t>
            </a:r>
            <a:r>
              <a:rPr lang="tr-TR" sz="2400" dirty="0">
                <a:solidFill>
                  <a:srgbClr val="FF0000"/>
                </a:solidFill>
              </a:rPr>
              <a:t>güneşin batmasından bir saat sonra başlayan ve doğmasından bir saat evvele kadar devam eden zaman süresi’ </a:t>
            </a:r>
            <a:endParaRPr lang="tr-TR" sz="2400" dirty="0" smtClean="0">
              <a:solidFill>
                <a:srgbClr val="FF0000"/>
              </a:solidFill>
            </a:endParaRPr>
          </a:p>
          <a:p>
            <a:pPr algn="just" eaLnBrk="1" fontAlgn="auto" hangingPunct="1">
              <a:spcAft>
                <a:spcPts val="0"/>
              </a:spcAft>
              <a:buClr>
                <a:schemeClr val="accent3"/>
              </a:buClr>
              <a:buFont typeface="Wingdings 2"/>
              <a:buNone/>
              <a:defRPr/>
            </a:pPr>
            <a:endParaRPr lang="tr-TR" sz="2400" dirty="0">
              <a:solidFill>
                <a:srgbClr val="002060"/>
              </a:solidFill>
            </a:endParaRPr>
          </a:p>
          <a:p>
            <a:pPr algn="just" eaLnBrk="1" fontAlgn="auto" hangingPunct="1">
              <a:spcAft>
                <a:spcPts val="0"/>
              </a:spcAft>
              <a:buClr>
                <a:schemeClr val="accent3"/>
              </a:buClr>
              <a:buFont typeface="Wingdings 2"/>
              <a:buNone/>
              <a:defRPr/>
            </a:pPr>
            <a:r>
              <a:rPr lang="tr-TR" sz="2400" dirty="0" smtClean="0">
                <a:solidFill>
                  <a:srgbClr val="002060"/>
                </a:solidFill>
              </a:rPr>
              <a:t>ceza </a:t>
            </a:r>
            <a:r>
              <a:rPr lang="tr-TR" sz="2400" dirty="0">
                <a:solidFill>
                  <a:srgbClr val="002060"/>
                </a:solidFill>
              </a:rPr>
              <a:t>kanununun uygulanması bakımından gece vakti olarak kabul edilmiştir. </a:t>
            </a:r>
            <a:endParaRPr lang="tr-TR" sz="2400" dirty="0" smtClean="0">
              <a:solidFill>
                <a:srgbClr val="002060"/>
              </a:solidFill>
            </a:endParaRPr>
          </a:p>
          <a:p>
            <a:pPr algn="just" eaLnBrk="1" fontAlgn="auto" hangingPunct="1">
              <a:spcAft>
                <a:spcPts val="0"/>
              </a:spcAft>
              <a:buClr>
                <a:schemeClr val="accent3"/>
              </a:buClr>
              <a:buFont typeface="Wingdings 2"/>
              <a:buNone/>
              <a:defRPr/>
            </a:pPr>
            <a:endParaRPr lang="tr-TR" sz="2400" dirty="0">
              <a:solidFill>
                <a:srgbClr val="002060"/>
              </a:solidFill>
            </a:endParaRPr>
          </a:p>
          <a:p>
            <a:pPr algn="just" eaLnBrk="1" fontAlgn="auto" hangingPunct="1">
              <a:spcAft>
                <a:spcPts val="0"/>
              </a:spcAft>
              <a:buClr>
                <a:schemeClr val="accent3"/>
              </a:buClr>
              <a:buFont typeface="Wingdings 2"/>
              <a:buNone/>
              <a:defRPr/>
            </a:pPr>
            <a:r>
              <a:rPr lang="tr-TR" sz="2400" dirty="0" smtClean="0">
                <a:solidFill>
                  <a:srgbClr val="002060"/>
                </a:solidFill>
              </a:rPr>
              <a:t>Harcırah Kanunu ile geçici </a:t>
            </a:r>
            <a:r>
              <a:rPr lang="tr-TR" sz="2400" dirty="0">
                <a:solidFill>
                  <a:srgbClr val="002060"/>
                </a:solidFill>
              </a:rPr>
              <a:t>görev mahallinde gecenin geçirilmesi ile amaçlanan, gidilen yerde yatılması veya gecelenmesidir</a:t>
            </a:r>
            <a:r>
              <a:rPr lang="tr-TR" sz="2400" dirty="0" smtClean="0">
                <a:solidFill>
                  <a:srgbClr val="002060"/>
                </a:solidFill>
              </a:rPr>
              <a:t>.</a:t>
            </a:r>
          </a:p>
          <a:p>
            <a:pPr algn="just" eaLnBrk="1" fontAlgn="auto" hangingPunct="1">
              <a:spcAft>
                <a:spcPts val="0"/>
              </a:spcAft>
              <a:buClr>
                <a:schemeClr val="accent3"/>
              </a:buClr>
              <a:buFont typeface="Wingdings 2"/>
              <a:buNone/>
              <a:defRPr/>
            </a:pPr>
            <a:endParaRPr lang="tr-TR" sz="2400" dirty="0">
              <a:solidFill>
                <a:srgbClr val="002060"/>
              </a:solidFill>
            </a:endParaRPr>
          </a:p>
          <a:p>
            <a:pPr eaLnBrk="1" fontAlgn="auto" hangingPunct="1">
              <a:spcAft>
                <a:spcPts val="0"/>
              </a:spcAft>
              <a:buClr>
                <a:schemeClr val="accent3"/>
              </a:buClr>
              <a:buFont typeface="Wingdings 2"/>
              <a:buNone/>
              <a:defRPr/>
            </a:pPr>
            <a:r>
              <a:rPr lang="tr-TR" sz="2400" dirty="0" smtClean="0">
                <a:solidFill>
                  <a:srgbClr val="002060"/>
                </a:solidFill>
              </a:rPr>
              <a:t>Bu bakımdan saat 24.00’ten sonraki bir saatte dönülmüş olması, geceyi geçirmek anlamına gelmemektedir.</a:t>
            </a:r>
          </a:p>
        </p:txBody>
      </p:sp>
      <p:sp>
        <p:nvSpPr>
          <p:cNvPr id="81926"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Günübirlik Görevlendirme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4 Slayt Numarası Yer Tutucusu"/>
          <p:cNvSpPr>
            <a:spLocks noGrp="1"/>
          </p:cNvSpPr>
          <p:nvPr>
            <p:ph type="sldNum" sz="quarter" idx="12"/>
          </p:nvPr>
        </p:nvSpPr>
        <p:spPr bwMode="auto">
          <a:noFill/>
          <a:ln>
            <a:miter lim="800000"/>
            <a:headEnd/>
            <a:tailEnd/>
          </a:ln>
        </p:spPr>
        <p:txBody>
          <a:bodyPr/>
          <a:lstStyle/>
          <a:p>
            <a:fld id="{797BCEE3-348D-4EA2-9BD2-88537164D66D}" type="slidenum">
              <a:rPr lang="tr-TR" smtClean="0">
                <a:solidFill>
                  <a:srgbClr val="898989"/>
                </a:solidFill>
              </a:rPr>
              <a:pPr/>
              <a:t>58</a:t>
            </a:fld>
            <a:endParaRPr lang="tr-TR" smtClean="0">
              <a:solidFill>
                <a:srgbClr val="898989"/>
              </a:solidFill>
            </a:endParaRPr>
          </a:p>
        </p:txBody>
      </p:sp>
      <p:sp>
        <p:nvSpPr>
          <p:cNvPr id="82947"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Günübirlik Gidiş-Dönüş Örnekleri</a:t>
            </a:r>
          </a:p>
        </p:txBody>
      </p:sp>
      <p:pic>
        <p:nvPicPr>
          <p:cNvPr id="82948"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39. madde</a:t>
            </a:r>
          </a:p>
        </p:txBody>
      </p:sp>
      <p:sp>
        <p:nvSpPr>
          <p:cNvPr id="92167" name="Dikdörtgen 1"/>
          <p:cNvSpPr>
            <a:spLocks noChangeArrowheads="1"/>
          </p:cNvSpPr>
          <p:nvPr/>
        </p:nvSpPr>
        <p:spPr bwMode="auto">
          <a:xfrm>
            <a:off x="107950" y="1341438"/>
            <a:ext cx="8945563" cy="460375"/>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Aft>
                <a:spcPts val="0"/>
              </a:spcAft>
              <a:buClr>
                <a:schemeClr val="accent3"/>
              </a:buClr>
              <a:buFont typeface="Wingdings 2"/>
              <a:buNone/>
              <a:defRPr/>
            </a:pPr>
            <a:r>
              <a:rPr lang="tr-TR" sz="2400" dirty="0" smtClean="0">
                <a:solidFill>
                  <a:srgbClr val="002060"/>
                </a:solidFill>
              </a:rPr>
              <a:t>Örneğin </a:t>
            </a:r>
            <a:r>
              <a:rPr lang="tr-TR" sz="2400" dirty="0">
                <a:solidFill>
                  <a:srgbClr val="002060"/>
                </a:solidFill>
              </a:rPr>
              <a:t>saat </a:t>
            </a:r>
            <a:r>
              <a:rPr lang="tr-TR" sz="2400" u="sng" dirty="0">
                <a:solidFill>
                  <a:srgbClr val="FF0000"/>
                </a:solidFill>
              </a:rPr>
              <a:t>8.30’da gidilen </a:t>
            </a:r>
            <a:r>
              <a:rPr lang="tr-TR" sz="2400" dirty="0">
                <a:solidFill>
                  <a:srgbClr val="002060"/>
                </a:solidFill>
              </a:rPr>
              <a:t>bir yerden</a:t>
            </a:r>
            <a:r>
              <a:rPr lang="tr-TR" sz="2400" dirty="0" smtClean="0">
                <a:solidFill>
                  <a:srgbClr val="002060"/>
                </a:solidFill>
              </a:rPr>
              <a:t>;</a:t>
            </a:r>
            <a:endParaRPr lang="tr-TR" sz="2400" dirty="0">
              <a:solidFill>
                <a:srgbClr val="002060"/>
              </a:solidFill>
            </a:endParaRPr>
          </a:p>
        </p:txBody>
      </p:sp>
      <p:sp>
        <p:nvSpPr>
          <p:cNvPr id="2" name="Dikdörtgen 1"/>
          <p:cNvSpPr/>
          <p:nvPr/>
        </p:nvSpPr>
        <p:spPr>
          <a:xfrm>
            <a:off x="107950" y="2252663"/>
            <a:ext cx="4464050" cy="2678112"/>
          </a:xfrm>
          <a:prstGeom prst="rect">
            <a:avLst/>
          </a:prstGeom>
        </p:spPr>
        <p:txBody>
          <a:bodyPr>
            <a:spAutoFit/>
          </a:bodyPr>
          <a:lstStyle/>
          <a:p>
            <a:pPr marL="342900" indent="-342900" eaLnBrk="1" fontAlgn="auto" hangingPunct="1">
              <a:spcAft>
                <a:spcPts val="0"/>
              </a:spcAft>
              <a:buClr>
                <a:schemeClr val="accent3"/>
              </a:buClr>
              <a:buFont typeface="Wingdings" panose="05000000000000000000" pitchFamily="2" charset="2"/>
              <a:buChar char="Ø"/>
              <a:defRPr/>
            </a:pPr>
            <a:r>
              <a:rPr lang="tr-TR" sz="2400" dirty="0">
                <a:solidFill>
                  <a:srgbClr val="002060"/>
                </a:solidFill>
              </a:rPr>
              <a:t>12.50’de dönülmesi halinde</a:t>
            </a:r>
            <a:endParaRPr lang="tr-TR" sz="2400" dirty="0">
              <a:solidFill>
                <a:srgbClr val="FF0000"/>
              </a:solidFill>
            </a:endParaRPr>
          </a:p>
          <a:p>
            <a:pPr marL="342900" indent="-342900" eaLnBrk="1" fontAlgn="auto" hangingPunct="1">
              <a:spcAft>
                <a:spcPts val="0"/>
              </a:spcAft>
              <a:buClr>
                <a:schemeClr val="accent3"/>
              </a:buClr>
              <a:buFont typeface="Wingdings" panose="05000000000000000000" pitchFamily="2" charset="2"/>
              <a:buChar char="Ø"/>
              <a:defRPr/>
            </a:pPr>
            <a:r>
              <a:rPr lang="tr-TR" sz="2400" dirty="0">
                <a:solidFill>
                  <a:srgbClr val="002060"/>
                </a:solidFill>
              </a:rPr>
              <a:t>13.00’de  dönülmesi halinde</a:t>
            </a:r>
          </a:p>
          <a:p>
            <a:pPr marL="342900" indent="-342900" eaLnBrk="1" fontAlgn="auto" hangingPunct="1">
              <a:spcAft>
                <a:spcPts val="0"/>
              </a:spcAft>
              <a:buClr>
                <a:schemeClr val="accent3"/>
              </a:buClr>
              <a:buFont typeface="Wingdings" panose="05000000000000000000" pitchFamily="2" charset="2"/>
              <a:buChar char="Ø"/>
              <a:defRPr/>
            </a:pPr>
            <a:r>
              <a:rPr lang="tr-TR" sz="2400" dirty="0">
                <a:solidFill>
                  <a:srgbClr val="002060"/>
                </a:solidFill>
              </a:rPr>
              <a:t>13.05’de  dönülmesi halinde</a:t>
            </a:r>
          </a:p>
          <a:p>
            <a:pPr marL="342900" indent="-342900" eaLnBrk="1" fontAlgn="auto" hangingPunct="1">
              <a:spcAft>
                <a:spcPts val="0"/>
              </a:spcAft>
              <a:buClr>
                <a:schemeClr val="accent3"/>
              </a:buClr>
              <a:buFont typeface="Wingdings" panose="05000000000000000000" pitchFamily="2" charset="2"/>
              <a:buChar char="Ø"/>
              <a:defRPr/>
            </a:pPr>
            <a:r>
              <a:rPr lang="tr-TR" sz="2400" dirty="0">
                <a:solidFill>
                  <a:srgbClr val="002060"/>
                </a:solidFill>
              </a:rPr>
              <a:t>18.30’da  dönülmesi halinde</a:t>
            </a:r>
          </a:p>
          <a:p>
            <a:pPr marL="342900" indent="-342900" eaLnBrk="1" fontAlgn="auto" hangingPunct="1">
              <a:spcAft>
                <a:spcPts val="0"/>
              </a:spcAft>
              <a:buClr>
                <a:schemeClr val="accent3"/>
              </a:buClr>
              <a:buFont typeface="Wingdings" panose="05000000000000000000" pitchFamily="2" charset="2"/>
              <a:buChar char="Ø"/>
              <a:defRPr/>
            </a:pPr>
            <a:r>
              <a:rPr lang="tr-TR" sz="2400" dirty="0">
                <a:solidFill>
                  <a:srgbClr val="002060"/>
                </a:solidFill>
              </a:rPr>
              <a:t>19.30’da  dönülmesi halinde</a:t>
            </a:r>
          </a:p>
          <a:p>
            <a:pPr marL="342900" indent="-342900" eaLnBrk="1" fontAlgn="auto" hangingPunct="1">
              <a:spcAft>
                <a:spcPts val="0"/>
              </a:spcAft>
              <a:buClr>
                <a:schemeClr val="accent3"/>
              </a:buClr>
              <a:buFont typeface="Wingdings" panose="05000000000000000000" pitchFamily="2" charset="2"/>
              <a:buChar char="Ø"/>
              <a:defRPr/>
            </a:pPr>
            <a:r>
              <a:rPr lang="tr-TR" sz="2400" dirty="0">
                <a:solidFill>
                  <a:srgbClr val="002060"/>
                </a:solidFill>
              </a:rPr>
              <a:t>24.00’de  dönülmesi halinde</a:t>
            </a:r>
          </a:p>
          <a:p>
            <a:pPr marL="342900" indent="-342900" eaLnBrk="1" fontAlgn="auto" hangingPunct="1">
              <a:spcAft>
                <a:spcPts val="0"/>
              </a:spcAft>
              <a:buClr>
                <a:schemeClr val="accent3"/>
              </a:buClr>
              <a:buFont typeface="Wingdings" panose="05000000000000000000" pitchFamily="2" charset="2"/>
              <a:buChar char="Ø"/>
              <a:defRPr/>
            </a:pPr>
            <a:r>
              <a:rPr lang="tr-TR" sz="2400" dirty="0">
                <a:solidFill>
                  <a:srgbClr val="002060"/>
                </a:solidFill>
              </a:rPr>
              <a:t>01.30’da  dönülmesi halinde</a:t>
            </a:r>
          </a:p>
        </p:txBody>
      </p:sp>
      <p:sp>
        <p:nvSpPr>
          <p:cNvPr id="9" name="Dikdörtgen 8"/>
          <p:cNvSpPr/>
          <p:nvPr/>
        </p:nvSpPr>
        <p:spPr>
          <a:xfrm>
            <a:off x="4572000" y="2254250"/>
            <a:ext cx="4248150" cy="2678113"/>
          </a:xfrm>
          <a:prstGeom prst="rect">
            <a:avLst/>
          </a:prstGeom>
        </p:spPr>
        <p:txBody>
          <a:bodyPr>
            <a:spAutoFit/>
          </a:bodyPr>
          <a:lstStyle/>
          <a:p>
            <a:pPr eaLnBrk="1" fontAlgn="auto" hangingPunct="1">
              <a:spcAft>
                <a:spcPts val="0"/>
              </a:spcAft>
              <a:buClr>
                <a:schemeClr val="accent3"/>
              </a:buClr>
              <a:defRPr/>
            </a:pPr>
            <a:r>
              <a:rPr lang="tr-TR" sz="2400" dirty="0">
                <a:solidFill>
                  <a:srgbClr val="FF0000"/>
                </a:solidFill>
              </a:rPr>
              <a:t>gündelik verilmez.</a:t>
            </a:r>
          </a:p>
          <a:p>
            <a:pPr eaLnBrk="1" fontAlgn="auto" hangingPunct="1">
              <a:spcAft>
                <a:spcPts val="0"/>
              </a:spcAft>
              <a:buClr>
                <a:schemeClr val="accent3"/>
              </a:buClr>
              <a:defRPr/>
            </a:pPr>
            <a:r>
              <a:rPr lang="tr-TR" sz="2400" dirty="0">
                <a:solidFill>
                  <a:srgbClr val="FF0000"/>
                </a:solidFill>
              </a:rPr>
              <a:t>gündelik verilmez.</a:t>
            </a:r>
          </a:p>
          <a:p>
            <a:pPr eaLnBrk="1" fontAlgn="auto" hangingPunct="1">
              <a:spcAft>
                <a:spcPts val="0"/>
              </a:spcAft>
              <a:buClr>
                <a:schemeClr val="accent3"/>
              </a:buClr>
              <a:defRPr/>
            </a:pPr>
            <a:r>
              <a:rPr lang="tr-TR" sz="2400" dirty="0">
                <a:solidFill>
                  <a:srgbClr val="FF0000"/>
                </a:solidFill>
              </a:rPr>
              <a:t>1/3 gündelik verilir.</a:t>
            </a:r>
          </a:p>
          <a:p>
            <a:pPr eaLnBrk="1" fontAlgn="auto" hangingPunct="1">
              <a:spcAft>
                <a:spcPts val="0"/>
              </a:spcAft>
              <a:buClr>
                <a:schemeClr val="accent3"/>
              </a:buClr>
              <a:defRPr/>
            </a:pPr>
            <a:r>
              <a:rPr lang="tr-TR" sz="2400" dirty="0">
                <a:solidFill>
                  <a:srgbClr val="FF0000"/>
                </a:solidFill>
              </a:rPr>
              <a:t>1/3 gündelik verilir.</a:t>
            </a:r>
          </a:p>
          <a:p>
            <a:pPr eaLnBrk="1" fontAlgn="auto" hangingPunct="1">
              <a:spcAft>
                <a:spcPts val="0"/>
              </a:spcAft>
              <a:buClr>
                <a:schemeClr val="accent3"/>
              </a:buClr>
              <a:defRPr/>
            </a:pPr>
            <a:r>
              <a:rPr lang="tr-TR" sz="2400" dirty="0">
                <a:solidFill>
                  <a:srgbClr val="FF0000"/>
                </a:solidFill>
              </a:rPr>
              <a:t>2/3  gündelik verilir.</a:t>
            </a:r>
          </a:p>
          <a:p>
            <a:pPr eaLnBrk="1" fontAlgn="auto" hangingPunct="1">
              <a:spcAft>
                <a:spcPts val="0"/>
              </a:spcAft>
              <a:buClr>
                <a:schemeClr val="accent3"/>
              </a:buClr>
              <a:defRPr/>
            </a:pPr>
            <a:r>
              <a:rPr lang="tr-TR" sz="2400" dirty="0">
                <a:solidFill>
                  <a:srgbClr val="FF0000"/>
                </a:solidFill>
              </a:rPr>
              <a:t>2/3 gündelik verilir.  </a:t>
            </a:r>
          </a:p>
          <a:p>
            <a:pPr eaLnBrk="1" fontAlgn="auto" hangingPunct="1">
              <a:spcAft>
                <a:spcPts val="0"/>
              </a:spcAft>
              <a:buClr>
                <a:schemeClr val="accent3"/>
              </a:buClr>
              <a:defRPr/>
            </a:pPr>
            <a:r>
              <a:rPr lang="tr-TR" sz="2400" dirty="0">
                <a:solidFill>
                  <a:srgbClr val="FF0000"/>
                </a:solidFill>
              </a:rPr>
              <a:t>2/3 gündelik verilir.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4 Slayt Numarası Yer Tutucusu"/>
          <p:cNvSpPr>
            <a:spLocks noGrp="1"/>
          </p:cNvSpPr>
          <p:nvPr>
            <p:ph type="sldNum" sz="quarter" idx="12"/>
          </p:nvPr>
        </p:nvSpPr>
        <p:spPr bwMode="auto">
          <a:noFill/>
          <a:ln>
            <a:miter lim="800000"/>
            <a:headEnd/>
            <a:tailEnd/>
          </a:ln>
        </p:spPr>
        <p:txBody>
          <a:bodyPr/>
          <a:lstStyle/>
          <a:p>
            <a:fld id="{04820260-BE2D-483E-B7DC-D9112A2278EB}" type="slidenum">
              <a:rPr lang="tr-TR" smtClean="0">
                <a:solidFill>
                  <a:srgbClr val="898989"/>
                </a:solidFill>
              </a:rPr>
              <a:pPr/>
              <a:t>59</a:t>
            </a:fld>
            <a:endParaRPr lang="tr-TR" smtClean="0">
              <a:solidFill>
                <a:srgbClr val="898989"/>
              </a:solidFill>
            </a:endParaRPr>
          </a:p>
        </p:txBody>
      </p:sp>
      <p:sp>
        <p:nvSpPr>
          <p:cNvPr id="83971"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Günübirlik Gidiş-Dönüş Örnekleri</a:t>
            </a:r>
          </a:p>
        </p:txBody>
      </p:sp>
      <p:pic>
        <p:nvPicPr>
          <p:cNvPr id="83972"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39. madde</a:t>
            </a:r>
          </a:p>
        </p:txBody>
      </p:sp>
      <p:sp>
        <p:nvSpPr>
          <p:cNvPr id="92167" name="Dikdörtgen 1"/>
          <p:cNvSpPr>
            <a:spLocks noChangeArrowheads="1"/>
          </p:cNvSpPr>
          <p:nvPr/>
        </p:nvSpPr>
        <p:spPr bwMode="auto">
          <a:xfrm>
            <a:off x="107950" y="1268413"/>
            <a:ext cx="8945563" cy="1939925"/>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Aft>
                <a:spcPts val="0"/>
              </a:spcAft>
              <a:buClr>
                <a:schemeClr val="accent3"/>
              </a:buClr>
              <a:buFont typeface="Wingdings 2"/>
              <a:buNone/>
              <a:defRPr/>
            </a:pPr>
            <a:r>
              <a:rPr lang="tr-TR" sz="2400" dirty="0" smtClean="0">
                <a:solidFill>
                  <a:srgbClr val="002060"/>
                </a:solidFill>
              </a:rPr>
              <a:t>Örneğin </a:t>
            </a:r>
            <a:r>
              <a:rPr lang="tr-TR" sz="2400" dirty="0">
                <a:solidFill>
                  <a:srgbClr val="002060"/>
                </a:solidFill>
              </a:rPr>
              <a:t>saat </a:t>
            </a:r>
            <a:r>
              <a:rPr lang="tr-TR" sz="2400" u="sng" dirty="0">
                <a:solidFill>
                  <a:srgbClr val="FF0000"/>
                </a:solidFill>
              </a:rPr>
              <a:t>8.30’da gidilen </a:t>
            </a:r>
            <a:r>
              <a:rPr lang="tr-TR" sz="2400" dirty="0">
                <a:solidFill>
                  <a:srgbClr val="002060"/>
                </a:solidFill>
              </a:rPr>
              <a:t>bir yerden</a:t>
            </a:r>
            <a:r>
              <a:rPr lang="tr-TR" sz="2400" dirty="0" smtClean="0">
                <a:solidFill>
                  <a:srgbClr val="002060"/>
                </a:solidFill>
              </a:rPr>
              <a:t>;</a:t>
            </a:r>
          </a:p>
          <a:p>
            <a:pPr eaLnBrk="1" fontAlgn="auto" hangingPunct="1">
              <a:spcAft>
                <a:spcPts val="0"/>
              </a:spcAft>
              <a:buClr>
                <a:schemeClr val="accent3"/>
              </a:buClr>
              <a:buFont typeface="Wingdings 2"/>
              <a:buNone/>
              <a:defRPr/>
            </a:pPr>
            <a:endParaRPr lang="tr-TR" sz="2400" dirty="0">
              <a:solidFill>
                <a:srgbClr val="002060"/>
              </a:solidFill>
            </a:endParaRPr>
          </a:p>
          <a:p>
            <a:pPr marL="342900" indent="-342900" eaLnBrk="1" fontAlgn="auto" hangingPunct="1">
              <a:spcAft>
                <a:spcPts val="0"/>
              </a:spcAft>
              <a:buClr>
                <a:schemeClr val="accent3"/>
              </a:buClr>
              <a:buFont typeface="Wingdings" panose="05000000000000000000" pitchFamily="2" charset="2"/>
              <a:buChar char="Ø"/>
              <a:defRPr/>
            </a:pPr>
            <a:r>
              <a:rPr lang="tr-TR" sz="2400" dirty="0" smtClean="0">
                <a:solidFill>
                  <a:srgbClr val="002060"/>
                </a:solidFill>
              </a:rPr>
              <a:t>Gün </a:t>
            </a:r>
            <a:r>
              <a:rPr lang="tr-TR" sz="2400" dirty="0">
                <a:solidFill>
                  <a:srgbClr val="002060"/>
                </a:solidFill>
              </a:rPr>
              <a:t>ağardıktan sonra (</a:t>
            </a:r>
            <a:r>
              <a:rPr lang="tr-TR" sz="2400" dirty="0" smtClean="0">
                <a:solidFill>
                  <a:srgbClr val="002060"/>
                </a:solidFill>
              </a:rPr>
              <a:t>güneşin doğmasından bir saat evveli hangi saat ise – 05.00 olduğunu varsayalım) </a:t>
            </a:r>
            <a:r>
              <a:rPr lang="tr-TR" sz="2400" dirty="0">
                <a:solidFill>
                  <a:srgbClr val="002060"/>
                </a:solidFill>
              </a:rPr>
              <a:t>saat 8.30’a kadar olan bir saatte dönülmesi halinde tam gündelik </a:t>
            </a:r>
            <a:r>
              <a:rPr lang="tr-TR" sz="2400" dirty="0" smtClean="0">
                <a:solidFill>
                  <a:srgbClr val="002060"/>
                </a:solidFill>
              </a:rPr>
              <a:t>verilir.</a:t>
            </a:r>
          </a:p>
        </p:txBody>
      </p:sp>
      <p:cxnSp>
        <p:nvCxnSpPr>
          <p:cNvPr id="9" name="Düz Bağlayıcı 8"/>
          <p:cNvCxnSpPr/>
          <p:nvPr/>
        </p:nvCxnSpPr>
        <p:spPr>
          <a:xfrm flipV="1">
            <a:off x="539750" y="4479925"/>
            <a:ext cx="8280400" cy="635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Düz Ok Bağlayıcısı 5"/>
          <p:cNvCxnSpPr/>
          <p:nvPr/>
        </p:nvCxnSpPr>
        <p:spPr>
          <a:xfrm>
            <a:off x="1169988" y="4221163"/>
            <a:ext cx="0" cy="522287"/>
          </a:xfrm>
          <a:prstGeom prst="straightConnector1">
            <a:avLst/>
          </a:prstGeom>
          <a:ln w="28575">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a:off x="6875463" y="4221163"/>
            <a:ext cx="0" cy="522287"/>
          </a:xfrm>
          <a:prstGeom prst="straightConnector1">
            <a:avLst/>
          </a:prstGeom>
          <a:ln w="28575">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Dikdörtgen 12"/>
          <p:cNvSpPr>
            <a:spLocks noChangeArrowheads="1"/>
          </p:cNvSpPr>
          <p:nvPr/>
        </p:nvSpPr>
        <p:spPr bwMode="auto">
          <a:xfrm>
            <a:off x="900113" y="3781425"/>
            <a:ext cx="633412" cy="368300"/>
          </a:xfrm>
          <a:prstGeom prst="rect">
            <a:avLst/>
          </a:prstGeom>
          <a:noFill/>
          <a:ln w="9525">
            <a:noFill/>
            <a:miter lim="800000"/>
            <a:headEnd/>
            <a:tailEnd/>
          </a:ln>
        </p:spPr>
        <p:txBody>
          <a:bodyPr wrap="none">
            <a:spAutoFit/>
          </a:bodyPr>
          <a:lstStyle/>
          <a:p>
            <a:r>
              <a:rPr lang="tr-TR" b="1">
                <a:solidFill>
                  <a:srgbClr val="002060"/>
                </a:solidFill>
              </a:rPr>
              <a:t>8.30</a:t>
            </a:r>
            <a:endParaRPr lang="tr-TR" b="1"/>
          </a:p>
        </p:txBody>
      </p:sp>
      <p:sp>
        <p:nvSpPr>
          <p:cNvPr id="20" name="Dikdörtgen 19"/>
          <p:cNvSpPr>
            <a:spLocks noChangeArrowheads="1"/>
          </p:cNvSpPr>
          <p:nvPr/>
        </p:nvSpPr>
        <p:spPr bwMode="auto">
          <a:xfrm>
            <a:off x="6588125" y="3860800"/>
            <a:ext cx="633413" cy="369888"/>
          </a:xfrm>
          <a:prstGeom prst="rect">
            <a:avLst/>
          </a:prstGeom>
          <a:noFill/>
          <a:ln w="9525">
            <a:noFill/>
            <a:miter lim="800000"/>
            <a:headEnd/>
            <a:tailEnd/>
          </a:ln>
        </p:spPr>
        <p:txBody>
          <a:bodyPr wrap="none">
            <a:spAutoFit/>
          </a:bodyPr>
          <a:lstStyle/>
          <a:p>
            <a:r>
              <a:rPr lang="tr-TR" b="1">
                <a:solidFill>
                  <a:srgbClr val="002060"/>
                </a:solidFill>
              </a:rPr>
              <a:t>8.30</a:t>
            </a:r>
            <a:endParaRPr lang="tr-TR" b="1"/>
          </a:p>
        </p:txBody>
      </p:sp>
      <p:cxnSp>
        <p:nvCxnSpPr>
          <p:cNvPr id="21" name="Düz Ok Bağlayıcısı 20"/>
          <p:cNvCxnSpPr/>
          <p:nvPr/>
        </p:nvCxnSpPr>
        <p:spPr>
          <a:xfrm>
            <a:off x="5562600" y="4221163"/>
            <a:ext cx="0" cy="522287"/>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Dikdörtgen 21"/>
          <p:cNvSpPr>
            <a:spLocks noChangeArrowheads="1"/>
          </p:cNvSpPr>
          <p:nvPr/>
        </p:nvSpPr>
        <p:spPr bwMode="auto">
          <a:xfrm>
            <a:off x="5148263" y="3644900"/>
            <a:ext cx="825500" cy="646113"/>
          </a:xfrm>
          <a:prstGeom prst="rect">
            <a:avLst/>
          </a:prstGeom>
          <a:noFill/>
          <a:ln w="9525">
            <a:noFill/>
            <a:miter lim="800000"/>
            <a:headEnd/>
            <a:tailEnd/>
          </a:ln>
        </p:spPr>
        <p:txBody>
          <a:bodyPr wrap="none">
            <a:spAutoFit/>
          </a:bodyPr>
          <a:lstStyle/>
          <a:p>
            <a:r>
              <a:rPr lang="tr-TR" b="1">
                <a:solidFill>
                  <a:srgbClr val="002060"/>
                </a:solidFill>
              </a:rPr>
              <a:t>Gece </a:t>
            </a:r>
          </a:p>
          <a:p>
            <a:r>
              <a:rPr lang="tr-TR" b="1">
                <a:solidFill>
                  <a:srgbClr val="002060"/>
                </a:solidFill>
              </a:rPr>
              <a:t>05.00</a:t>
            </a:r>
            <a:endParaRPr lang="tr-TR" b="1"/>
          </a:p>
        </p:txBody>
      </p:sp>
      <p:sp>
        <p:nvSpPr>
          <p:cNvPr id="14" name="4-Nokta Yıldız 13"/>
          <p:cNvSpPr/>
          <p:nvPr/>
        </p:nvSpPr>
        <p:spPr>
          <a:xfrm>
            <a:off x="2339975" y="4365625"/>
            <a:ext cx="215900" cy="2540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4" name="4-Nokta Yıldız 23"/>
          <p:cNvSpPr/>
          <p:nvPr/>
        </p:nvSpPr>
        <p:spPr>
          <a:xfrm>
            <a:off x="3708400" y="4356100"/>
            <a:ext cx="215900" cy="2540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2" name="Yukarı Bükülü Ok 41"/>
          <p:cNvSpPr/>
          <p:nvPr/>
        </p:nvSpPr>
        <p:spPr>
          <a:xfrm rot="21396148">
            <a:off x="1225550" y="4684713"/>
            <a:ext cx="5378450" cy="546100"/>
          </a:xfrm>
          <a:prstGeom prst="curvedUpArrow">
            <a:avLst>
              <a:gd name="adj1" fmla="val 25000"/>
              <a:gd name="adj2" fmla="val 46411"/>
              <a:gd name="adj3" fmla="val 332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43" name="Dikdörtgen 42"/>
          <p:cNvSpPr>
            <a:spLocks noChangeArrowheads="1"/>
          </p:cNvSpPr>
          <p:nvPr/>
        </p:nvSpPr>
        <p:spPr bwMode="auto">
          <a:xfrm>
            <a:off x="2700338" y="5357813"/>
            <a:ext cx="1817687" cy="369887"/>
          </a:xfrm>
          <a:prstGeom prst="rect">
            <a:avLst/>
          </a:prstGeom>
          <a:noFill/>
          <a:ln w="9525">
            <a:noFill/>
            <a:miter lim="800000"/>
            <a:headEnd/>
            <a:tailEnd/>
          </a:ln>
        </p:spPr>
        <p:txBody>
          <a:bodyPr wrap="none">
            <a:spAutoFit/>
          </a:bodyPr>
          <a:lstStyle/>
          <a:p>
            <a:r>
              <a:rPr lang="tr-TR" b="1" u="sng">
                <a:solidFill>
                  <a:srgbClr val="FF0000"/>
                </a:solidFill>
              </a:rPr>
              <a:t>1 Tam Yevmiye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2" grpId="0"/>
      <p:bldP spid="14" grpId="0" animBg="1"/>
      <p:bldP spid="24" grpId="0" animBg="1"/>
      <p:bldP spid="42" grpId="0" animBg="1"/>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2" cstate="print"/>
          <a:srcRect/>
          <a:stretch>
            <a:fillRect/>
          </a:stretch>
        </p:blipFill>
        <p:spPr bwMode="auto">
          <a:xfrm>
            <a:off x="107950" y="1484313"/>
            <a:ext cx="8945563" cy="4897437"/>
          </a:xfrm>
          <a:prstGeom prst="rect">
            <a:avLst/>
          </a:prstGeom>
          <a:noFill/>
          <a:ln w="9525" algn="ctr">
            <a:noFill/>
            <a:miter lim="800000"/>
            <a:headEnd/>
            <a:tailEnd/>
          </a:ln>
        </p:spPr>
      </p:pic>
      <p:sp>
        <p:nvSpPr>
          <p:cNvPr id="29699" name="5 Slayt Numarası Yer Tutucusu"/>
          <p:cNvSpPr txBox="1">
            <a:spLocks noGrp="1"/>
          </p:cNvSpPr>
          <p:nvPr/>
        </p:nvSpPr>
        <p:spPr bwMode="white">
          <a:xfrm>
            <a:off x="754063" y="6624638"/>
            <a:ext cx="1081087" cy="188912"/>
          </a:xfrm>
          <a:prstGeom prst="rect">
            <a:avLst/>
          </a:prstGeom>
          <a:noFill/>
          <a:ln w="9525">
            <a:noFill/>
            <a:miter lim="800000"/>
            <a:headEnd/>
            <a:tailEnd/>
          </a:ln>
        </p:spPr>
        <p:txBody>
          <a:bodyPr/>
          <a:lstStyle/>
          <a:p>
            <a:pPr algn="ctr" eaLnBrk="1" hangingPunct="1"/>
            <a:fld id="{54B054D0-69BF-468C-9E27-E89DE00AA213}" type="slidenum">
              <a:rPr lang="en-US" sz="1200" b="1">
                <a:solidFill>
                  <a:schemeClr val="bg1"/>
                </a:solidFill>
              </a:rPr>
              <a:pPr algn="ctr" eaLnBrk="1" hangingPunct="1"/>
              <a:t>6</a:t>
            </a:fld>
            <a:endParaRPr lang="en-US" sz="1200" b="1">
              <a:solidFill>
                <a:schemeClr val="bg1"/>
              </a:solidFill>
            </a:endParaRPr>
          </a:p>
        </p:txBody>
      </p:sp>
      <p:sp>
        <p:nvSpPr>
          <p:cNvPr id="29700" name="18 Slayt Numarası Yer Tutucusu"/>
          <p:cNvSpPr>
            <a:spLocks noGrp="1"/>
          </p:cNvSpPr>
          <p:nvPr>
            <p:ph type="sldNum" sz="quarter" idx="12"/>
          </p:nvPr>
        </p:nvSpPr>
        <p:spPr bwMode="auto">
          <a:noFill/>
          <a:ln>
            <a:miter lim="800000"/>
            <a:headEnd/>
            <a:tailEnd/>
          </a:ln>
        </p:spPr>
        <p:txBody>
          <a:bodyPr/>
          <a:lstStyle/>
          <a:p>
            <a:fld id="{501D3C2F-FD02-46EF-ABEB-BE6ACDD694FE}" type="slidenum">
              <a:rPr lang="tr-TR" smtClean="0">
                <a:solidFill>
                  <a:srgbClr val="898989"/>
                </a:solidFill>
              </a:rPr>
              <a:pPr/>
              <a:t>6</a:t>
            </a:fld>
            <a:endParaRPr lang="tr-TR" smtClean="0">
              <a:solidFill>
                <a:srgbClr val="898989"/>
              </a:solidFill>
            </a:endParaRPr>
          </a:p>
        </p:txBody>
      </p:sp>
      <p:pic>
        <p:nvPicPr>
          <p:cNvPr id="29701"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25" name="Yuvarlatılmış Dikdörtgen 24"/>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1. ve 2. madde; 5018 Sayılı Kanun 81. madde</a:t>
            </a:r>
          </a:p>
        </p:txBody>
      </p:sp>
      <p:sp>
        <p:nvSpPr>
          <p:cNvPr id="29703"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Kanunun Kapsamı</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4 Slayt Numarası Yer Tutucusu"/>
          <p:cNvSpPr>
            <a:spLocks noGrp="1"/>
          </p:cNvSpPr>
          <p:nvPr>
            <p:ph type="sldNum" sz="quarter" idx="12"/>
          </p:nvPr>
        </p:nvSpPr>
        <p:spPr bwMode="auto">
          <a:noFill/>
          <a:ln>
            <a:miter lim="800000"/>
            <a:headEnd/>
            <a:tailEnd/>
          </a:ln>
        </p:spPr>
        <p:txBody>
          <a:bodyPr/>
          <a:lstStyle/>
          <a:p>
            <a:fld id="{29889A2F-66A9-49E1-8966-3BF868855230}" type="slidenum">
              <a:rPr lang="tr-TR" smtClean="0">
                <a:solidFill>
                  <a:srgbClr val="898989"/>
                </a:solidFill>
              </a:rPr>
              <a:pPr/>
              <a:t>60</a:t>
            </a:fld>
            <a:endParaRPr lang="tr-TR" smtClean="0">
              <a:solidFill>
                <a:srgbClr val="898989"/>
              </a:solidFill>
            </a:endParaRPr>
          </a:p>
        </p:txBody>
      </p:sp>
      <p:sp>
        <p:nvSpPr>
          <p:cNvPr id="84995"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Günübirlik Gidiş-Dönüş Örnekleri</a:t>
            </a:r>
          </a:p>
        </p:txBody>
      </p:sp>
      <p:pic>
        <p:nvPicPr>
          <p:cNvPr id="84996"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hlinkClick r:id="rId4" action="ppaction://hlinkfile"/>
              </a:rPr>
              <a:t> Strateji Geliştirme Başkanlığı  18.01.2017 tarih ve 73 sayılı Görüşü</a:t>
            </a:r>
            <a:endParaRPr lang="tr-TR" sz="1600" b="1" dirty="0">
              <a:solidFill>
                <a:schemeClr val="accent4">
                  <a:lumMod val="75000"/>
                </a:schemeClr>
              </a:solidFill>
              <a:latin typeface="+mj-lt"/>
            </a:endParaRPr>
          </a:p>
        </p:txBody>
      </p:sp>
      <p:sp>
        <p:nvSpPr>
          <p:cNvPr id="92167" name="Dikdörtgen 1"/>
          <p:cNvSpPr>
            <a:spLocks noChangeArrowheads="1"/>
          </p:cNvSpPr>
          <p:nvPr/>
        </p:nvSpPr>
        <p:spPr bwMode="auto">
          <a:xfrm>
            <a:off x="71438" y="1714500"/>
            <a:ext cx="8945562" cy="4154488"/>
          </a:xfrm>
          <a:prstGeom prst="rect">
            <a:avLst/>
          </a:prstGeom>
          <a:noFill/>
          <a:ln w="9525">
            <a:noFill/>
            <a:miter lim="800000"/>
            <a:headEnd/>
            <a:tailEnd/>
          </a:ln>
        </p:spPr>
        <p:txBody>
          <a:bodyPr>
            <a:spAutoFit/>
          </a:bodyPr>
          <a:lstStyle/>
          <a:p>
            <a:pPr algn="just"/>
            <a:r>
              <a:rPr lang="tr-TR" sz="2400"/>
              <a:t>A1, A2 ve C tipi Acil Sağlık Hizmetleri İstasyonları ile İl Ambulans Servisi Komuta Kontrol Merkezinde fiilen görevli personelden tayın bedeli ödenenlere;</a:t>
            </a:r>
          </a:p>
          <a:p>
            <a:pPr algn="just"/>
            <a:endParaRPr lang="tr-TR" sz="2400" b="1"/>
          </a:p>
          <a:p>
            <a:pPr algn="just"/>
            <a:r>
              <a:rPr lang="tr-TR" sz="2400" b="1"/>
              <a:t>5) Uygulamaya İlişkin Ortak Açıklamalar:</a:t>
            </a:r>
          </a:p>
          <a:p>
            <a:pPr algn="just"/>
            <a:endParaRPr lang="tr-TR" sz="2400"/>
          </a:p>
          <a:p>
            <a:pPr algn="just"/>
            <a:r>
              <a:rPr lang="tr-TR" sz="2400"/>
              <a:t>	c) Günü birlik memuriyet mahalli dışına görevlendirme halinde, 6245 sayılı Harcırah Kanununun  “Memuriyet mahalli dışına gönderilenlerin gündeliği” başlıklı 39 uncu maddesine göre ödeme yapılmayacak yalnızca tayın bedeli ödemesi yapılacaktır.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4 Slayt Numarası Yer Tutucusu"/>
          <p:cNvSpPr>
            <a:spLocks noGrp="1"/>
          </p:cNvSpPr>
          <p:nvPr>
            <p:ph type="sldNum" sz="quarter" idx="12"/>
          </p:nvPr>
        </p:nvSpPr>
        <p:spPr bwMode="auto">
          <a:noFill/>
          <a:ln>
            <a:miter lim="800000"/>
            <a:headEnd/>
            <a:tailEnd/>
          </a:ln>
        </p:spPr>
        <p:txBody>
          <a:bodyPr/>
          <a:lstStyle/>
          <a:p>
            <a:fld id="{63DB4A98-13C7-43E8-BD8B-CD3A19F1CFD0}" type="slidenum">
              <a:rPr lang="tr-TR" smtClean="0">
                <a:solidFill>
                  <a:srgbClr val="898989"/>
                </a:solidFill>
              </a:rPr>
              <a:pPr/>
              <a:t>61</a:t>
            </a:fld>
            <a:endParaRPr lang="tr-TR" smtClean="0">
              <a:solidFill>
                <a:srgbClr val="898989"/>
              </a:solidFill>
            </a:endParaRPr>
          </a:p>
        </p:txBody>
      </p:sp>
      <p:pic>
        <p:nvPicPr>
          <p:cNvPr id="86019"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43. madde</a:t>
            </a:r>
          </a:p>
        </p:txBody>
      </p:sp>
      <p:sp>
        <p:nvSpPr>
          <p:cNvPr id="86021"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Seyahat Günleri İçin Harcırah Hesaplama</a:t>
            </a:r>
          </a:p>
        </p:txBody>
      </p:sp>
      <p:sp>
        <p:nvSpPr>
          <p:cNvPr id="94215" name="Rectangle 4"/>
          <p:cNvSpPr>
            <a:spLocks noChangeArrowheads="1"/>
          </p:cNvSpPr>
          <p:nvPr/>
        </p:nvSpPr>
        <p:spPr bwMode="gray">
          <a:xfrm>
            <a:off x="179388" y="1452563"/>
            <a:ext cx="8874125" cy="4672012"/>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buFont typeface="Wingdings" panose="05000000000000000000" pitchFamily="2" charset="2"/>
              <a:buChar char="Ø"/>
              <a:defRPr/>
            </a:pPr>
            <a:r>
              <a:rPr lang="tr-TR" sz="2400" dirty="0" smtClean="0">
                <a:solidFill>
                  <a:srgbClr val="002060"/>
                </a:solidFill>
              </a:rPr>
              <a:t> Yurt içi ve yurt dışı geçici ve sürekli görev yolculuklarına ait gündelikler;	</a:t>
            </a:r>
          </a:p>
          <a:p>
            <a:pPr marL="342900" indent="-342900" algn="just" eaLnBrk="1" hangingPunct="1">
              <a:lnSpc>
                <a:spcPct val="150000"/>
              </a:lnSpc>
              <a:buClr>
                <a:srgbClr val="002060"/>
              </a:buClr>
              <a:buFont typeface="Wingdings" panose="05000000000000000000" pitchFamily="2" charset="2"/>
              <a:buChar char="Ø"/>
              <a:defRPr/>
            </a:pPr>
            <a:r>
              <a:rPr lang="tr-TR" sz="2400" dirty="0" smtClean="0">
                <a:solidFill>
                  <a:srgbClr val="FF0000"/>
                </a:solidFill>
              </a:rPr>
              <a:t>Yolculuk yapılan taşıtın hareket saatinden </a:t>
            </a:r>
          </a:p>
          <a:p>
            <a:pPr marL="342900" indent="-342900" algn="just" eaLnBrk="1" hangingPunct="1">
              <a:lnSpc>
                <a:spcPct val="150000"/>
              </a:lnSpc>
              <a:buClr>
                <a:srgbClr val="002060"/>
              </a:buClr>
              <a:buFont typeface="Wingdings" panose="05000000000000000000" pitchFamily="2" charset="2"/>
              <a:buChar char="Ø"/>
              <a:defRPr/>
            </a:pPr>
            <a:r>
              <a:rPr lang="tr-TR" sz="2400" dirty="0" smtClean="0">
                <a:solidFill>
                  <a:srgbClr val="FF0000"/>
                </a:solidFill>
              </a:rPr>
              <a:t>  Gidilecek yere varış saatine kadar geçen </a:t>
            </a:r>
          </a:p>
          <a:p>
            <a:pPr algn="just" eaLnBrk="1" hangingPunct="1">
              <a:lnSpc>
                <a:spcPct val="150000"/>
              </a:lnSpc>
              <a:spcAft>
                <a:spcPct val="20000"/>
              </a:spcAft>
              <a:defRPr/>
            </a:pPr>
            <a:r>
              <a:rPr lang="tr-TR" sz="2400" dirty="0" smtClean="0">
                <a:solidFill>
                  <a:srgbClr val="002060"/>
                </a:solidFill>
              </a:rPr>
              <a:t>her 24 saat için hesaplanır.</a:t>
            </a:r>
          </a:p>
          <a:p>
            <a:pPr marL="342900" indent="-342900" algn="just" eaLnBrk="1" hangingPunct="1">
              <a:lnSpc>
                <a:spcPct val="150000"/>
              </a:lnSpc>
              <a:buFont typeface="Wingdings" panose="05000000000000000000" pitchFamily="2" charset="2"/>
              <a:buChar char="Ø"/>
              <a:defRPr/>
            </a:pPr>
            <a:r>
              <a:rPr lang="tr-TR" sz="2400" dirty="0" smtClean="0">
                <a:solidFill>
                  <a:srgbClr val="002060"/>
                </a:solidFill>
              </a:rPr>
              <a:t>  Bu süreden </a:t>
            </a:r>
            <a:r>
              <a:rPr lang="tr-TR" sz="2400" dirty="0" smtClean="0">
                <a:solidFill>
                  <a:srgbClr val="FF0000"/>
                </a:solidFill>
              </a:rPr>
              <a:t>az devam eden seyahatler 1 gün</a:t>
            </a:r>
            <a:r>
              <a:rPr lang="tr-TR" sz="2400" dirty="0" smtClean="0">
                <a:solidFill>
                  <a:srgbClr val="002060"/>
                </a:solidFill>
              </a:rPr>
              <a:t>,</a:t>
            </a:r>
          </a:p>
          <a:p>
            <a:pPr marL="342900" indent="-342900" algn="just" eaLnBrk="1" hangingPunct="1">
              <a:lnSpc>
                <a:spcPct val="150000"/>
              </a:lnSpc>
              <a:spcAft>
                <a:spcPct val="20000"/>
              </a:spcAft>
              <a:buFont typeface="Wingdings" panose="05000000000000000000" pitchFamily="2" charset="2"/>
              <a:buChar char="Ø"/>
              <a:defRPr/>
            </a:pPr>
            <a:r>
              <a:rPr lang="tr-TR" sz="2400" dirty="0" smtClean="0">
                <a:solidFill>
                  <a:srgbClr val="002060"/>
                </a:solidFill>
              </a:rPr>
              <a:t>  Seyahat süresinin </a:t>
            </a:r>
            <a:r>
              <a:rPr lang="tr-TR" sz="2400" dirty="0" smtClean="0">
                <a:solidFill>
                  <a:srgbClr val="FF0000"/>
                </a:solidFill>
              </a:rPr>
              <a:t>her 24 saati aşan kesri tam gün </a:t>
            </a:r>
            <a:r>
              <a:rPr lang="tr-TR" sz="2400" dirty="0" smtClean="0">
                <a:solidFill>
                  <a:srgbClr val="002060"/>
                </a:solidFill>
              </a:rPr>
              <a:t>sayılır. </a:t>
            </a:r>
          </a:p>
          <a:p>
            <a:pPr algn="just" eaLnBrk="1" hangingPunct="1">
              <a:lnSpc>
                <a:spcPct val="150000"/>
              </a:lnSpc>
              <a:spcAft>
                <a:spcPct val="20000"/>
              </a:spcAft>
              <a:defRPr/>
            </a:pPr>
            <a:r>
              <a:rPr lang="tr-TR" sz="2400" dirty="0" smtClean="0">
                <a:solidFill>
                  <a:srgbClr val="002060"/>
                </a:solidFill>
              </a:rPr>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4 Slayt Numarası Yer Tutucusu"/>
          <p:cNvSpPr>
            <a:spLocks noGrp="1"/>
          </p:cNvSpPr>
          <p:nvPr>
            <p:ph type="sldNum" sz="quarter" idx="12"/>
          </p:nvPr>
        </p:nvSpPr>
        <p:spPr bwMode="auto">
          <a:noFill/>
          <a:ln>
            <a:miter lim="800000"/>
            <a:headEnd/>
            <a:tailEnd/>
          </a:ln>
        </p:spPr>
        <p:txBody>
          <a:bodyPr/>
          <a:lstStyle/>
          <a:p>
            <a:fld id="{4530684D-C3DC-4DCB-82AB-C1C161CA7E7D}" type="slidenum">
              <a:rPr lang="tr-TR" smtClean="0">
                <a:solidFill>
                  <a:srgbClr val="898989"/>
                </a:solidFill>
              </a:rPr>
              <a:pPr/>
              <a:t>62</a:t>
            </a:fld>
            <a:endParaRPr lang="tr-TR" smtClean="0">
              <a:solidFill>
                <a:srgbClr val="898989"/>
              </a:solidFill>
            </a:endParaRPr>
          </a:p>
        </p:txBody>
      </p:sp>
      <p:sp>
        <p:nvSpPr>
          <p:cNvPr id="87043"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Memuriyet Mahalleri İçinde Yol Masrafı</a:t>
            </a:r>
          </a:p>
        </p:txBody>
      </p:sp>
      <p:pic>
        <p:nvPicPr>
          <p:cNvPr id="87044"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28. madde</a:t>
            </a:r>
          </a:p>
        </p:txBody>
      </p:sp>
      <p:sp>
        <p:nvSpPr>
          <p:cNvPr id="87046" name="Dikdörtgen 1"/>
          <p:cNvSpPr>
            <a:spLocks noChangeArrowheads="1"/>
          </p:cNvSpPr>
          <p:nvPr/>
        </p:nvSpPr>
        <p:spPr bwMode="auto">
          <a:xfrm>
            <a:off x="107950" y="1525588"/>
            <a:ext cx="8945563" cy="3416300"/>
          </a:xfrm>
          <a:prstGeom prst="rect">
            <a:avLst/>
          </a:prstGeom>
          <a:noFill/>
          <a:ln w="9525">
            <a:noFill/>
            <a:miter lim="800000"/>
            <a:headEnd/>
            <a:tailEnd/>
          </a:ln>
        </p:spPr>
        <p:txBody>
          <a:bodyPr>
            <a:spAutoFit/>
          </a:bodyPr>
          <a:lstStyle/>
          <a:p>
            <a:pPr algn="just"/>
            <a:r>
              <a:rPr lang="tr-TR" sz="2400">
                <a:solidFill>
                  <a:srgbClr val="002060"/>
                </a:solidFill>
              </a:rPr>
              <a:t>Resmi bir görevle memuriyet mahalli içinde bir yere gönderilenlere gündelik verilmez.</a:t>
            </a:r>
          </a:p>
          <a:p>
            <a:pPr algn="just"/>
            <a:endParaRPr lang="tr-TR" sz="2400">
              <a:solidFill>
                <a:srgbClr val="002060"/>
              </a:solidFill>
            </a:endParaRPr>
          </a:p>
          <a:p>
            <a:pPr algn="just"/>
            <a:r>
              <a:rPr lang="tr-TR" sz="2400">
                <a:solidFill>
                  <a:srgbClr val="002060"/>
                </a:solidFill>
              </a:rPr>
              <a:t>Yol masrafı mutat olan taşıt aracına göre yapılacak gerçek masraf üzerinden verilir.</a:t>
            </a:r>
          </a:p>
          <a:p>
            <a:pPr algn="just"/>
            <a:endParaRPr lang="tr-TR" sz="2400">
              <a:solidFill>
                <a:srgbClr val="002060"/>
              </a:solidFill>
            </a:endParaRPr>
          </a:p>
          <a:p>
            <a:pPr algn="just"/>
            <a:r>
              <a:rPr lang="tr-TR" sz="2400">
                <a:solidFill>
                  <a:srgbClr val="002060"/>
                </a:solidFill>
              </a:rPr>
              <a:t>Acele ve zorunlu hallerde, daire amirinin onayı ile, mutat taşıt dışındaki araçlarla gidilmesi halinde bu taşıt için yapılan masraf yol masrafı olarak ödenir.</a:t>
            </a:r>
            <a:endParaRPr lang="tr-TR" sz="24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4 Slayt Numarası Yer Tutucusu"/>
          <p:cNvSpPr>
            <a:spLocks noGrp="1"/>
          </p:cNvSpPr>
          <p:nvPr>
            <p:ph type="sldNum" sz="quarter" idx="12"/>
          </p:nvPr>
        </p:nvSpPr>
        <p:spPr bwMode="auto">
          <a:noFill/>
          <a:ln>
            <a:miter lim="800000"/>
            <a:headEnd/>
            <a:tailEnd/>
          </a:ln>
        </p:spPr>
        <p:txBody>
          <a:bodyPr/>
          <a:lstStyle/>
          <a:p>
            <a:fld id="{3FD9B369-04BB-4718-AE9A-8B1518284AF1}" type="slidenum">
              <a:rPr lang="tr-TR" smtClean="0">
                <a:solidFill>
                  <a:srgbClr val="898989"/>
                </a:solidFill>
              </a:rPr>
              <a:pPr/>
              <a:t>63</a:t>
            </a:fld>
            <a:endParaRPr lang="tr-TR" smtClean="0">
              <a:solidFill>
                <a:srgbClr val="898989"/>
              </a:solidFill>
            </a:endParaRPr>
          </a:p>
        </p:txBody>
      </p:sp>
      <p:pic>
        <p:nvPicPr>
          <p:cNvPr id="88067"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18. madde</a:t>
            </a:r>
          </a:p>
        </p:txBody>
      </p:sp>
      <p:sp>
        <p:nvSpPr>
          <p:cNvPr id="88069" name="Dikdörtgen 3"/>
          <p:cNvSpPr>
            <a:spLocks noChangeArrowheads="1"/>
          </p:cNvSpPr>
          <p:nvPr/>
        </p:nvSpPr>
        <p:spPr bwMode="auto">
          <a:xfrm>
            <a:off x="107950" y="53975"/>
            <a:ext cx="8945563" cy="430213"/>
          </a:xfrm>
          <a:prstGeom prst="rect">
            <a:avLst/>
          </a:prstGeom>
          <a:solidFill>
            <a:srgbClr val="C3E6FD"/>
          </a:solidFill>
          <a:ln w="9525">
            <a:noFill/>
            <a:miter lim="800000"/>
            <a:headEnd/>
            <a:tailEnd/>
          </a:ln>
        </p:spPr>
        <p:txBody>
          <a:bodyPr>
            <a:spAutoFit/>
          </a:bodyPr>
          <a:lstStyle/>
          <a:p>
            <a:pPr algn="ctr" eaLnBrk="1" hangingPunct="1"/>
            <a:r>
              <a:rPr lang="tr-TR" sz="2200" b="1">
                <a:solidFill>
                  <a:srgbClr val="C00000"/>
                </a:solidFill>
              </a:rPr>
              <a:t>Mesleki, Sıhhi Yeterlilik ve İmtihan İçin Görevlendirme</a:t>
            </a:r>
          </a:p>
        </p:txBody>
      </p:sp>
      <p:sp>
        <p:nvSpPr>
          <p:cNvPr id="88070" name="object 3"/>
          <p:cNvSpPr txBox="1">
            <a:spLocks noChangeArrowheads="1"/>
          </p:cNvSpPr>
          <p:nvPr/>
        </p:nvSpPr>
        <p:spPr bwMode="auto">
          <a:xfrm>
            <a:off x="179388" y="2316163"/>
            <a:ext cx="8874125" cy="1617662"/>
          </a:xfrm>
          <a:prstGeom prst="rect">
            <a:avLst/>
          </a:prstGeom>
          <a:noFill/>
          <a:ln w="9525">
            <a:noFill/>
            <a:miter lim="800000"/>
            <a:headEnd/>
            <a:tailEnd/>
          </a:ln>
        </p:spPr>
        <p:txBody>
          <a:bodyPr lIns="0" tIns="0" rIns="0" bIns="0"/>
          <a:lstStyle/>
          <a:p>
            <a:pPr marL="12700" algn="just" eaLnBrk="1" hangingPunct="1">
              <a:lnSpc>
                <a:spcPct val="150000"/>
              </a:lnSpc>
              <a:buFont typeface="Wingdings 2" pitchFamily="18" charset="2"/>
              <a:buNone/>
            </a:pPr>
            <a:r>
              <a:rPr lang="tr-TR" sz="2400">
                <a:solidFill>
                  <a:srgbClr val="002060"/>
                </a:solidFill>
              </a:rPr>
              <a:t>Gidiş dönüş için yol masrafı ve gündelik ile</a:t>
            </a:r>
          </a:p>
          <a:p>
            <a:pPr marL="12700" algn="just" eaLnBrk="1" hangingPunct="1">
              <a:lnSpc>
                <a:spcPct val="150000"/>
              </a:lnSpc>
              <a:buFont typeface="Wingdings 2" pitchFamily="18" charset="2"/>
              <a:buNone/>
            </a:pPr>
            <a:r>
              <a:rPr lang="tr-TR" sz="2400">
                <a:solidFill>
                  <a:srgbClr val="002060"/>
                </a:solidFill>
              </a:rPr>
              <a:t>Gönderildikleri yerde geçen sürenin en fazla 7 günü için gündelik verilir.</a:t>
            </a:r>
          </a:p>
        </p:txBody>
      </p:sp>
      <p:sp>
        <p:nvSpPr>
          <p:cNvPr id="88071" name="16 Metin kutusu"/>
          <p:cNvSpPr txBox="1">
            <a:spLocks noChangeArrowheads="1"/>
          </p:cNvSpPr>
          <p:nvPr/>
        </p:nvSpPr>
        <p:spPr bwMode="auto">
          <a:xfrm>
            <a:off x="179388" y="4868863"/>
            <a:ext cx="8809037" cy="1131887"/>
          </a:xfrm>
          <a:prstGeom prst="rect">
            <a:avLst/>
          </a:prstGeom>
          <a:noFill/>
          <a:ln w="9525">
            <a:noFill/>
            <a:miter lim="800000"/>
            <a:headEnd/>
            <a:tailEnd/>
          </a:ln>
        </p:spPr>
        <p:txBody>
          <a:bodyPr>
            <a:spAutoFit/>
          </a:bodyPr>
          <a:lstStyle/>
          <a:p>
            <a:pPr algn="just" eaLnBrk="1" hangingPunct="1">
              <a:lnSpc>
                <a:spcPct val="150000"/>
              </a:lnSpc>
              <a:buFont typeface="Wingdings 2" pitchFamily="18" charset="2"/>
              <a:buNone/>
            </a:pPr>
            <a:r>
              <a:rPr lang="tr-TR" sz="2400"/>
              <a:t>Sadece gidiş-dönüş için yol masrafı ve yolda geçen günler için gündelik ödenir.</a:t>
            </a:r>
          </a:p>
        </p:txBody>
      </p:sp>
      <p:sp>
        <p:nvSpPr>
          <p:cNvPr id="88072" name="Dikdörtgen 1"/>
          <p:cNvSpPr>
            <a:spLocks noChangeArrowheads="1"/>
          </p:cNvSpPr>
          <p:nvPr/>
        </p:nvSpPr>
        <p:spPr bwMode="auto">
          <a:xfrm>
            <a:off x="107950" y="1414463"/>
            <a:ext cx="8945563" cy="830262"/>
          </a:xfrm>
          <a:prstGeom prst="rect">
            <a:avLst/>
          </a:prstGeom>
          <a:noFill/>
          <a:ln w="9525">
            <a:noFill/>
            <a:miter lim="800000"/>
            <a:headEnd/>
            <a:tailEnd/>
          </a:ln>
        </p:spPr>
        <p:txBody>
          <a:bodyPr>
            <a:spAutoFit/>
          </a:bodyPr>
          <a:lstStyle/>
          <a:p>
            <a:r>
              <a:rPr lang="tr-TR" sz="2400" b="1">
                <a:solidFill>
                  <a:srgbClr val="0000FF"/>
                </a:solidFill>
              </a:rPr>
              <a:t>Memuriyet mahalli dışına görevlerine ait mesleki, sıhhi yeterlilik ve imtihan için gönderilenlere;</a:t>
            </a:r>
          </a:p>
        </p:txBody>
      </p:sp>
      <p:sp>
        <p:nvSpPr>
          <p:cNvPr id="88073" name="Dikdörtgen 2"/>
          <p:cNvSpPr>
            <a:spLocks noChangeArrowheads="1"/>
          </p:cNvSpPr>
          <p:nvPr/>
        </p:nvSpPr>
        <p:spPr bwMode="auto">
          <a:xfrm>
            <a:off x="107950" y="4397375"/>
            <a:ext cx="8945563" cy="461963"/>
          </a:xfrm>
          <a:prstGeom prst="rect">
            <a:avLst/>
          </a:prstGeom>
          <a:noFill/>
          <a:ln w="9525">
            <a:noFill/>
            <a:miter lim="800000"/>
            <a:headEnd/>
            <a:tailEnd/>
          </a:ln>
        </p:spPr>
        <p:txBody>
          <a:bodyPr>
            <a:spAutoFit/>
          </a:bodyPr>
          <a:lstStyle/>
          <a:p>
            <a:pPr algn="just" eaLnBrk="1" hangingPunct="1"/>
            <a:r>
              <a:rPr lang="tr-TR" sz="2400" b="1">
                <a:solidFill>
                  <a:srgbClr val="0000FF"/>
                </a:solidFill>
              </a:rPr>
              <a:t>Hava değişimi maksadı ile gönderilenlere;</a:t>
            </a:r>
            <a:endParaRPr lang="tr-TR" sz="2400">
              <a:solidFill>
                <a:srgbClr val="0000FF"/>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2 Slayt Numarası Yer Tutucusu"/>
          <p:cNvSpPr>
            <a:spLocks noGrp="1"/>
          </p:cNvSpPr>
          <p:nvPr>
            <p:ph type="sldNum" sz="quarter" idx="12"/>
          </p:nvPr>
        </p:nvSpPr>
        <p:spPr bwMode="auto">
          <a:noFill/>
          <a:ln>
            <a:miter lim="800000"/>
            <a:headEnd/>
            <a:tailEnd/>
          </a:ln>
        </p:spPr>
        <p:txBody>
          <a:bodyPr/>
          <a:lstStyle/>
          <a:p>
            <a:fld id="{57E6423D-A3A7-464B-B209-472DC372B636}" type="slidenum">
              <a:rPr lang="tr-TR" smtClean="0">
                <a:solidFill>
                  <a:srgbClr val="898989"/>
                </a:solidFill>
              </a:rPr>
              <a:pPr/>
              <a:t>64</a:t>
            </a:fld>
            <a:endParaRPr lang="tr-TR" smtClean="0">
              <a:solidFill>
                <a:srgbClr val="898989"/>
              </a:solidFill>
            </a:endParaRPr>
          </a:p>
        </p:txBody>
      </p:sp>
      <p:pic>
        <p:nvPicPr>
          <p:cNvPr id="89091"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89092"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89093" name="Resim 12"/>
          <p:cNvPicPr>
            <a:picLocks noChangeAspect="1"/>
          </p:cNvPicPr>
          <p:nvPr/>
        </p:nvPicPr>
        <p:blipFill>
          <a:blip r:embed="rId3" cstate="print"/>
          <a:srcRect/>
          <a:stretch>
            <a:fillRect/>
          </a:stretch>
        </p:blipFill>
        <p:spPr bwMode="auto">
          <a:xfrm>
            <a:off x="131763" y="1201738"/>
            <a:ext cx="839787" cy="760412"/>
          </a:xfrm>
          <a:prstGeom prst="rect">
            <a:avLst/>
          </a:prstGeom>
          <a:noFill/>
          <a:ln w="9525">
            <a:noFill/>
            <a:miter lim="800000"/>
            <a:headEnd/>
            <a:tailEnd/>
          </a:ln>
        </p:spPr>
      </p:pic>
      <p:sp>
        <p:nvSpPr>
          <p:cNvPr id="15" name="10 Metin kutusu"/>
          <p:cNvSpPr txBox="1">
            <a:spLocks noChangeArrowheads="1"/>
          </p:cNvSpPr>
          <p:nvPr/>
        </p:nvSpPr>
        <p:spPr bwMode="auto">
          <a:xfrm>
            <a:off x="1025525" y="1255713"/>
            <a:ext cx="7939088" cy="708025"/>
          </a:xfrm>
          <a:prstGeom prst="rect">
            <a:avLst/>
          </a:prstGeom>
          <a:noFill/>
          <a:ln w="9525">
            <a:noFill/>
            <a:miter lim="800000"/>
            <a:headEnd/>
            <a:tailEnd/>
          </a:ln>
        </p:spPr>
        <p:txBody>
          <a:bodyPr anchor="ctr">
            <a:spAutoFit/>
          </a:bodyPr>
          <a:lstStyle/>
          <a:p>
            <a:pPr algn="just"/>
            <a:r>
              <a:rPr lang="tr-TR" sz="2000" b="1" i="1"/>
              <a:t>Görevde yükselme sınavına katılan bir memura harcırah ödenebilir mi ? </a:t>
            </a:r>
          </a:p>
        </p:txBody>
      </p:sp>
      <p:sp>
        <p:nvSpPr>
          <p:cNvPr id="16" name="Yuvarlatılmış Dikdörtgen 15"/>
          <p:cNvSpPr/>
          <p:nvPr/>
        </p:nvSpPr>
        <p:spPr>
          <a:xfrm>
            <a:off x="1025525" y="549275"/>
            <a:ext cx="8027988" cy="70643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18. madde; </a:t>
            </a:r>
          </a:p>
          <a:p>
            <a:pPr algn="ctr">
              <a:defRPr/>
            </a:pPr>
            <a:r>
              <a:rPr lang="tr-TR" sz="1600" b="1" dirty="0">
                <a:solidFill>
                  <a:schemeClr val="accent4">
                    <a:lumMod val="75000"/>
                  </a:schemeClr>
                </a:solidFill>
                <a:latin typeface="+mj-lt"/>
              </a:rPr>
              <a:t>Merkezi Yönetim Harcama Belgeleri Yönetmeliği 22/a ve 27/e maddeleri; Strateji Geliştirme Başkanlığı </a:t>
            </a:r>
            <a:r>
              <a:rPr lang="tr-TR" sz="1600" b="1" dirty="0">
                <a:solidFill>
                  <a:schemeClr val="accent4">
                    <a:lumMod val="75000"/>
                  </a:schemeClr>
                </a:solidFill>
                <a:latin typeface="+mj-lt"/>
                <a:hlinkClick r:id="rId4" action="ppaction://hlinkfile"/>
              </a:rPr>
              <a:t>E.475</a:t>
            </a:r>
            <a:r>
              <a:rPr lang="tr-TR" sz="1600" b="1" dirty="0">
                <a:solidFill>
                  <a:schemeClr val="accent4">
                    <a:lumMod val="75000"/>
                  </a:schemeClr>
                </a:solidFill>
                <a:latin typeface="+mj-lt"/>
              </a:rPr>
              <a:t>, </a:t>
            </a:r>
            <a:r>
              <a:rPr lang="tr-TR" sz="1600" b="1" dirty="0">
                <a:solidFill>
                  <a:schemeClr val="accent4">
                    <a:lumMod val="75000"/>
                  </a:schemeClr>
                </a:solidFill>
                <a:latin typeface="+mj-lt"/>
                <a:hlinkClick r:id="rId5" action="ppaction://hlinkfile"/>
              </a:rPr>
              <a:t>E.563</a:t>
            </a:r>
            <a:r>
              <a:rPr lang="tr-TR" sz="1600" b="1" dirty="0">
                <a:solidFill>
                  <a:schemeClr val="accent4">
                    <a:lumMod val="75000"/>
                  </a:schemeClr>
                </a:solidFill>
                <a:latin typeface="+mj-lt"/>
              </a:rPr>
              <a:t>  Sayılı Görüşleri</a:t>
            </a:r>
          </a:p>
        </p:txBody>
      </p:sp>
      <p:sp>
        <p:nvSpPr>
          <p:cNvPr id="17" name="6 Dikdörtgen"/>
          <p:cNvSpPr>
            <a:spLocks noChangeArrowheads="1"/>
          </p:cNvSpPr>
          <p:nvPr/>
        </p:nvSpPr>
        <p:spPr bwMode="auto">
          <a:xfrm>
            <a:off x="131763" y="1916113"/>
            <a:ext cx="8921750" cy="4524375"/>
          </a:xfrm>
          <a:prstGeom prst="rect">
            <a:avLst/>
          </a:prstGeom>
          <a:noFill/>
          <a:ln>
            <a:noFill/>
          </a:ln>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just" eaLnBrk="1" hangingPunct="1">
              <a:spcBef>
                <a:spcPct val="0"/>
              </a:spcBef>
              <a:buClrTx/>
              <a:buSzTx/>
              <a:buFont typeface="Wingdings 2" panose="05020102010507070707" pitchFamily="18" charset="2"/>
              <a:buNone/>
              <a:defRPr/>
            </a:pPr>
            <a:r>
              <a:rPr lang="tr-TR" sz="2400" dirty="0" smtClean="0">
                <a:solidFill>
                  <a:srgbClr val="002060"/>
                </a:solidFill>
                <a:latin typeface="Arial" panose="020B0604020202020204" pitchFamily="34" charset="0"/>
              </a:rPr>
              <a:t>Görevde Yükselme Sınavına katılan bir memura; </a:t>
            </a:r>
          </a:p>
          <a:p>
            <a:pPr algn="just" eaLnBrk="1" hangingPunct="1">
              <a:spcBef>
                <a:spcPct val="0"/>
              </a:spcBef>
              <a:buClrTx/>
              <a:buSzTx/>
              <a:buFont typeface="Wingdings 2" panose="05020102010507070707" pitchFamily="18" charset="2"/>
              <a:buNone/>
              <a:defRPr/>
            </a:pPr>
            <a:endParaRPr lang="tr-TR" sz="2400" dirty="0" smtClean="0">
              <a:solidFill>
                <a:srgbClr val="002060"/>
              </a:solidFill>
              <a:latin typeface="Arial" panose="020B0604020202020204" pitchFamily="34" charset="0"/>
            </a:endParaRPr>
          </a:p>
          <a:p>
            <a:pPr marL="342900" indent="-342900" algn="just" eaLnBrk="1" hangingPunct="1">
              <a:spcBef>
                <a:spcPct val="0"/>
              </a:spcBef>
              <a:buClrTx/>
              <a:buSzTx/>
              <a:buFont typeface="Wingdings" panose="05000000000000000000" pitchFamily="2" charset="2"/>
              <a:buChar char="Ø"/>
              <a:defRPr/>
            </a:pPr>
            <a:r>
              <a:rPr lang="tr-TR" sz="2400" dirty="0" smtClean="0">
                <a:solidFill>
                  <a:srgbClr val="002060"/>
                </a:solidFill>
                <a:latin typeface="Arial" panose="020B0604020202020204" pitchFamily="34" charset="0"/>
              </a:rPr>
              <a:t>Kurumunca görevlendirme yapılması, </a:t>
            </a:r>
          </a:p>
          <a:p>
            <a:pPr marL="342900" indent="-342900" algn="just" eaLnBrk="1" hangingPunct="1">
              <a:spcBef>
                <a:spcPct val="0"/>
              </a:spcBef>
              <a:buClrTx/>
              <a:buSzTx/>
              <a:buFont typeface="Wingdings" panose="05000000000000000000" pitchFamily="2" charset="2"/>
              <a:buChar char="Ø"/>
              <a:defRPr/>
            </a:pPr>
            <a:r>
              <a:rPr lang="tr-TR" sz="2400" dirty="0" smtClean="0">
                <a:solidFill>
                  <a:srgbClr val="002060"/>
                </a:solidFill>
                <a:latin typeface="Arial" panose="020B0604020202020204" pitchFamily="34" charset="0"/>
              </a:rPr>
              <a:t>Söz konusu sınava katıldığını belgelendirmesi,</a:t>
            </a:r>
          </a:p>
          <a:p>
            <a:pPr marL="342900" indent="-342900" algn="just" eaLnBrk="1" hangingPunct="1">
              <a:spcBef>
                <a:spcPct val="0"/>
              </a:spcBef>
              <a:buClrTx/>
              <a:buSzTx/>
              <a:buFont typeface="Wingdings" panose="05000000000000000000" pitchFamily="2" charset="2"/>
              <a:buChar char="Ø"/>
              <a:defRPr/>
            </a:pPr>
            <a:r>
              <a:rPr lang="tr-TR" sz="2400" dirty="0" smtClean="0">
                <a:solidFill>
                  <a:srgbClr val="002060"/>
                </a:solidFill>
                <a:latin typeface="Arial" panose="020B0604020202020204" pitchFamily="34" charset="0"/>
              </a:rPr>
              <a:t>Memuriyet mahallinde sınav merkezi olmaması ve bu nedenle memuriyet mahalli dışındaki en yakın sınav merkezinde sınava girmiş olması; </a:t>
            </a:r>
          </a:p>
          <a:p>
            <a:pPr algn="just" eaLnBrk="1" hangingPunct="1">
              <a:spcBef>
                <a:spcPct val="0"/>
              </a:spcBef>
              <a:buClrTx/>
              <a:buSzTx/>
              <a:buFont typeface="Wingdings 2" panose="05020102010507070707" pitchFamily="18" charset="2"/>
              <a:buNone/>
              <a:defRPr/>
            </a:pPr>
            <a:r>
              <a:rPr lang="tr-TR" sz="2400" dirty="0" smtClean="0">
                <a:solidFill>
                  <a:srgbClr val="002060"/>
                </a:solidFill>
                <a:latin typeface="Arial" panose="020B0604020202020204" pitchFamily="34" charset="0"/>
              </a:rPr>
              <a:t>Koşuluyla </a:t>
            </a:r>
          </a:p>
          <a:p>
            <a:pPr algn="just" eaLnBrk="1" hangingPunct="1">
              <a:spcBef>
                <a:spcPct val="0"/>
              </a:spcBef>
              <a:buClrTx/>
              <a:buSzTx/>
              <a:buFont typeface="Wingdings 2" panose="05020102010507070707" pitchFamily="18" charset="2"/>
              <a:buNone/>
              <a:defRPr/>
            </a:pPr>
            <a:endParaRPr lang="tr-TR" sz="2400" dirty="0" smtClean="0">
              <a:solidFill>
                <a:srgbClr val="002060"/>
              </a:solidFill>
              <a:latin typeface="Arial" panose="020B0604020202020204" pitchFamily="34" charset="0"/>
            </a:endParaRPr>
          </a:p>
          <a:p>
            <a:pPr algn="just" eaLnBrk="1" hangingPunct="1">
              <a:spcBef>
                <a:spcPct val="0"/>
              </a:spcBef>
              <a:buClrTx/>
              <a:buSzTx/>
              <a:buFont typeface="Wingdings 2" panose="05020102010507070707" pitchFamily="18" charset="2"/>
              <a:buNone/>
              <a:defRPr/>
            </a:pPr>
            <a:r>
              <a:rPr lang="tr-TR" sz="2400" dirty="0" smtClean="0">
                <a:solidFill>
                  <a:srgbClr val="002060"/>
                </a:solidFill>
                <a:latin typeface="Arial" panose="020B0604020202020204" pitchFamily="34" charset="0"/>
              </a:rPr>
              <a:t>6245 sayılı Kanununun 18 inci maddesinin (a) fıkrası hükmü uygulanarak geçici görev yolluğu ödenmesi mümkün bulunmaktadır.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2 Slayt Numarası Yer Tutucusu"/>
          <p:cNvSpPr>
            <a:spLocks noGrp="1"/>
          </p:cNvSpPr>
          <p:nvPr>
            <p:ph type="sldNum" sz="quarter" idx="12"/>
          </p:nvPr>
        </p:nvSpPr>
        <p:spPr bwMode="auto">
          <a:noFill/>
          <a:ln>
            <a:miter lim="800000"/>
            <a:headEnd/>
            <a:tailEnd/>
          </a:ln>
        </p:spPr>
        <p:txBody>
          <a:bodyPr/>
          <a:lstStyle/>
          <a:p>
            <a:fld id="{13AAC284-5005-43FF-8DAB-C03F273A4DA0}" type="slidenum">
              <a:rPr lang="tr-TR" smtClean="0">
                <a:solidFill>
                  <a:srgbClr val="898989"/>
                </a:solidFill>
              </a:rPr>
              <a:pPr/>
              <a:t>65</a:t>
            </a:fld>
            <a:endParaRPr lang="tr-TR" smtClean="0">
              <a:solidFill>
                <a:srgbClr val="898989"/>
              </a:solidFill>
            </a:endParaRPr>
          </a:p>
        </p:txBody>
      </p:sp>
      <p:sp>
        <p:nvSpPr>
          <p:cNvPr id="7" name="6 Dikdörtgen"/>
          <p:cNvSpPr>
            <a:spLocks noChangeArrowheads="1"/>
          </p:cNvSpPr>
          <p:nvPr/>
        </p:nvSpPr>
        <p:spPr bwMode="auto">
          <a:xfrm>
            <a:off x="131763" y="1916113"/>
            <a:ext cx="8921750" cy="4894262"/>
          </a:xfrm>
          <a:prstGeom prst="rect">
            <a:avLst/>
          </a:prstGeom>
          <a:noFill/>
          <a:ln>
            <a:noFill/>
          </a:ln>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just" eaLnBrk="1" hangingPunct="1">
              <a:spcBef>
                <a:spcPct val="0"/>
              </a:spcBef>
              <a:buClrTx/>
              <a:buSzTx/>
              <a:buFont typeface="Wingdings 2" panose="05020102010507070707" pitchFamily="18" charset="2"/>
              <a:buNone/>
              <a:defRPr/>
            </a:pPr>
            <a:r>
              <a:rPr lang="tr-TR" sz="2400" dirty="0" smtClean="0">
                <a:solidFill>
                  <a:srgbClr val="002060"/>
                </a:solidFill>
                <a:latin typeface="Arial" panose="020B0604020202020204" pitchFamily="34" charset="0"/>
              </a:rPr>
              <a:t>Görevde Yükselme Sınavına katılan ancak bu tarihte raporlu bulunan personele; </a:t>
            </a:r>
          </a:p>
          <a:p>
            <a:pPr algn="just" eaLnBrk="1" hangingPunct="1">
              <a:spcBef>
                <a:spcPct val="0"/>
              </a:spcBef>
              <a:buClrTx/>
              <a:buSzTx/>
              <a:buFont typeface="Wingdings 2" panose="05020102010507070707" pitchFamily="18" charset="2"/>
              <a:buNone/>
              <a:defRPr/>
            </a:pPr>
            <a:endParaRPr lang="tr-TR" sz="2400" dirty="0" smtClean="0">
              <a:solidFill>
                <a:srgbClr val="002060"/>
              </a:solidFill>
              <a:latin typeface="Arial" panose="020B0604020202020204" pitchFamily="34" charset="0"/>
            </a:endParaRPr>
          </a:p>
          <a:p>
            <a:pPr marL="342900" indent="-342900" algn="just" eaLnBrk="1" hangingPunct="1">
              <a:spcBef>
                <a:spcPct val="0"/>
              </a:spcBef>
              <a:buClrTx/>
              <a:buSzTx/>
              <a:buFont typeface="Wingdings" panose="05000000000000000000" pitchFamily="2" charset="2"/>
              <a:buChar char="Ø"/>
              <a:defRPr/>
            </a:pPr>
            <a:r>
              <a:rPr lang="tr-TR" sz="2400" dirty="0" smtClean="0">
                <a:solidFill>
                  <a:srgbClr val="002060"/>
                </a:solidFill>
                <a:latin typeface="Arial" panose="020B0604020202020204" pitchFamily="34" charset="0"/>
              </a:rPr>
              <a:t>Kurumunca görevlendirme yapılması, </a:t>
            </a:r>
          </a:p>
          <a:p>
            <a:pPr marL="342900" indent="-342900" algn="just" eaLnBrk="1" hangingPunct="1">
              <a:spcBef>
                <a:spcPct val="0"/>
              </a:spcBef>
              <a:buClrTx/>
              <a:buSzTx/>
              <a:buFont typeface="Wingdings" panose="05000000000000000000" pitchFamily="2" charset="2"/>
              <a:buChar char="Ø"/>
              <a:defRPr/>
            </a:pPr>
            <a:r>
              <a:rPr lang="tr-TR" sz="2400" dirty="0" smtClean="0">
                <a:solidFill>
                  <a:srgbClr val="002060"/>
                </a:solidFill>
                <a:latin typeface="Arial" panose="020B0604020202020204" pitchFamily="34" charset="0"/>
              </a:rPr>
              <a:t>Söz konusu sınava katıldığını belgelendirmesi,</a:t>
            </a:r>
          </a:p>
          <a:p>
            <a:pPr marL="342900" indent="-342900" algn="just" eaLnBrk="1" hangingPunct="1">
              <a:spcBef>
                <a:spcPct val="0"/>
              </a:spcBef>
              <a:buClrTx/>
              <a:buSzTx/>
              <a:buFont typeface="Wingdings" panose="05000000000000000000" pitchFamily="2" charset="2"/>
              <a:buChar char="Ø"/>
              <a:defRPr/>
            </a:pPr>
            <a:r>
              <a:rPr lang="tr-TR" sz="2400" dirty="0" smtClean="0">
                <a:solidFill>
                  <a:srgbClr val="002060"/>
                </a:solidFill>
                <a:latin typeface="Arial" panose="020B0604020202020204" pitchFamily="34" charset="0"/>
              </a:rPr>
              <a:t>Memuriyet mahallinde sınav merkezi olmaması ve bu nedenle memuriyet mahalli dışındaki en yakın sınav merkezinde sınava girmiş olması; </a:t>
            </a:r>
          </a:p>
          <a:p>
            <a:pPr algn="just" eaLnBrk="1" hangingPunct="1">
              <a:spcBef>
                <a:spcPct val="0"/>
              </a:spcBef>
              <a:buClrTx/>
              <a:buSzTx/>
              <a:buFont typeface="Wingdings 2" panose="05020102010507070707" pitchFamily="18" charset="2"/>
              <a:buNone/>
              <a:defRPr/>
            </a:pPr>
            <a:r>
              <a:rPr lang="tr-TR" sz="2400" dirty="0" smtClean="0">
                <a:solidFill>
                  <a:srgbClr val="002060"/>
                </a:solidFill>
                <a:latin typeface="Arial" panose="020B0604020202020204" pitchFamily="34" charset="0"/>
              </a:rPr>
              <a:t>Koşuluyla </a:t>
            </a:r>
          </a:p>
          <a:p>
            <a:pPr algn="just" eaLnBrk="1" hangingPunct="1">
              <a:spcBef>
                <a:spcPct val="0"/>
              </a:spcBef>
              <a:buClrTx/>
              <a:buSzTx/>
              <a:buFont typeface="Wingdings 2" panose="05020102010507070707" pitchFamily="18" charset="2"/>
              <a:buNone/>
              <a:defRPr/>
            </a:pPr>
            <a:endParaRPr lang="tr-TR" sz="2400" dirty="0" smtClean="0">
              <a:solidFill>
                <a:srgbClr val="002060"/>
              </a:solidFill>
              <a:latin typeface="Arial" panose="020B0604020202020204" pitchFamily="34" charset="0"/>
            </a:endParaRPr>
          </a:p>
          <a:p>
            <a:pPr algn="just" eaLnBrk="1" hangingPunct="1">
              <a:spcBef>
                <a:spcPct val="0"/>
              </a:spcBef>
              <a:buClrTx/>
              <a:buSzTx/>
              <a:buFont typeface="Wingdings 2" panose="05020102010507070707" pitchFamily="18" charset="2"/>
              <a:buNone/>
              <a:defRPr/>
            </a:pPr>
            <a:r>
              <a:rPr lang="tr-TR" sz="2400" dirty="0" smtClean="0">
                <a:solidFill>
                  <a:srgbClr val="002060"/>
                </a:solidFill>
                <a:latin typeface="Arial" panose="020B0604020202020204" pitchFamily="34" charset="0"/>
              </a:rPr>
              <a:t>6245 sayılı Kanununun 18 inci maddesinin (a) fıkrası hükmü uygulanarak geçici görev yolluğu ödenmesi mümkün bulunmaktadır.</a:t>
            </a:r>
          </a:p>
        </p:txBody>
      </p:sp>
      <p:pic>
        <p:nvPicPr>
          <p:cNvPr id="90116"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9" name="Yuvarlatılmış Dikdörtgen 8"/>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Eğitici Görüşü</a:t>
            </a:r>
            <a:endParaRPr lang="tr-TR" sz="2000" b="1" dirty="0">
              <a:solidFill>
                <a:schemeClr val="accent4">
                  <a:lumMod val="75000"/>
                </a:schemeClr>
              </a:solidFill>
              <a:latin typeface="+mj-lt"/>
            </a:endParaRPr>
          </a:p>
        </p:txBody>
      </p:sp>
      <p:sp>
        <p:nvSpPr>
          <p:cNvPr id="90118"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4" name="Resim 12"/>
          <p:cNvPicPr>
            <a:picLocks noChangeAspect="1"/>
          </p:cNvPicPr>
          <p:nvPr/>
        </p:nvPicPr>
        <p:blipFill>
          <a:blip r:embed="rId3" cstate="print"/>
          <a:srcRect/>
          <a:stretch>
            <a:fillRect/>
          </a:stretch>
        </p:blipFill>
        <p:spPr bwMode="auto">
          <a:xfrm>
            <a:off x="131763" y="1201738"/>
            <a:ext cx="839787" cy="760412"/>
          </a:xfrm>
          <a:prstGeom prst="rect">
            <a:avLst/>
          </a:prstGeom>
          <a:noFill/>
          <a:ln w="9525">
            <a:noFill/>
            <a:miter lim="800000"/>
            <a:headEnd/>
            <a:tailEnd/>
          </a:ln>
        </p:spPr>
      </p:pic>
      <p:sp>
        <p:nvSpPr>
          <p:cNvPr id="15" name="10 Metin kutusu"/>
          <p:cNvSpPr txBox="1">
            <a:spLocks noChangeArrowheads="1"/>
          </p:cNvSpPr>
          <p:nvPr/>
        </p:nvSpPr>
        <p:spPr bwMode="auto">
          <a:xfrm>
            <a:off x="1025525" y="1255713"/>
            <a:ext cx="7939088" cy="708025"/>
          </a:xfrm>
          <a:prstGeom prst="rect">
            <a:avLst/>
          </a:prstGeom>
          <a:noFill/>
          <a:ln w="9525">
            <a:noFill/>
            <a:miter lim="800000"/>
            <a:headEnd/>
            <a:tailEnd/>
          </a:ln>
        </p:spPr>
        <p:txBody>
          <a:bodyPr anchor="ctr">
            <a:spAutoFit/>
          </a:bodyPr>
          <a:lstStyle/>
          <a:p>
            <a:pPr algn="just"/>
            <a:r>
              <a:rPr lang="tr-TR" sz="2000" b="1" i="1"/>
              <a:t>Görevde yükselme sınavına katılan ancak bu tarihte raporlu olan bir memura harcırah ödenebilir mi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2 Slayt Numarası Yer Tutucusu"/>
          <p:cNvSpPr>
            <a:spLocks noGrp="1"/>
          </p:cNvSpPr>
          <p:nvPr>
            <p:ph type="sldNum" sz="quarter" idx="12"/>
          </p:nvPr>
        </p:nvSpPr>
        <p:spPr bwMode="auto">
          <a:noFill/>
          <a:ln>
            <a:miter lim="800000"/>
            <a:headEnd/>
            <a:tailEnd/>
          </a:ln>
        </p:spPr>
        <p:txBody>
          <a:bodyPr/>
          <a:lstStyle/>
          <a:p>
            <a:fld id="{31B3FD7F-B335-46FD-9240-B34D186A8BD1}" type="slidenum">
              <a:rPr lang="tr-TR" smtClean="0">
                <a:solidFill>
                  <a:srgbClr val="898989"/>
                </a:solidFill>
              </a:rPr>
              <a:pPr/>
              <a:t>66</a:t>
            </a:fld>
            <a:endParaRPr lang="tr-TR" smtClean="0">
              <a:solidFill>
                <a:srgbClr val="898989"/>
              </a:solidFill>
            </a:endParaRPr>
          </a:p>
        </p:txBody>
      </p:sp>
      <p:sp>
        <p:nvSpPr>
          <p:cNvPr id="113672" name="6 Dikdörtgen"/>
          <p:cNvSpPr>
            <a:spLocks noChangeArrowheads="1"/>
          </p:cNvSpPr>
          <p:nvPr/>
        </p:nvSpPr>
        <p:spPr bwMode="auto">
          <a:xfrm>
            <a:off x="107950" y="2263775"/>
            <a:ext cx="8901113" cy="2678113"/>
          </a:xfrm>
          <a:prstGeom prst="rect">
            <a:avLst/>
          </a:prstGeom>
          <a:noFill/>
          <a:ln w="9525">
            <a:noFill/>
            <a:miter lim="800000"/>
            <a:headEnd/>
            <a:tailEnd/>
          </a:ln>
        </p:spPr>
        <p:txBody>
          <a:bodyPr>
            <a:spAutoFit/>
          </a:bodyPr>
          <a:lstStyle/>
          <a:p>
            <a:pPr algn="just" eaLnBrk="1" hangingPunct="1"/>
            <a:r>
              <a:rPr lang="tr-TR" altLang="tr-TR" sz="2400" b="1">
                <a:solidFill>
                  <a:srgbClr val="002060"/>
                </a:solidFill>
                <a:sym typeface="Wingdings 2" pitchFamily="18" charset="2"/>
              </a:rPr>
              <a:t>Görevine ait mesleki ve sıhhi yeterliliklerinin tespiti veya </a:t>
            </a:r>
            <a:r>
              <a:rPr lang="tr-TR" altLang="tr-TR" sz="2400" b="1" u="sng">
                <a:solidFill>
                  <a:srgbClr val="002060"/>
                </a:solidFill>
                <a:sym typeface="Wingdings 2" pitchFamily="18" charset="2"/>
              </a:rPr>
              <a:t>kurumlarınca görülecek lüzum üzerine sınav için gönderilenlere geçici görev yolluğu ödenmektedir.</a:t>
            </a:r>
            <a:endParaRPr lang="tr-TR" sz="2400">
              <a:solidFill>
                <a:srgbClr val="002060"/>
              </a:solidFill>
            </a:endParaRPr>
          </a:p>
          <a:p>
            <a:pPr algn="just" eaLnBrk="1" hangingPunct="1"/>
            <a:endParaRPr lang="tr-TR" sz="2400">
              <a:solidFill>
                <a:srgbClr val="002060"/>
              </a:solidFill>
            </a:endParaRPr>
          </a:p>
          <a:p>
            <a:pPr algn="just" eaLnBrk="1" hangingPunct="1"/>
            <a:r>
              <a:rPr lang="tr-TR" sz="2400">
                <a:solidFill>
                  <a:srgbClr val="002060"/>
                </a:solidFill>
              </a:rPr>
              <a:t>Dolayısıyla (YDS) sınavı kurumlara ait bir sınav olmadığından söz konusu sınava katılan kişilere geçici görev yolluğu ödenmesine imkân bulunmamaktadır.</a:t>
            </a:r>
          </a:p>
        </p:txBody>
      </p:sp>
      <p:pic>
        <p:nvPicPr>
          <p:cNvPr id="91140"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8" name="Yuvarlatılmış Dikdörtgen 7"/>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Eğitici Görüşü</a:t>
            </a:r>
            <a:endParaRPr lang="tr-TR" sz="2000" b="1" dirty="0">
              <a:solidFill>
                <a:schemeClr val="accent4">
                  <a:lumMod val="75000"/>
                </a:schemeClr>
              </a:solidFill>
              <a:latin typeface="+mj-lt"/>
            </a:endParaRPr>
          </a:p>
        </p:txBody>
      </p:sp>
      <p:sp>
        <p:nvSpPr>
          <p:cNvPr id="91142" name="Dikdörtgen 3"/>
          <p:cNvSpPr>
            <a:spLocks noChangeArrowheads="1"/>
          </p:cNvSpPr>
          <p:nvPr/>
        </p:nvSpPr>
        <p:spPr bwMode="auto">
          <a:xfrm>
            <a:off x="107950" y="53975"/>
            <a:ext cx="890111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3" name="Resim 12"/>
          <p:cNvPicPr>
            <a:picLocks noChangeAspect="1"/>
          </p:cNvPicPr>
          <p:nvPr/>
        </p:nvPicPr>
        <p:blipFill>
          <a:blip r:embed="rId3" cstate="print"/>
          <a:srcRect/>
          <a:stretch>
            <a:fillRect/>
          </a:stretch>
        </p:blipFill>
        <p:spPr bwMode="auto">
          <a:xfrm>
            <a:off x="131763" y="1201738"/>
            <a:ext cx="839787" cy="760412"/>
          </a:xfrm>
          <a:prstGeom prst="rect">
            <a:avLst/>
          </a:prstGeom>
          <a:noFill/>
          <a:ln w="9525">
            <a:noFill/>
            <a:miter lim="800000"/>
            <a:headEnd/>
            <a:tailEnd/>
          </a:ln>
        </p:spPr>
      </p:pic>
      <p:sp>
        <p:nvSpPr>
          <p:cNvPr id="14" name="10 Metin kutusu"/>
          <p:cNvSpPr txBox="1">
            <a:spLocks noChangeArrowheads="1"/>
          </p:cNvSpPr>
          <p:nvPr/>
        </p:nvSpPr>
        <p:spPr bwMode="auto">
          <a:xfrm>
            <a:off x="1025525" y="1409700"/>
            <a:ext cx="7939088" cy="400050"/>
          </a:xfrm>
          <a:prstGeom prst="rect">
            <a:avLst/>
          </a:prstGeom>
          <a:noFill/>
          <a:ln w="9525">
            <a:noFill/>
            <a:miter lim="800000"/>
            <a:headEnd/>
            <a:tailEnd/>
          </a:ln>
        </p:spPr>
        <p:txBody>
          <a:bodyPr anchor="ctr">
            <a:spAutoFit/>
          </a:bodyPr>
          <a:lstStyle/>
          <a:p>
            <a:pPr algn="just"/>
            <a:r>
              <a:rPr lang="tr-TR" sz="2000" b="1" i="1"/>
              <a:t>YDS sınavına katılan memurlara harcırah ödenebilir mi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P spid="1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2 Slayt Numarası Yer Tutucusu"/>
          <p:cNvSpPr>
            <a:spLocks noGrp="1"/>
          </p:cNvSpPr>
          <p:nvPr>
            <p:ph type="sldNum" sz="quarter" idx="12"/>
          </p:nvPr>
        </p:nvSpPr>
        <p:spPr bwMode="auto">
          <a:noFill/>
          <a:ln>
            <a:miter lim="800000"/>
            <a:headEnd/>
            <a:tailEnd/>
          </a:ln>
        </p:spPr>
        <p:txBody>
          <a:bodyPr/>
          <a:lstStyle/>
          <a:p>
            <a:fld id="{24C9A286-7DBA-4F39-ABB3-4E3AE240C129}" type="slidenum">
              <a:rPr lang="tr-TR" smtClean="0">
                <a:solidFill>
                  <a:srgbClr val="898989"/>
                </a:solidFill>
              </a:rPr>
              <a:pPr/>
              <a:t>67</a:t>
            </a:fld>
            <a:endParaRPr lang="tr-TR" smtClean="0">
              <a:solidFill>
                <a:srgbClr val="898989"/>
              </a:solidFill>
            </a:endParaRPr>
          </a:p>
        </p:txBody>
      </p:sp>
      <p:sp>
        <p:nvSpPr>
          <p:cNvPr id="8" name="7 Metin kutusu"/>
          <p:cNvSpPr txBox="1"/>
          <p:nvPr/>
        </p:nvSpPr>
        <p:spPr>
          <a:xfrm>
            <a:off x="131763" y="3500438"/>
            <a:ext cx="8856662" cy="2308225"/>
          </a:xfrm>
          <a:prstGeom prst="rect">
            <a:avLst/>
          </a:prstGeom>
          <a:noFill/>
        </p:spPr>
        <p:txBody>
          <a:bodyPr>
            <a:spAutoFit/>
          </a:bodyPr>
          <a:lstStyle/>
          <a:p>
            <a:pPr algn="just">
              <a:defRPr/>
            </a:pPr>
            <a:r>
              <a:rPr lang="tr-TR" sz="2400" dirty="0">
                <a:solidFill>
                  <a:srgbClr val="002060"/>
                </a:solidFill>
              </a:rPr>
              <a:t>Mesleki bilgilerin artırmak amacıyla memuriyet mahalli dışında açılan kurs veya okullara gönderilenlerin barınma, iaşe giderleri kurumlarınca karşılandığı halde, ayrıca yatacak ve yemek ihtiyacı için geçici görev yolluğu ödenmesinin mümkün olmadığı,</a:t>
            </a:r>
          </a:p>
          <a:p>
            <a:pPr algn="just">
              <a:defRPr/>
            </a:pPr>
            <a:endParaRPr lang="tr-TR" sz="2400" dirty="0">
              <a:solidFill>
                <a:srgbClr val="002060"/>
              </a:solidFill>
            </a:endParaRPr>
          </a:p>
          <a:p>
            <a:pPr algn="just">
              <a:defRPr/>
            </a:pPr>
            <a:endParaRPr lang="tr-TR" sz="2400" spc="-10" dirty="0">
              <a:solidFill>
                <a:srgbClr val="002060"/>
              </a:solidFill>
            </a:endParaRPr>
          </a:p>
        </p:txBody>
      </p:sp>
      <p:pic>
        <p:nvPicPr>
          <p:cNvPr id="92164"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9" name="Yuvarlatılmış Dikdörtgen 8"/>
          <p:cNvSpPr/>
          <p:nvPr/>
        </p:nvSpPr>
        <p:spPr>
          <a:xfrm>
            <a:off x="1025525" y="549275"/>
            <a:ext cx="8027988" cy="71913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Sayıştay Temyiz Kurulu, </a:t>
            </a:r>
          </a:p>
          <a:p>
            <a:pPr algn="ctr">
              <a:defRPr/>
            </a:pPr>
            <a:r>
              <a:rPr lang="tr-TR" sz="1600" b="1" dirty="0">
                <a:solidFill>
                  <a:schemeClr val="accent4">
                    <a:lumMod val="75000"/>
                  </a:schemeClr>
                </a:solidFill>
                <a:latin typeface="+mj-lt"/>
              </a:rPr>
              <a:t>08.06.2010 tarihli ve 31577 sayılı Kararı; </a:t>
            </a:r>
            <a:r>
              <a:rPr lang="tr-TR" sz="1600" b="1" dirty="0">
                <a:solidFill>
                  <a:schemeClr val="accent4">
                    <a:lumMod val="75000"/>
                  </a:schemeClr>
                </a:solidFill>
                <a:latin typeface="+mj-lt"/>
                <a:hlinkClick r:id="rId4" action="ppaction://hlinkfile"/>
              </a:rPr>
              <a:t>Strateji Geliştirme Başkanlığının 12.05.2016 Tarih ve E.271 sayılı </a:t>
            </a:r>
            <a:r>
              <a:rPr lang="tr-TR" sz="1600" b="1" dirty="0">
                <a:solidFill>
                  <a:schemeClr val="accent4">
                    <a:lumMod val="75000"/>
                  </a:schemeClr>
                </a:solidFill>
                <a:latin typeface="+mj-lt"/>
              </a:rPr>
              <a:t>Görüşü</a:t>
            </a:r>
          </a:p>
        </p:txBody>
      </p:sp>
      <p:sp>
        <p:nvSpPr>
          <p:cNvPr id="92166"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4" name="Resim 12"/>
          <p:cNvPicPr>
            <a:picLocks noChangeAspect="1"/>
          </p:cNvPicPr>
          <p:nvPr/>
        </p:nvPicPr>
        <p:blipFill>
          <a:blip r:embed="rId5" cstate="print"/>
          <a:srcRect/>
          <a:stretch>
            <a:fillRect/>
          </a:stretch>
        </p:blipFill>
        <p:spPr bwMode="auto">
          <a:xfrm>
            <a:off x="131763" y="1731963"/>
            <a:ext cx="839787" cy="760412"/>
          </a:xfrm>
          <a:prstGeom prst="rect">
            <a:avLst/>
          </a:prstGeom>
          <a:noFill/>
          <a:ln w="9525">
            <a:noFill/>
            <a:miter lim="800000"/>
            <a:headEnd/>
            <a:tailEnd/>
          </a:ln>
        </p:spPr>
      </p:pic>
      <p:sp>
        <p:nvSpPr>
          <p:cNvPr id="15" name="10 Metin kutusu"/>
          <p:cNvSpPr txBox="1">
            <a:spLocks noChangeArrowheads="1"/>
          </p:cNvSpPr>
          <p:nvPr/>
        </p:nvSpPr>
        <p:spPr bwMode="auto">
          <a:xfrm>
            <a:off x="1025525" y="1184275"/>
            <a:ext cx="8027988" cy="1939925"/>
          </a:xfrm>
          <a:prstGeom prst="rect">
            <a:avLst/>
          </a:prstGeom>
          <a:noFill/>
          <a:ln w="9525">
            <a:noFill/>
            <a:miter lim="800000"/>
            <a:headEnd/>
            <a:tailEnd/>
          </a:ln>
        </p:spPr>
        <p:txBody>
          <a:bodyPr anchor="ctr">
            <a:spAutoFit/>
          </a:bodyPr>
          <a:lstStyle/>
          <a:p>
            <a:pPr algn="just"/>
            <a:r>
              <a:rPr lang="tr-TR" sz="2000" b="1" i="1"/>
              <a:t>Mesleki bilgilerini arttırmak amacıyla yapılan seminerler ve kurslar için kurumlarınca memuriyet mahalli dışına geçici görevli olarak görevlendirilen memurlara, geçici görevli </a:t>
            </a:r>
            <a:r>
              <a:rPr lang="da-DK" sz="2000" b="1" i="1"/>
              <a:t>bulunulan sürece iaşe ve konaklama giderleri kurum bütçesinden</a:t>
            </a:r>
            <a:r>
              <a:rPr lang="tr-TR" sz="2000" b="1" i="1"/>
              <a:t> karşılanması durumunda, kursa katılan memurlara ayrıca harcırah verilebilir mi?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4 Slayt Numarası Yer Tutucusu"/>
          <p:cNvSpPr>
            <a:spLocks noGrp="1"/>
          </p:cNvSpPr>
          <p:nvPr>
            <p:ph type="sldNum" sz="quarter" idx="12"/>
          </p:nvPr>
        </p:nvSpPr>
        <p:spPr bwMode="auto">
          <a:noFill/>
          <a:ln>
            <a:miter lim="800000"/>
            <a:headEnd/>
            <a:tailEnd/>
          </a:ln>
        </p:spPr>
        <p:txBody>
          <a:bodyPr/>
          <a:lstStyle/>
          <a:p>
            <a:fld id="{87F58E67-5564-4003-9D61-E64A6A95F0CB}" type="slidenum">
              <a:rPr lang="tr-TR" smtClean="0">
                <a:solidFill>
                  <a:srgbClr val="898989"/>
                </a:solidFill>
              </a:rPr>
              <a:pPr/>
              <a:t>68</a:t>
            </a:fld>
            <a:endParaRPr lang="tr-TR" smtClean="0">
              <a:solidFill>
                <a:srgbClr val="898989"/>
              </a:solidFill>
            </a:endParaRPr>
          </a:p>
        </p:txBody>
      </p:sp>
      <p:pic>
        <p:nvPicPr>
          <p:cNvPr id="93187"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19. madde</a:t>
            </a:r>
          </a:p>
        </p:txBody>
      </p:sp>
      <p:sp>
        <p:nvSpPr>
          <p:cNvPr id="93189"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Geçici Görev Mahallinde Hastalanma</a:t>
            </a:r>
          </a:p>
        </p:txBody>
      </p:sp>
      <p:sp>
        <p:nvSpPr>
          <p:cNvPr id="93190" name="object 3"/>
          <p:cNvSpPr txBox="1">
            <a:spLocks noChangeArrowheads="1"/>
          </p:cNvSpPr>
          <p:nvPr/>
        </p:nvSpPr>
        <p:spPr bwMode="auto">
          <a:xfrm>
            <a:off x="107950" y="1698625"/>
            <a:ext cx="8880475" cy="2667000"/>
          </a:xfrm>
          <a:prstGeom prst="rect">
            <a:avLst/>
          </a:prstGeom>
          <a:noFill/>
          <a:ln w="9525">
            <a:noFill/>
            <a:miter lim="800000"/>
            <a:headEnd/>
            <a:tailEnd/>
          </a:ln>
        </p:spPr>
        <p:txBody>
          <a:bodyPr lIns="0" tIns="0" rIns="0" bIns="0"/>
          <a:lstStyle/>
          <a:p>
            <a:pPr marL="12700" algn="just" eaLnBrk="1" hangingPunct="1">
              <a:lnSpc>
                <a:spcPct val="150000"/>
              </a:lnSpc>
              <a:buFont typeface="Wingdings 2" pitchFamily="18" charset="2"/>
              <a:buNone/>
            </a:pPr>
            <a:r>
              <a:rPr lang="tr-TR" sz="2400">
                <a:solidFill>
                  <a:srgbClr val="002060"/>
                </a:solidFill>
              </a:rPr>
              <a:t>Görev yapılmayan günlerin </a:t>
            </a:r>
            <a:r>
              <a:rPr lang="tr-TR" sz="2400">
                <a:solidFill>
                  <a:srgbClr val="FF0000"/>
                </a:solidFill>
              </a:rPr>
              <a:t>en çok 7 günü için gündelik</a:t>
            </a:r>
            <a:r>
              <a:rPr lang="tr-TR" sz="2400">
                <a:solidFill>
                  <a:srgbClr val="CC3300"/>
                </a:solidFill>
              </a:rPr>
              <a:t> </a:t>
            </a:r>
            <a:r>
              <a:rPr lang="tr-TR" sz="2400">
                <a:solidFill>
                  <a:srgbClr val="002060"/>
                </a:solidFill>
              </a:rPr>
              <a:t>verilebilir.</a:t>
            </a:r>
          </a:p>
          <a:p>
            <a:pPr marL="12700" algn="just" eaLnBrk="1" hangingPunct="1">
              <a:lnSpc>
                <a:spcPct val="150000"/>
              </a:lnSpc>
              <a:spcBef>
                <a:spcPts val="88"/>
              </a:spcBef>
              <a:buFont typeface="Wingdings" pitchFamily="2" charset="2"/>
              <a:buChar char="q"/>
            </a:pPr>
            <a:endParaRPr lang="tr-TR" sz="2400">
              <a:solidFill>
                <a:srgbClr val="002060"/>
              </a:solidFill>
            </a:endParaRPr>
          </a:p>
          <a:p>
            <a:pPr marL="12700" algn="just" eaLnBrk="1" hangingPunct="1">
              <a:lnSpc>
                <a:spcPct val="150000"/>
              </a:lnSpc>
              <a:buFont typeface="Wingdings 2" pitchFamily="18" charset="2"/>
              <a:buNone/>
            </a:pPr>
            <a:r>
              <a:rPr lang="tr-TR" sz="2400">
                <a:solidFill>
                  <a:srgbClr val="002060"/>
                </a:solidFill>
              </a:rPr>
              <a:t>Hastanede yatırılmak suretiyle </a:t>
            </a:r>
            <a:r>
              <a:rPr lang="tr-TR" sz="2400">
                <a:solidFill>
                  <a:srgbClr val="FF0000"/>
                </a:solidFill>
              </a:rPr>
              <a:t>tedavi masraflarının kurumlarınca ödenmesi halinde </a:t>
            </a:r>
            <a:r>
              <a:rPr lang="tr-TR" sz="2400">
                <a:solidFill>
                  <a:srgbClr val="002060"/>
                </a:solidFill>
              </a:rPr>
              <a:t>bu günler için </a:t>
            </a:r>
            <a:r>
              <a:rPr lang="tr-TR" sz="2400">
                <a:solidFill>
                  <a:srgbClr val="FF0000"/>
                </a:solidFill>
              </a:rPr>
              <a:t>gündelik verilmez.</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4 Slayt Numarası Yer Tutucusu"/>
          <p:cNvSpPr>
            <a:spLocks noGrp="1"/>
          </p:cNvSpPr>
          <p:nvPr>
            <p:ph type="sldNum" sz="quarter" idx="12"/>
          </p:nvPr>
        </p:nvSpPr>
        <p:spPr bwMode="auto">
          <a:noFill/>
          <a:ln>
            <a:miter lim="800000"/>
            <a:headEnd/>
            <a:tailEnd/>
          </a:ln>
        </p:spPr>
        <p:txBody>
          <a:bodyPr/>
          <a:lstStyle/>
          <a:p>
            <a:fld id="{79F193E0-A7B3-4092-8F98-E09408824515}" type="slidenum">
              <a:rPr lang="tr-TR" smtClean="0">
                <a:solidFill>
                  <a:srgbClr val="898989"/>
                </a:solidFill>
              </a:rPr>
              <a:pPr/>
              <a:t>69</a:t>
            </a:fld>
            <a:endParaRPr lang="tr-TR" smtClean="0">
              <a:solidFill>
                <a:srgbClr val="898989"/>
              </a:solidFill>
            </a:endParaRPr>
          </a:p>
        </p:txBody>
      </p:sp>
      <p:pic>
        <p:nvPicPr>
          <p:cNvPr id="94211"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33/d madde; H Cetveli</a:t>
            </a:r>
          </a:p>
        </p:txBody>
      </p:sp>
      <p:sp>
        <p:nvSpPr>
          <p:cNvPr id="94213"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Yurtiçi Konaklama Gideri</a:t>
            </a:r>
          </a:p>
        </p:txBody>
      </p:sp>
      <p:sp>
        <p:nvSpPr>
          <p:cNvPr id="112647" name="Rectangle 4"/>
          <p:cNvSpPr>
            <a:spLocks noChangeArrowheads="1"/>
          </p:cNvSpPr>
          <p:nvPr/>
        </p:nvSpPr>
        <p:spPr bwMode="gray">
          <a:xfrm>
            <a:off x="539750" y="1614488"/>
            <a:ext cx="8223250" cy="3970337"/>
          </a:xfrm>
          <a:prstGeom prst="rect">
            <a:avLst/>
          </a:prstGeom>
          <a:noFill/>
          <a:ln w="9525" algn="ctr">
            <a:noFill/>
            <a:miter lim="800000"/>
            <a:headEnd/>
            <a:tailEnd/>
          </a:ln>
        </p:spPr>
        <p:txBody>
          <a:bodyPr>
            <a:spAutoFit/>
          </a:bodyPr>
          <a:lstStyle/>
          <a:p>
            <a:pPr algn="just" eaLnBrk="1" hangingPunct="1">
              <a:lnSpc>
                <a:spcPct val="150000"/>
              </a:lnSpc>
            </a:pPr>
            <a:r>
              <a:rPr lang="tr-TR" sz="2400">
                <a:solidFill>
                  <a:srgbClr val="002060"/>
                </a:solidFill>
              </a:rPr>
              <a:t>d) (Ek: 21/4/2005 – 5335/4 md.) Bu Kanun hükümlerine göre gündelik ödenenlerden (b) fıkrasına göre gündelik ödenenler hariç) yurt içinde yatacak yer temini için ödedikleri ücretleri belgelendirenlere, belge bedelini aşmamak (</a:t>
            </a:r>
            <a:r>
              <a:rPr lang="tr-TR" sz="2400" b="1">
                <a:solidFill>
                  <a:srgbClr val="002060"/>
                </a:solidFill>
              </a:rPr>
              <a:t>ve her defasında on gün ile sınırlı olmak)</a:t>
            </a:r>
            <a:r>
              <a:rPr lang="tr-TR" sz="1200" b="1">
                <a:solidFill>
                  <a:srgbClr val="002060"/>
                </a:solidFill>
              </a:rPr>
              <a:t>(1)</a:t>
            </a:r>
            <a:r>
              <a:rPr lang="tr-TR" sz="2400">
                <a:solidFill>
                  <a:srgbClr val="002060"/>
                </a:solidFill>
              </a:rPr>
              <a:t> üzere gündeliklerinin tamamına kadar olan kısmı ayrıca ödenir. </a:t>
            </a:r>
          </a:p>
        </p:txBody>
      </p:sp>
      <p:sp>
        <p:nvSpPr>
          <p:cNvPr id="112648" name="object 8"/>
          <p:cNvSpPr>
            <a:spLocks noChangeArrowheads="1"/>
          </p:cNvSpPr>
          <p:nvPr/>
        </p:nvSpPr>
        <p:spPr bwMode="auto">
          <a:xfrm>
            <a:off x="6732588" y="5084763"/>
            <a:ext cx="2084387" cy="1466850"/>
          </a:xfrm>
          <a:prstGeom prst="rect">
            <a:avLst/>
          </a:prstGeom>
          <a:blipFill dpi="0" rotWithShape="1">
            <a:blip r:embed="rId4" cstate="print"/>
            <a:srcRect/>
            <a:stretch>
              <a:fillRect/>
            </a:stretch>
          </a:blipFill>
          <a:ln w="9525">
            <a:noFill/>
            <a:miter lim="800000"/>
            <a:headEnd/>
            <a:tailEnd/>
          </a:ln>
        </p:spPr>
        <p:txBody>
          <a:bodyPr lIns="0" tIns="0" rIns="0" bIns="0"/>
          <a:lstStyle/>
          <a:p>
            <a:pPr eaLnBrk="1" hangingPunct="1"/>
            <a:endParaRPr lang="tr-TR" sz="2400">
              <a:solidFill>
                <a:schemeClr val="hlink"/>
              </a:solidFill>
            </a:endParaRPr>
          </a:p>
        </p:txBody>
      </p:sp>
      <p:sp>
        <p:nvSpPr>
          <p:cNvPr id="112651" name="Dikdörtgen 7"/>
          <p:cNvSpPr>
            <a:spLocks noChangeArrowheads="1"/>
          </p:cNvSpPr>
          <p:nvPr/>
        </p:nvSpPr>
        <p:spPr bwMode="auto">
          <a:xfrm>
            <a:off x="468313" y="5746750"/>
            <a:ext cx="5543550" cy="646113"/>
          </a:xfrm>
          <a:prstGeom prst="rect">
            <a:avLst/>
          </a:prstGeom>
          <a:noFill/>
          <a:ln w="9525">
            <a:noFill/>
            <a:miter lim="800000"/>
            <a:headEnd/>
            <a:tailEnd/>
          </a:ln>
        </p:spPr>
        <p:txBody>
          <a:bodyPr>
            <a:spAutoFit/>
          </a:bodyPr>
          <a:lstStyle/>
          <a:p>
            <a:r>
              <a:rPr lang="tr-TR" sz="1400" b="1">
                <a:solidFill>
                  <a:srgbClr val="0000FF"/>
                </a:solidFill>
              </a:rPr>
              <a:t>(1)</a:t>
            </a:r>
            <a:r>
              <a:rPr lang="tr-TR" b="1">
                <a:solidFill>
                  <a:srgbClr val="0000FF"/>
                </a:solidFill>
              </a:rPr>
              <a:t> </a:t>
            </a:r>
            <a:r>
              <a:rPr lang="tr-TR" b="1" i="1" u="sng">
                <a:solidFill>
                  <a:srgbClr val="FF0000"/>
                </a:solidFill>
                <a:latin typeface="Times New Roman" pitchFamily="18" charset="0"/>
                <a:cs typeface="Times New Roman" pitchFamily="18" charset="0"/>
                <a:hlinkClick r:id="rId5"/>
              </a:rPr>
              <a:t>(Anayasa Mahkemesi’nin 25/11/2015 tarihli ve E.: 2015/13, K.: 2015/108 sayılı Kararı ile iptal edilmiştir.)</a:t>
            </a:r>
            <a:endParaRPr lang="tr-TR" b="1">
              <a:solidFill>
                <a:srgbClr val="FF0000"/>
              </a:solidFill>
            </a:endParaRPr>
          </a:p>
        </p:txBody>
      </p:sp>
      <p:cxnSp>
        <p:nvCxnSpPr>
          <p:cNvPr id="12" name="Düz Bağlayıcı 11"/>
          <p:cNvCxnSpPr/>
          <p:nvPr/>
        </p:nvCxnSpPr>
        <p:spPr>
          <a:xfrm flipV="1">
            <a:off x="2124075" y="4005263"/>
            <a:ext cx="6264275" cy="28892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2152650" y="4005263"/>
            <a:ext cx="6265863" cy="36036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4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7" grpId="0"/>
      <p:bldP spid="112648" grpId="0" animBg="1"/>
      <p:bldP spid="1126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Slayt Numarası Yer Tutucusu"/>
          <p:cNvSpPr txBox="1">
            <a:spLocks noGrp="1"/>
          </p:cNvSpPr>
          <p:nvPr/>
        </p:nvSpPr>
        <p:spPr bwMode="white">
          <a:xfrm>
            <a:off x="754063" y="6624638"/>
            <a:ext cx="1081087" cy="188912"/>
          </a:xfrm>
          <a:prstGeom prst="rect">
            <a:avLst/>
          </a:prstGeom>
          <a:noFill/>
          <a:ln w="9525">
            <a:noFill/>
            <a:miter lim="800000"/>
            <a:headEnd/>
            <a:tailEnd/>
          </a:ln>
        </p:spPr>
        <p:txBody>
          <a:bodyPr/>
          <a:lstStyle/>
          <a:p>
            <a:pPr algn="ctr" eaLnBrk="1" hangingPunct="1"/>
            <a:fld id="{27DFE297-191A-4ACB-85B2-9BC23C8146E5}" type="slidenum">
              <a:rPr lang="en-US" sz="1200" b="1">
                <a:solidFill>
                  <a:schemeClr val="bg1"/>
                </a:solidFill>
              </a:rPr>
              <a:pPr algn="ctr" eaLnBrk="1" hangingPunct="1"/>
              <a:t>7</a:t>
            </a:fld>
            <a:endParaRPr lang="en-US" sz="1200" b="1">
              <a:solidFill>
                <a:schemeClr val="bg1"/>
              </a:solidFill>
            </a:endParaRPr>
          </a:p>
        </p:txBody>
      </p:sp>
      <p:sp>
        <p:nvSpPr>
          <p:cNvPr id="29699" name="8 Dikdörtgen"/>
          <p:cNvSpPr>
            <a:spLocks noChangeArrowheads="1"/>
          </p:cNvSpPr>
          <p:nvPr/>
        </p:nvSpPr>
        <p:spPr bwMode="auto">
          <a:xfrm>
            <a:off x="107950" y="1557338"/>
            <a:ext cx="8883650" cy="4892675"/>
          </a:xfrm>
          <a:prstGeom prst="rect">
            <a:avLst/>
          </a:prstGeom>
          <a:noFill/>
          <a:ln>
            <a:noFill/>
          </a:ln>
          <a:extLst/>
        </p:spPr>
        <p:txBody>
          <a:bodyPr>
            <a:spAutoFit/>
          </a:bodyPr>
          <a:lstStyle/>
          <a:p>
            <a:pPr algn="just" eaLnBrk="1" hangingPunct="1">
              <a:defRPr/>
            </a:pPr>
            <a:r>
              <a:rPr lang="tr-TR" sz="2400" u="sng" dirty="0">
                <a:solidFill>
                  <a:srgbClr val="0000FF"/>
                </a:solidFill>
                <a:latin typeface="Arial" charset="0"/>
                <a:cs typeface="Arial" charset="0"/>
              </a:rPr>
              <a:t>Harcırah (Yolluk)</a:t>
            </a:r>
          </a:p>
          <a:p>
            <a:pPr algn="just" eaLnBrk="1" hangingPunct="1">
              <a:defRPr/>
            </a:pPr>
            <a:endParaRPr lang="tr-TR" sz="2400" b="1" u="sng" dirty="0">
              <a:solidFill>
                <a:srgbClr val="0000FF"/>
              </a:solidFill>
              <a:latin typeface="Arial" charset="0"/>
              <a:cs typeface="Arial" charset="0"/>
            </a:endParaRPr>
          </a:p>
          <a:p>
            <a:pPr algn="just" eaLnBrk="1" hangingPunct="1">
              <a:defRPr/>
            </a:pPr>
            <a:r>
              <a:rPr lang="tr-TR" sz="2400" dirty="0">
                <a:solidFill>
                  <a:srgbClr val="002060"/>
                </a:solidFill>
                <a:latin typeface="Arial" charset="0"/>
                <a:cs typeface="Arial" charset="0"/>
              </a:rPr>
              <a:t>Harcırah Kanununa göre ödenmesi gereken;</a:t>
            </a:r>
          </a:p>
          <a:p>
            <a:pPr algn="just" eaLnBrk="1" hangingPunct="1">
              <a:buClr>
                <a:srgbClr val="002060"/>
              </a:buClr>
              <a:defRPr/>
            </a:pPr>
            <a:endParaRPr lang="tr-TR" sz="2400" dirty="0">
              <a:solidFill>
                <a:srgbClr val="FF0000"/>
              </a:solidFill>
              <a:latin typeface="Arial" charset="0"/>
              <a:cs typeface="Arial" charset="0"/>
            </a:endParaRPr>
          </a:p>
          <a:p>
            <a:pPr marL="342900" indent="-342900" eaLnBrk="1" hangingPunct="1">
              <a:buClr>
                <a:srgbClr val="002060"/>
              </a:buClr>
              <a:buFont typeface="Wingdings" pitchFamily="2" charset="2"/>
              <a:buChar char="Ø"/>
              <a:defRPr/>
            </a:pPr>
            <a:r>
              <a:rPr lang="tr-TR" sz="2400" dirty="0">
                <a:solidFill>
                  <a:srgbClr val="FF0000"/>
                </a:solidFill>
                <a:latin typeface="Arial" charset="0"/>
                <a:cs typeface="Arial" charset="0"/>
              </a:rPr>
              <a:t> Yol gideri,</a:t>
            </a:r>
          </a:p>
          <a:p>
            <a:pPr marL="342900" indent="-342900" eaLnBrk="1" hangingPunct="1">
              <a:buClr>
                <a:srgbClr val="002060"/>
              </a:buClr>
              <a:buFont typeface="Wingdings" pitchFamily="2" charset="2"/>
              <a:buChar char="Ø"/>
              <a:defRPr/>
            </a:pPr>
            <a:endParaRPr lang="tr-TR" sz="2400" dirty="0">
              <a:solidFill>
                <a:srgbClr val="FF0000"/>
              </a:solidFill>
              <a:latin typeface="Arial" charset="0"/>
              <a:cs typeface="Arial" charset="0"/>
            </a:endParaRPr>
          </a:p>
          <a:p>
            <a:pPr marL="342900" indent="-342900" eaLnBrk="1" hangingPunct="1">
              <a:buClr>
                <a:srgbClr val="002060"/>
              </a:buClr>
              <a:buFont typeface="Wingdings" pitchFamily="2" charset="2"/>
              <a:buChar char="Ø"/>
              <a:defRPr/>
            </a:pPr>
            <a:r>
              <a:rPr lang="tr-TR" sz="2400" dirty="0">
                <a:solidFill>
                  <a:srgbClr val="FF0000"/>
                </a:solidFill>
                <a:latin typeface="Arial" charset="0"/>
                <a:cs typeface="Arial" charset="0"/>
              </a:rPr>
              <a:t> Gündelik,</a:t>
            </a:r>
          </a:p>
          <a:p>
            <a:pPr marL="342900" indent="-342900" eaLnBrk="1" hangingPunct="1">
              <a:buClr>
                <a:srgbClr val="002060"/>
              </a:buClr>
              <a:buFont typeface="Wingdings" pitchFamily="2" charset="2"/>
              <a:buChar char="Ø"/>
              <a:defRPr/>
            </a:pPr>
            <a:endParaRPr lang="tr-TR" sz="2400" dirty="0">
              <a:solidFill>
                <a:srgbClr val="FF0000"/>
              </a:solidFill>
              <a:latin typeface="Arial" charset="0"/>
              <a:cs typeface="Arial" charset="0"/>
            </a:endParaRPr>
          </a:p>
          <a:p>
            <a:pPr marL="342900" indent="-342900" eaLnBrk="1" hangingPunct="1">
              <a:buClr>
                <a:srgbClr val="002060"/>
              </a:buClr>
              <a:buFont typeface="Wingdings" pitchFamily="2" charset="2"/>
              <a:buChar char="Ø"/>
              <a:defRPr/>
            </a:pPr>
            <a:r>
              <a:rPr lang="tr-TR" sz="2400" dirty="0">
                <a:solidFill>
                  <a:srgbClr val="FF0000"/>
                </a:solidFill>
                <a:latin typeface="Arial" charset="0"/>
                <a:cs typeface="Arial" charset="0"/>
              </a:rPr>
              <a:t> Aile gideri </a:t>
            </a:r>
            <a:r>
              <a:rPr lang="tr-TR" sz="2400" dirty="0">
                <a:solidFill>
                  <a:srgbClr val="002060"/>
                </a:solidFill>
                <a:latin typeface="Arial" charset="0"/>
                <a:cs typeface="Arial" charset="0"/>
              </a:rPr>
              <a:t>ve </a:t>
            </a:r>
          </a:p>
          <a:p>
            <a:pPr marL="342900" indent="-342900" eaLnBrk="1" hangingPunct="1">
              <a:buClr>
                <a:srgbClr val="002060"/>
              </a:buClr>
              <a:buFont typeface="Wingdings" pitchFamily="2" charset="2"/>
              <a:buChar char="Ø"/>
              <a:defRPr/>
            </a:pPr>
            <a:endParaRPr lang="tr-TR" sz="2400" dirty="0">
              <a:solidFill>
                <a:srgbClr val="FF0000"/>
              </a:solidFill>
              <a:latin typeface="Arial" charset="0"/>
              <a:cs typeface="Arial" charset="0"/>
            </a:endParaRPr>
          </a:p>
          <a:p>
            <a:pPr marL="342900" indent="-342900" eaLnBrk="1" hangingPunct="1">
              <a:buClr>
                <a:srgbClr val="002060"/>
              </a:buClr>
              <a:buFont typeface="Wingdings" pitchFamily="2" charset="2"/>
              <a:buChar char="Ø"/>
              <a:defRPr/>
            </a:pPr>
            <a:r>
              <a:rPr lang="tr-TR" sz="2400" dirty="0">
                <a:solidFill>
                  <a:srgbClr val="FF0000"/>
                </a:solidFill>
                <a:latin typeface="Arial" charset="0"/>
                <a:cs typeface="Arial" charset="0"/>
              </a:rPr>
              <a:t> Yer değiştirme masrafı,</a:t>
            </a:r>
          </a:p>
          <a:p>
            <a:pPr eaLnBrk="1" hangingPunct="1">
              <a:buClr>
                <a:srgbClr val="002060"/>
              </a:buClr>
              <a:defRPr/>
            </a:pPr>
            <a:endParaRPr lang="tr-TR" sz="2400" dirty="0">
              <a:solidFill>
                <a:srgbClr val="FF0000"/>
              </a:solidFill>
              <a:latin typeface="Arial" charset="0"/>
              <a:cs typeface="Arial" charset="0"/>
            </a:endParaRPr>
          </a:p>
          <a:p>
            <a:pPr eaLnBrk="1" hangingPunct="1">
              <a:buClr>
                <a:srgbClr val="002060"/>
              </a:buClr>
              <a:defRPr/>
            </a:pPr>
            <a:r>
              <a:rPr lang="tr-TR" sz="2400" dirty="0">
                <a:solidFill>
                  <a:srgbClr val="002060"/>
                </a:solidFill>
                <a:latin typeface="Arial" charset="0"/>
                <a:cs typeface="Arial" charset="0"/>
              </a:rPr>
              <a:t>Birini, birkaçını veya tamamını ifade eder.</a:t>
            </a:r>
          </a:p>
        </p:txBody>
      </p:sp>
      <p:sp>
        <p:nvSpPr>
          <p:cNvPr id="30724" name="5 Slayt Numarası Yer Tutucusu"/>
          <p:cNvSpPr>
            <a:spLocks noGrp="1"/>
          </p:cNvSpPr>
          <p:nvPr>
            <p:ph type="sldNum" sz="quarter" idx="12"/>
          </p:nvPr>
        </p:nvSpPr>
        <p:spPr bwMode="auto">
          <a:noFill/>
          <a:ln>
            <a:miter lim="800000"/>
            <a:headEnd/>
            <a:tailEnd/>
          </a:ln>
        </p:spPr>
        <p:txBody>
          <a:bodyPr/>
          <a:lstStyle/>
          <a:p>
            <a:fld id="{58A55262-FBB0-4C0F-82A4-D777C4977E48}" type="slidenum">
              <a:rPr lang="tr-TR" smtClean="0">
                <a:solidFill>
                  <a:srgbClr val="898989"/>
                </a:solidFill>
              </a:rPr>
              <a:pPr/>
              <a:t>7</a:t>
            </a:fld>
            <a:endParaRPr lang="tr-TR" smtClean="0">
              <a:solidFill>
                <a:srgbClr val="898989"/>
              </a:solidFill>
            </a:endParaRPr>
          </a:p>
        </p:txBody>
      </p:sp>
      <p:pic>
        <p:nvPicPr>
          <p:cNvPr id="30725"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7" name="Yuvarlatılmış Dikdörtgen 16"/>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Harcırah Kanunu 3. madde (a) bendi</a:t>
            </a:r>
          </a:p>
        </p:txBody>
      </p:sp>
      <p:sp>
        <p:nvSpPr>
          <p:cNvPr id="30727"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Tanımlar: Harcırah</a:t>
            </a:r>
          </a:p>
        </p:txBody>
      </p:sp>
    </p:spTree>
  </p:cSld>
  <p:clrMapOvr>
    <a:masterClrMapping/>
  </p:clrMapOvr>
  <p:transition advTm="1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16250"/>
                                  </p:stCondLst>
                                  <p:childTnLst>
                                    <p:set>
                                      <p:cBhvr>
                                        <p:cTn id="6" dur="1" fill="hold">
                                          <p:stCondLst>
                                            <p:cond delay="7499"/>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16250"/>
                                  </p:stCondLst>
                                  <p:childTnLst>
                                    <p:set>
                                      <p:cBhvr>
                                        <p:cTn id="10" dur="1" fill="hold">
                                          <p:stCondLst>
                                            <p:cond delay="7499"/>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16250"/>
                                  </p:stCondLst>
                                  <p:childTnLst>
                                    <p:set>
                                      <p:cBhvr>
                                        <p:cTn id="14" dur="1" fill="hold">
                                          <p:stCondLst>
                                            <p:cond delay="7499"/>
                                          </p:stCondLst>
                                        </p:cTn>
                                        <p:tgtEl>
                                          <p:spTgt spid="296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16250"/>
                                  </p:stCondLst>
                                  <p:childTnLst>
                                    <p:set>
                                      <p:cBhvr>
                                        <p:cTn id="18" dur="1" fill="hold">
                                          <p:stCondLst>
                                            <p:cond delay="7499"/>
                                          </p:stCondLst>
                                        </p:cTn>
                                        <p:tgtEl>
                                          <p:spTgt spid="296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16250"/>
                                  </p:stCondLst>
                                  <p:childTnLst>
                                    <p:set>
                                      <p:cBhvr>
                                        <p:cTn id="22" dur="1" fill="hold">
                                          <p:stCondLst>
                                            <p:cond delay="7499"/>
                                          </p:stCondLst>
                                        </p:cTn>
                                        <p:tgtEl>
                                          <p:spTgt spid="29699">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16250"/>
                                  </p:stCondLst>
                                  <p:childTnLst>
                                    <p:set>
                                      <p:cBhvr>
                                        <p:cTn id="26" dur="1" fill="hold">
                                          <p:stCondLst>
                                            <p:cond delay="7499"/>
                                          </p:stCondLst>
                                        </p:cTn>
                                        <p:tgtEl>
                                          <p:spTgt spid="29699">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16250"/>
                                  </p:stCondLst>
                                  <p:childTnLst>
                                    <p:set>
                                      <p:cBhvr>
                                        <p:cTn id="30" dur="1" fill="hold">
                                          <p:stCondLst>
                                            <p:cond delay="7499"/>
                                          </p:stCondLst>
                                        </p:cTn>
                                        <p:tgtEl>
                                          <p:spTgt spid="2969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4 Slayt Numarası Yer Tutucusu"/>
          <p:cNvSpPr>
            <a:spLocks noGrp="1"/>
          </p:cNvSpPr>
          <p:nvPr>
            <p:ph type="sldNum" sz="quarter" idx="12"/>
          </p:nvPr>
        </p:nvSpPr>
        <p:spPr bwMode="auto">
          <a:noFill/>
          <a:ln>
            <a:miter lim="800000"/>
            <a:headEnd/>
            <a:tailEnd/>
          </a:ln>
        </p:spPr>
        <p:txBody>
          <a:bodyPr/>
          <a:lstStyle/>
          <a:p>
            <a:fld id="{AFDEB790-F748-49E5-A70E-2E16DE2A04A4}" type="slidenum">
              <a:rPr lang="tr-TR" smtClean="0">
                <a:solidFill>
                  <a:srgbClr val="898989"/>
                </a:solidFill>
              </a:rPr>
              <a:pPr/>
              <a:t>70</a:t>
            </a:fld>
            <a:endParaRPr lang="tr-TR" smtClean="0">
              <a:solidFill>
                <a:srgbClr val="898989"/>
              </a:solidFill>
            </a:endParaRPr>
          </a:p>
        </p:txBody>
      </p:sp>
      <p:pic>
        <p:nvPicPr>
          <p:cNvPr id="95235"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33/d madde; H Cetveli</a:t>
            </a:r>
          </a:p>
        </p:txBody>
      </p:sp>
      <p:sp>
        <p:nvSpPr>
          <p:cNvPr id="95237"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Yurtiçi Konaklama Gideri</a:t>
            </a:r>
          </a:p>
        </p:txBody>
      </p:sp>
      <p:sp>
        <p:nvSpPr>
          <p:cNvPr id="136199" name="Rectangle 4"/>
          <p:cNvSpPr>
            <a:spLocks noChangeArrowheads="1"/>
          </p:cNvSpPr>
          <p:nvPr/>
        </p:nvSpPr>
        <p:spPr bwMode="gray">
          <a:xfrm>
            <a:off x="107950" y="1614488"/>
            <a:ext cx="8655050" cy="3970337"/>
          </a:xfrm>
          <a:prstGeom prst="rect">
            <a:avLst/>
          </a:prstGeom>
          <a:noFill/>
          <a:ln>
            <a:noFill/>
          </a:ln>
          <a:extLst/>
        </p:spPr>
        <p:txBody>
          <a:bodyPr>
            <a:spAutoFit/>
          </a:bodyPr>
          <a:lstStyle/>
          <a:p>
            <a:pPr algn="just" eaLnBrk="1" hangingPunct="1">
              <a:lnSpc>
                <a:spcPct val="150000"/>
              </a:lnSpc>
              <a:defRPr/>
            </a:pPr>
            <a:r>
              <a:rPr lang="tr-TR" sz="2400" dirty="0">
                <a:solidFill>
                  <a:srgbClr val="002060"/>
                </a:solidFill>
              </a:rPr>
              <a:t>Konaklama Gideri Ödenmesi İçin; </a:t>
            </a:r>
          </a:p>
          <a:p>
            <a:pPr algn="just" eaLnBrk="1" hangingPunct="1">
              <a:lnSpc>
                <a:spcPct val="150000"/>
              </a:lnSpc>
              <a:defRPr/>
            </a:pPr>
            <a:r>
              <a:rPr lang="tr-TR" sz="2400" dirty="0">
                <a:solidFill>
                  <a:srgbClr val="002060"/>
                </a:solidFill>
              </a:rPr>
              <a:t> </a:t>
            </a:r>
          </a:p>
          <a:p>
            <a:pPr marL="342900" indent="-342900" algn="just" eaLnBrk="1" hangingPunct="1">
              <a:lnSpc>
                <a:spcPct val="150000"/>
              </a:lnSpc>
              <a:buFont typeface="Wingdings" pitchFamily="2" charset="2"/>
              <a:buChar char="Ø"/>
              <a:defRPr/>
            </a:pPr>
            <a:r>
              <a:rPr lang="tr-TR" sz="2400" dirty="0">
                <a:solidFill>
                  <a:srgbClr val="002060"/>
                </a:solidFill>
              </a:rPr>
              <a:t>Konaklama ücretinin belgelendirilmesi </a:t>
            </a:r>
          </a:p>
          <a:p>
            <a:pPr marL="342900" indent="-342900" algn="just" eaLnBrk="1" hangingPunct="1">
              <a:lnSpc>
                <a:spcPct val="150000"/>
              </a:lnSpc>
              <a:buFont typeface="Wingdings" pitchFamily="2" charset="2"/>
              <a:buChar char="Ø"/>
              <a:defRPr/>
            </a:pPr>
            <a:r>
              <a:rPr lang="tr-TR" sz="2400" dirty="0">
                <a:solidFill>
                  <a:srgbClr val="002060"/>
                </a:solidFill>
              </a:rPr>
              <a:t>Belge bedelinin aşılmaması </a:t>
            </a:r>
          </a:p>
          <a:p>
            <a:pPr algn="just" eaLnBrk="1" hangingPunct="1">
              <a:lnSpc>
                <a:spcPct val="150000"/>
              </a:lnSpc>
              <a:defRPr/>
            </a:pPr>
            <a:r>
              <a:rPr lang="tr-TR" sz="2400" dirty="0">
                <a:solidFill>
                  <a:srgbClr val="002060"/>
                </a:solidFill>
              </a:rPr>
              <a:t>    koşuluyla;</a:t>
            </a:r>
          </a:p>
          <a:p>
            <a:pPr algn="just" eaLnBrk="1" hangingPunct="1">
              <a:lnSpc>
                <a:spcPct val="150000"/>
              </a:lnSpc>
              <a:defRPr/>
            </a:pPr>
            <a:endParaRPr lang="tr-TR" sz="2400" dirty="0">
              <a:solidFill>
                <a:srgbClr val="002060"/>
              </a:solidFill>
            </a:endParaRPr>
          </a:p>
          <a:p>
            <a:pPr marL="342900" indent="-342900" algn="just" eaLnBrk="1" hangingPunct="1">
              <a:lnSpc>
                <a:spcPct val="150000"/>
              </a:lnSpc>
              <a:buFont typeface="Wingdings" pitchFamily="2" charset="2"/>
              <a:buChar char="Ø"/>
              <a:defRPr/>
            </a:pPr>
            <a:r>
              <a:rPr lang="tr-TR" sz="2400" dirty="0">
                <a:solidFill>
                  <a:srgbClr val="002060"/>
                </a:solidFill>
              </a:rPr>
              <a:t>180 güne kadar ödeme yapılır.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4 Slayt Numarası Yer Tutucusu"/>
          <p:cNvSpPr>
            <a:spLocks noGrp="1"/>
          </p:cNvSpPr>
          <p:nvPr>
            <p:ph type="sldNum" sz="quarter" idx="12"/>
          </p:nvPr>
        </p:nvSpPr>
        <p:spPr bwMode="auto">
          <a:noFill/>
          <a:ln>
            <a:miter lim="800000"/>
            <a:headEnd/>
            <a:tailEnd/>
          </a:ln>
        </p:spPr>
        <p:txBody>
          <a:bodyPr/>
          <a:lstStyle/>
          <a:p>
            <a:fld id="{5947705C-A460-406E-8B14-BDC9F0846873}" type="slidenum">
              <a:rPr lang="tr-TR" smtClean="0">
                <a:solidFill>
                  <a:srgbClr val="898989"/>
                </a:solidFill>
              </a:rPr>
              <a:pPr/>
              <a:t>71</a:t>
            </a:fld>
            <a:endParaRPr lang="tr-TR" smtClean="0">
              <a:solidFill>
                <a:srgbClr val="898989"/>
              </a:solidFill>
            </a:endParaRPr>
          </a:p>
        </p:txBody>
      </p:sp>
      <p:pic>
        <p:nvPicPr>
          <p:cNvPr id="96259"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2017 Yılı Merkezi Yönetim Bütçe Kanunu (H) işaretli cetvelin dipnotu, </a:t>
            </a:r>
          </a:p>
          <a:p>
            <a:pPr algn="ctr">
              <a:defRPr/>
            </a:pPr>
            <a:r>
              <a:rPr lang="tr-TR" sz="1600" b="1" dirty="0">
                <a:solidFill>
                  <a:schemeClr val="accent4">
                    <a:lumMod val="75000"/>
                  </a:schemeClr>
                </a:solidFill>
                <a:latin typeface="+mj-lt"/>
              </a:rPr>
              <a:t>Harcırah Kanunu Genel Tebliği (Seri No: 40); 6245 sayılı Kanun 42. madde</a:t>
            </a:r>
          </a:p>
        </p:txBody>
      </p:sp>
      <p:sp>
        <p:nvSpPr>
          <p:cNvPr id="96261"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Yurtiçi Konaklama Gideri</a:t>
            </a:r>
          </a:p>
        </p:txBody>
      </p:sp>
      <p:sp>
        <p:nvSpPr>
          <p:cNvPr id="111623" name="Rectangle 4"/>
          <p:cNvSpPr>
            <a:spLocks noChangeArrowheads="1"/>
          </p:cNvSpPr>
          <p:nvPr/>
        </p:nvSpPr>
        <p:spPr bwMode="gray">
          <a:xfrm>
            <a:off x="107950" y="1349375"/>
            <a:ext cx="8945563" cy="4524375"/>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defRPr/>
            </a:pPr>
            <a:r>
              <a:rPr lang="tr-TR" sz="2400" dirty="0" smtClean="0">
                <a:solidFill>
                  <a:srgbClr val="002060"/>
                </a:solidFill>
              </a:rPr>
              <a:t>"6245 sayılı Harcırah Kanununun 33 üncü maddesinin (b) fıkrasına göre yatacak yer temini için ödenecek ücretlerin hesabında gündeliklerinin %50 artırımlı miktarı, (d) fıkrasına göre yapılacak ödemelerde ise görevlendirmenin </a:t>
            </a:r>
          </a:p>
          <a:p>
            <a:pPr marL="342900" indent="-342900" algn="just" eaLnBrk="1" hangingPunct="1">
              <a:lnSpc>
                <a:spcPct val="150000"/>
              </a:lnSpc>
              <a:buFont typeface="Wingdings" panose="05000000000000000000" pitchFamily="2" charset="2"/>
              <a:buChar char="Ø"/>
              <a:defRPr/>
            </a:pPr>
            <a:r>
              <a:rPr lang="tr-TR" sz="2400" dirty="0" smtClean="0">
                <a:solidFill>
                  <a:srgbClr val="FF0000"/>
                </a:solidFill>
              </a:rPr>
              <a:t>İlk 10 günü için gündeliklerinin %50 artırımlı miktarı, </a:t>
            </a:r>
          </a:p>
          <a:p>
            <a:pPr marL="342900" indent="-342900" algn="just" eaLnBrk="1" hangingPunct="1">
              <a:lnSpc>
                <a:spcPct val="150000"/>
              </a:lnSpc>
              <a:buFont typeface="Wingdings" panose="05000000000000000000" pitchFamily="2" charset="2"/>
              <a:buChar char="Ø"/>
              <a:defRPr/>
            </a:pPr>
            <a:r>
              <a:rPr lang="tr-TR" sz="2400" dirty="0" smtClean="0">
                <a:solidFill>
                  <a:srgbClr val="002060"/>
                </a:solidFill>
              </a:rPr>
              <a:t>Takip eden 80 günü için gündeliklerinin %50 si, </a:t>
            </a:r>
          </a:p>
          <a:p>
            <a:pPr marL="342900" indent="-342900" algn="just" eaLnBrk="1" hangingPunct="1">
              <a:lnSpc>
                <a:spcPct val="150000"/>
              </a:lnSpc>
              <a:buFont typeface="Wingdings" panose="05000000000000000000" pitchFamily="2" charset="2"/>
              <a:buChar char="Ø"/>
              <a:defRPr/>
            </a:pPr>
            <a:r>
              <a:rPr lang="tr-TR" sz="2400" dirty="0" smtClean="0">
                <a:solidFill>
                  <a:srgbClr val="FF0000"/>
                </a:solidFill>
              </a:rPr>
              <a:t>Müteakip 90 günü için ise </a:t>
            </a:r>
            <a:r>
              <a:rPr lang="tr-TR" sz="2400" dirty="0" err="1" smtClean="0">
                <a:solidFill>
                  <a:srgbClr val="FF0000"/>
                </a:solidFill>
              </a:rPr>
              <a:t>müstehak</a:t>
            </a:r>
            <a:r>
              <a:rPr lang="tr-TR" sz="2400" dirty="0" smtClean="0">
                <a:solidFill>
                  <a:srgbClr val="FF0000"/>
                </a:solidFill>
              </a:rPr>
              <a:t> oldukları gündeliklerinin % 40'ı esas alınır." </a:t>
            </a:r>
            <a:endParaRPr lang="tr-TR" sz="24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6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16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16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16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4 Slayt Numarası Yer Tutucusu"/>
          <p:cNvSpPr>
            <a:spLocks noGrp="1"/>
          </p:cNvSpPr>
          <p:nvPr>
            <p:ph type="sldNum" sz="quarter" idx="12"/>
          </p:nvPr>
        </p:nvSpPr>
        <p:spPr bwMode="auto">
          <a:noFill/>
          <a:ln>
            <a:miter lim="800000"/>
            <a:headEnd/>
            <a:tailEnd/>
          </a:ln>
        </p:spPr>
        <p:txBody>
          <a:bodyPr/>
          <a:lstStyle/>
          <a:p>
            <a:fld id="{C4D943DD-BDA9-4051-A535-F1503B9DB582}" type="slidenum">
              <a:rPr lang="tr-TR" smtClean="0">
                <a:solidFill>
                  <a:srgbClr val="898989"/>
                </a:solidFill>
              </a:rPr>
              <a:pPr/>
              <a:t>72</a:t>
            </a:fld>
            <a:endParaRPr lang="tr-TR" smtClean="0">
              <a:solidFill>
                <a:srgbClr val="898989"/>
              </a:solidFill>
            </a:endParaRPr>
          </a:p>
        </p:txBody>
      </p:sp>
      <p:sp>
        <p:nvSpPr>
          <p:cNvPr id="97283"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Yurtiçi Konaklama Gideri (Gündelik)</a:t>
            </a:r>
          </a:p>
        </p:txBody>
      </p:sp>
      <p:pic>
        <p:nvPicPr>
          <p:cNvPr id="97284"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1" name="Yuvarlatılmış Dikdörtgen 10"/>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33/a maddesi; 2017 Yılı Bütçe Kanunu H Cetveli</a:t>
            </a:r>
          </a:p>
        </p:txBody>
      </p:sp>
      <p:graphicFrame>
        <p:nvGraphicFramePr>
          <p:cNvPr id="9" name="Tablo 8"/>
          <p:cNvGraphicFramePr>
            <a:graphicFrameLocks noGrp="1"/>
          </p:cNvGraphicFramePr>
          <p:nvPr/>
        </p:nvGraphicFramePr>
        <p:xfrm>
          <a:off x="107950" y="1252538"/>
          <a:ext cx="8880475" cy="5487986"/>
        </p:xfrm>
        <a:graphic>
          <a:graphicData uri="http://schemas.openxmlformats.org/drawingml/2006/table">
            <a:tbl>
              <a:tblPr/>
              <a:tblGrid>
                <a:gridCol w="7217100"/>
                <a:gridCol w="1663375"/>
              </a:tblGrid>
              <a:tr h="533338">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Gill Sans MT" pitchFamily="34" charset="0"/>
                        </a:rPr>
                        <a:t> </a:t>
                      </a:r>
                      <a:r>
                        <a:rPr kumimoji="0" lang="tr-TR" sz="2400" b="1" i="0" u="none" strike="noStrike" cap="none" normalizeH="0" baseline="0" dirty="0" smtClean="0">
                          <a:ln>
                            <a:noFill/>
                          </a:ln>
                          <a:solidFill>
                            <a:srgbClr val="C00000"/>
                          </a:solidFill>
                          <a:effectLst/>
                          <a:latin typeface="Gill Sans MT" pitchFamily="34" charset="0"/>
                        </a:rPr>
                        <a:t>2017 Yılı Gündelik Tutarları</a:t>
                      </a:r>
                      <a:endParaRPr kumimoji="0" lang="tr-TR" sz="1600" b="1" i="0" u="none" strike="noStrike" cap="none" normalizeH="0" baseline="0" dirty="0" smtClean="0">
                        <a:ln>
                          <a:noFill/>
                        </a:ln>
                        <a:solidFill>
                          <a:srgbClr val="C00000"/>
                        </a:solidFill>
                        <a:effectLst/>
                        <a:latin typeface="Book Antiqua"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GÜNDELİK</a:t>
                      </a:r>
                      <a:b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MİKTARI (TL)</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46">
                <a:tc>
                  <a:txBody>
                    <a:bodyPr/>
                    <a:lstStyle/>
                    <a:p>
                      <a:pPr marL="0" marR="0" lvl="0" indent="287338" algn="l"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I. Yurt İçinde Verilecek Gündelikler (Madde: 33)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46">
                <a:tc>
                  <a:txBody>
                    <a:bodyPr/>
                    <a:lstStyle/>
                    <a:p>
                      <a:pPr marL="0" marR="0" lvl="0" indent="287338" algn="l"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A. a) Türkiye Büyük Millet Meclisi Başkanı ve Başbakan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63,00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6683">
                <a:tc>
                  <a:txBody>
                    <a:bodyPr/>
                    <a:lstStyle/>
                    <a:p>
                      <a:pPr marL="0" marR="0" lvl="0" indent="287338" algn="l"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b) Anayasa Mahkemesi Başkanı, Genelkurmay Başkanı, Bakanlar, Milletvekilleri, Kuvvet Komutanları, Jandarma  Genel  Komutanı, Sahil Güvenlik Komutanı, Başbakanlık Müsteşarı, Cumhurbaşkanlığı Genel Sekreteri, Türkiye Büyük Millet Meclisi Genel Sekreteri, Orgeneraller, Oramiraller, Yargıtay, Danıştay, Uyuşmazlık Mahkemesi ve Sayıştay Başkanları, Yargıtay Cumhuriyet Başsavcısı, Danıştay Başsavcısı, Diyanet İşleri ve Yükseköğretim Kurulu Başkanları</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57,00</a:t>
                      </a:r>
                    </a:p>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46">
                <a:tc>
                  <a:txBody>
                    <a:bodyPr/>
                    <a:lstStyle/>
                    <a:p>
                      <a:pPr marL="0" marR="0" lvl="0" indent="287338" algn="l"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B. Memur ve Hizmetlilerden;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06">
                <a:tc>
                  <a:txBody>
                    <a:bodyPr/>
                    <a:lstStyle/>
                    <a:p>
                      <a:pPr marL="179388" marR="0" lvl="0" indent="287338" algn="l"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a)	Ek göstergesi 8000 ve daha yüksek olan kadrolarda bulunanlar (1)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48,25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06">
                <a:tc>
                  <a:txBody>
                    <a:bodyPr/>
                    <a:lstStyle/>
                    <a:p>
                      <a:pPr marL="179388" marR="0" lvl="0" indent="287338" algn="l"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b)	Ek göstergesi 5800 (dahil) - 8000 (hariç) olan kadrolarda bulunanlar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45,00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23">
                <a:tc>
                  <a:txBody>
                    <a:bodyPr/>
                    <a:lstStyle/>
                    <a:p>
                      <a:pPr marL="179388" marR="0" lvl="0" indent="287338" algn="l" defTabSz="914400" rtl="0" eaLnBrk="1" fontAlgn="base" latinLnBrk="0" hangingPunct="1">
                        <a:lnSpc>
                          <a:spcPct val="100000"/>
                        </a:lnSpc>
                        <a:spcBef>
                          <a:spcPts val="20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c)	Ek göstergesi 3000 (dahil) - 5800 (hariç) olan kadrolarda bulunanlar</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42,25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46">
                <a:tc>
                  <a:txBody>
                    <a:bodyPr/>
                    <a:lstStyle/>
                    <a:p>
                      <a:pPr marL="179388" marR="0" lvl="0" indent="287338" algn="l" defTabSz="914400" rtl="0" eaLnBrk="1" fontAlgn="base" latinLnBrk="0" hangingPunct="1">
                        <a:lnSpc>
                          <a:spcPct val="100000"/>
                        </a:lnSpc>
                        <a:spcBef>
                          <a:spcPts val="20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d)	Aylık/kadro derecesi 1-4 olanlar</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37,25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46">
                <a:tc>
                  <a:txBody>
                    <a:bodyPr/>
                    <a:lstStyle/>
                    <a:p>
                      <a:pPr marL="179388" marR="0" lvl="0" indent="287338" algn="l" defTabSz="914400" rtl="0" eaLnBrk="1" fontAlgn="base" latinLnBrk="0" hangingPunct="1">
                        <a:lnSpc>
                          <a:spcPct val="100000"/>
                        </a:lnSpc>
                        <a:spcBef>
                          <a:spcPts val="20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e)	Aylık/kadro derecesi 5-15 olanlar</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87338" algn="ctr" defTabSz="914400" rtl="0" eaLnBrk="1" fontAlgn="base" latinLnBrk="0" hangingPunct="1">
                        <a:lnSpc>
                          <a:spcPct val="100000"/>
                        </a:lnSpc>
                        <a:spcBef>
                          <a:spcPts val="20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36,25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ChangeArrowheads="1"/>
          </p:cNvSpPr>
          <p:nvPr/>
        </p:nvSpPr>
        <p:spPr bwMode="gray">
          <a:xfrm>
            <a:off x="107950" y="1052513"/>
            <a:ext cx="8945563" cy="5816600"/>
          </a:xfrm>
          <a:prstGeom prst="rect">
            <a:avLst/>
          </a:prstGeom>
          <a:noFill/>
          <a:ln w="9525" algn="ctr">
            <a:noFill/>
            <a:miter lim="800000"/>
            <a:headEnd/>
            <a:tailEnd/>
          </a:ln>
        </p:spPr>
        <p:txBody>
          <a:bodyPr>
            <a:spAutoFit/>
          </a:bodyPr>
          <a:lstStyle/>
          <a:p>
            <a:pPr algn="just" eaLnBrk="1" hangingPunct="1">
              <a:lnSpc>
                <a:spcPct val="150000"/>
              </a:lnSpc>
            </a:pPr>
            <a:r>
              <a:rPr lang="tr-TR" sz="2400" b="1">
                <a:solidFill>
                  <a:srgbClr val="0000FF"/>
                </a:solidFill>
              </a:rPr>
              <a:t>Örneğin:</a:t>
            </a:r>
          </a:p>
          <a:p>
            <a:r>
              <a:rPr lang="tr-TR" sz="2400">
                <a:solidFill>
                  <a:srgbClr val="002060"/>
                </a:solidFill>
              </a:rPr>
              <a:t>Gündeliği 37,25 TL olan bir memurun yurtiçinde memuriyet mahalli dışında bir yere 1/4/2016 tarihinden itibaren </a:t>
            </a:r>
            <a:r>
              <a:rPr lang="tr-TR" sz="2400">
                <a:solidFill>
                  <a:srgbClr val="FF0000"/>
                </a:solidFill>
              </a:rPr>
              <a:t>200 gün süre ile </a:t>
            </a:r>
            <a:r>
              <a:rPr lang="tr-TR" sz="2400">
                <a:solidFill>
                  <a:srgbClr val="002060"/>
                </a:solidFill>
              </a:rPr>
              <a:t>geçici görevle gönderilmesi halinde konaklama gideri hesaplaması:</a:t>
            </a:r>
          </a:p>
          <a:p>
            <a:endParaRPr lang="tr-TR" sz="2400"/>
          </a:p>
          <a:p>
            <a:r>
              <a:rPr lang="tr-TR" sz="2400">
                <a:solidFill>
                  <a:srgbClr val="002060"/>
                </a:solidFill>
              </a:rPr>
              <a:t>-İlk 10 günü için gündeliğinin %50 artırımlı miktarı olan 55,88 TL,</a:t>
            </a:r>
          </a:p>
          <a:p>
            <a:r>
              <a:rPr lang="tr-TR" sz="2400">
                <a:solidFill>
                  <a:srgbClr val="FF0000"/>
                </a:solidFill>
              </a:rPr>
              <a:t>55,88 x 10 = 558,80 TL</a:t>
            </a:r>
          </a:p>
          <a:p>
            <a:r>
              <a:rPr lang="tr-TR" sz="2400">
                <a:solidFill>
                  <a:srgbClr val="002060"/>
                </a:solidFill>
              </a:rPr>
              <a:t>-Takip eden 80 gün için gündeliğinin %50'si olan 18,63 TL,</a:t>
            </a:r>
          </a:p>
          <a:p>
            <a:r>
              <a:rPr lang="tr-TR" sz="2400">
                <a:solidFill>
                  <a:srgbClr val="FF0000"/>
                </a:solidFill>
              </a:rPr>
              <a:t>18,63 x 80 = 1.490,40 TL</a:t>
            </a:r>
          </a:p>
          <a:p>
            <a:r>
              <a:rPr lang="tr-TR" sz="2400">
                <a:solidFill>
                  <a:srgbClr val="002060"/>
                </a:solidFill>
              </a:rPr>
              <a:t>-Müteakip 90 gün için de gündeliğinin 2/3'ünün %40'ı olan 9,93 TL,</a:t>
            </a:r>
          </a:p>
          <a:p>
            <a:r>
              <a:rPr lang="tr-TR" sz="2400">
                <a:solidFill>
                  <a:srgbClr val="FF0000"/>
                </a:solidFill>
              </a:rPr>
              <a:t>9,93 x 90 = 893,70 TL</a:t>
            </a:r>
          </a:p>
          <a:p>
            <a:r>
              <a:rPr lang="tr-TR" sz="2400">
                <a:solidFill>
                  <a:srgbClr val="002060"/>
                </a:solidFill>
              </a:rPr>
              <a:t>olmak üzere toplam: 2.942,90 TL tutarında konaklama gideri ödenir.</a:t>
            </a:r>
            <a:r>
              <a:rPr lang="tr-TR" sz="2400"/>
              <a:t> </a:t>
            </a:r>
          </a:p>
        </p:txBody>
      </p:sp>
      <p:sp>
        <p:nvSpPr>
          <p:cNvPr id="98307" name="6 Slayt Numarası Yer Tutucusu"/>
          <p:cNvSpPr>
            <a:spLocks noGrp="1"/>
          </p:cNvSpPr>
          <p:nvPr>
            <p:ph type="sldNum" sz="quarter" idx="12"/>
          </p:nvPr>
        </p:nvSpPr>
        <p:spPr bwMode="auto">
          <a:noFill/>
          <a:ln>
            <a:miter lim="800000"/>
            <a:headEnd/>
            <a:tailEnd/>
          </a:ln>
        </p:spPr>
        <p:txBody>
          <a:bodyPr/>
          <a:lstStyle/>
          <a:p>
            <a:fld id="{2675B65B-4995-4D3D-B912-42542F8D3C7A}" type="slidenum">
              <a:rPr lang="tr-TR" smtClean="0">
                <a:solidFill>
                  <a:srgbClr val="898989"/>
                </a:solidFill>
              </a:rPr>
              <a:pPr/>
              <a:t>73</a:t>
            </a:fld>
            <a:endParaRPr lang="tr-TR" smtClean="0">
              <a:solidFill>
                <a:srgbClr val="898989"/>
              </a:solidFill>
            </a:endParaRPr>
          </a:p>
        </p:txBody>
      </p:sp>
      <p:sp>
        <p:nvSpPr>
          <p:cNvPr id="98308"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Örnek</a:t>
            </a:r>
          </a:p>
        </p:txBody>
      </p:sp>
      <p:pic>
        <p:nvPicPr>
          <p:cNvPr id="98309"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2" name="Yuvarlatılmış Dikdörtgen 11"/>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42. madde; Harcırah Kanunu Genel Tebliği (Seri No:40) Madde: 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6">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710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106">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710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106">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71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2 Slayt Numarası Yer Tutucusu"/>
          <p:cNvSpPr>
            <a:spLocks noGrp="1"/>
          </p:cNvSpPr>
          <p:nvPr>
            <p:ph type="sldNum" sz="quarter" idx="12"/>
          </p:nvPr>
        </p:nvSpPr>
        <p:spPr bwMode="auto">
          <a:noFill/>
          <a:ln>
            <a:miter lim="800000"/>
            <a:headEnd/>
            <a:tailEnd/>
          </a:ln>
        </p:spPr>
        <p:txBody>
          <a:bodyPr/>
          <a:lstStyle/>
          <a:p>
            <a:fld id="{53D5B97B-B1F9-4552-A432-251FE1BCAF99}" type="slidenum">
              <a:rPr lang="tr-TR" smtClean="0">
                <a:solidFill>
                  <a:srgbClr val="898989"/>
                </a:solidFill>
              </a:rPr>
              <a:pPr/>
              <a:t>74</a:t>
            </a:fld>
            <a:endParaRPr lang="tr-TR" smtClean="0">
              <a:solidFill>
                <a:srgbClr val="898989"/>
              </a:solidFill>
            </a:endParaRPr>
          </a:p>
        </p:txBody>
      </p:sp>
      <p:sp>
        <p:nvSpPr>
          <p:cNvPr id="7" name="6 Dikdörtgen"/>
          <p:cNvSpPr>
            <a:spLocks noChangeArrowheads="1"/>
          </p:cNvSpPr>
          <p:nvPr/>
        </p:nvSpPr>
        <p:spPr bwMode="auto">
          <a:xfrm>
            <a:off x="131763" y="2205038"/>
            <a:ext cx="8921750" cy="2678112"/>
          </a:xfrm>
          <a:prstGeom prst="rect">
            <a:avLst/>
          </a:prstGeom>
          <a:noFill/>
          <a:ln w="9525">
            <a:noFill/>
            <a:miter lim="800000"/>
            <a:headEnd/>
            <a:tailEnd/>
          </a:ln>
        </p:spPr>
        <p:txBody>
          <a:bodyPr>
            <a:spAutoFit/>
          </a:bodyPr>
          <a:lstStyle/>
          <a:p>
            <a:pPr algn="just" eaLnBrk="1" hangingPunct="1"/>
            <a:r>
              <a:rPr lang="tr-TR" sz="2400">
                <a:solidFill>
                  <a:srgbClr val="002060"/>
                </a:solidFill>
              </a:rPr>
              <a:t>Hizmetin taalluk ettiği kurum bütçesinden ödenmesi esas olmakla birlikte; </a:t>
            </a:r>
          </a:p>
          <a:p>
            <a:pPr algn="just" eaLnBrk="1" hangingPunct="1"/>
            <a:endParaRPr lang="tr-TR" sz="2400">
              <a:solidFill>
                <a:srgbClr val="002060"/>
              </a:solidFill>
            </a:endParaRPr>
          </a:p>
          <a:p>
            <a:pPr algn="just" eaLnBrk="1" hangingPunct="1"/>
            <a:r>
              <a:rPr lang="tr-TR" sz="2400">
                <a:solidFill>
                  <a:srgbClr val="002060"/>
                </a:solidFill>
              </a:rPr>
              <a:t>Yalnızca bu tür görevlendirmelerle sınırlı olmak üzere; </a:t>
            </a:r>
          </a:p>
          <a:p>
            <a:pPr algn="just" eaLnBrk="1" hangingPunct="1"/>
            <a:endParaRPr lang="tr-TR" sz="2400">
              <a:solidFill>
                <a:srgbClr val="002060"/>
              </a:solidFill>
            </a:endParaRPr>
          </a:p>
          <a:p>
            <a:pPr algn="just" eaLnBrk="1" hangingPunct="1"/>
            <a:r>
              <a:rPr lang="tr-TR" sz="2400">
                <a:solidFill>
                  <a:srgbClr val="002060"/>
                </a:solidFill>
              </a:rPr>
              <a:t>Kadrosunun bulunduğu kurum tarafından ödeme yapılması gerekmektedir.</a:t>
            </a:r>
          </a:p>
        </p:txBody>
      </p:sp>
      <p:sp>
        <p:nvSpPr>
          <p:cNvPr id="99332"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Terör Olayları Nedeniyle Görevlendirilen Personel</a:t>
            </a:r>
          </a:p>
        </p:txBody>
      </p:sp>
      <p:pic>
        <p:nvPicPr>
          <p:cNvPr id="99333"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2" name="Yuvarlatılmış Dikdörtgen 11"/>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hlinkClick r:id="rId4" action="ppaction://hlinkfile"/>
              </a:rPr>
              <a:t>Strateji Geliştirme Başkanlığının </a:t>
            </a:r>
          </a:p>
          <a:p>
            <a:pPr algn="ctr">
              <a:defRPr/>
            </a:pPr>
            <a:r>
              <a:rPr lang="tr-TR" sz="1600" b="1" dirty="0">
                <a:solidFill>
                  <a:schemeClr val="accent4">
                    <a:lumMod val="75000"/>
                  </a:schemeClr>
                </a:solidFill>
                <a:latin typeface="+mj-lt"/>
                <a:hlinkClick r:id="rId4" action="ppaction://hlinkfile"/>
              </a:rPr>
              <a:t>22.02.2016 tarih ve  110 sayılı genel yazısı</a:t>
            </a:r>
            <a:endParaRPr lang="tr-TR" sz="1600" b="1" dirty="0">
              <a:solidFill>
                <a:schemeClr val="accent4">
                  <a:lumMod val="75000"/>
                </a:schemeClr>
              </a:solidFill>
              <a:latin typeface="+mj-lt"/>
            </a:endParaRPr>
          </a:p>
        </p:txBody>
      </p:sp>
      <p:pic>
        <p:nvPicPr>
          <p:cNvPr id="14" name="Resim 13"/>
          <p:cNvPicPr>
            <a:picLocks noChangeAspect="1"/>
          </p:cNvPicPr>
          <p:nvPr/>
        </p:nvPicPr>
        <p:blipFill>
          <a:blip r:embed="rId5" cstate="print"/>
          <a:srcRect/>
          <a:stretch>
            <a:fillRect/>
          </a:stretch>
        </p:blipFill>
        <p:spPr bwMode="auto">
          <a:xfrm>
            <a:off x="131763" y="1201738"/>
            <a:ext cx="839787" cy="760412"/>
          </a:xfrm>
          <a:prstGeom prst="rect">
            <a:avLst/>
          </a:prstGeom>
          <a:noFill/>
          <a:ln w="9525">
            <a:noFill/>
            <a:miter lim="800000"/>
            <a:headEnd/>
            <a:tailEnd/>
          </a:ln>
        </p:spPr>
      </p:pic>
      <p:sp>
        <p:nvSpPr>
          <p:cNvPr id="15" name="10 Metin kutusu"/>
          <p:cNvSpPr txBox="1">
            <a:spLocks noChangeArrowheads="1"/>
          </p:cNvSpPr>
          <p:nvPr/>
        </p:nvSpPr>
        <p:spPr bwMode="auto">
          <a:xfrm>
            <a:off x="1025525" y="1255713"/>
            <a:ext cx="7939088" cy="708025"/>
          </a:xfrm>
          <a:prstGeom prst="rect">
            <a:avLst/>
          </a:prstGeom>
          <a:noFill/>
          <a:ln w="9525">
            <a:noFill/>
            <a:miter lim="800000"/>
            <a:headEnd/>
            <a:tailEnd/>
          </a:ln>
        </p:spPr>
        <p:txBody>
          <a:bodyPr anchor="ctr">
            <a:spAutoFit/>
          </a:bodyPr>
          <a:lstStyle/>
          <a:p>
            <a:pPr algn="just"/>
            <a:r>
              <a:rPr lang="tr-TR" sz="2000" b="1" i="1"/>
              <a:t>Terör olayları nedeniyle örneğin Şırnak iline görevlendirilen personelin harcırahı hangi kurum bütçesinden ödenecektir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4 Slayt Numarası Yer Tutucusu"/>
          <p:cNvSpPr>
            <a:spLocks noGrp="1"/>
          </p:cNvSpPr>
          <p:nvPr>
            <p:ph type="sldNum" sz="quarter" idx="12"/>
          </p:nvPr>
        </p:nvSpPr>
        <p:spPr bwMode="auto">
          <a:noFill/>
          <a:ln>
            <a:miter lim="800000"/>
            <a:headEnd/>
            <a:tailEnd/>
          </a:ln>
        </p:spPr>
        <p:txBody>
          <a:bodyPr/>
          <a:lstStyle/>
          <a:p>
            <a:fld id="{DA039285-0D7F-47A3-A0CA-9210A5B77F31}" type="slidenum">
              <a:rPr lang="tr-TR" smtClean="0">
                <a:solidFill>
                  <a:srgbClr val="898989"/>
                </a:solidFill>
              </a:rPr>
              <a:pPr/>
              <a:t>75</a:t>
            </a:fld>
            <a:endParaRPr lang="tr-TR" smtClean="0">
              <a:solidFill>
                <a:srgbClr val="898989"/>
              </a:solidFill>
            </a:endParaRPr>
          </a:p>
        </p:txBody>
      </p:sp>
      <p:sp>
        <p:nvSpPr>
          <p:cNvPr id="100355" name="Dikdörtgen 3"/>
          <p:cNvSpPr>
            <a:spLocks noChangeArrowheads="1"/>
          </p:cNvSpPr>
          <p:nvPr/>
        </p:nvSpPr>
        <p:spPr bwMode="auto">
          <a:xfrm>
            <a:off x="107950" y="53975"/>
            <a:ext cx="8945563" cy="923925"/>
          </a:xfrm>
          <a:prstGeom prst="rect">
            <a:avLst/>
          </a:prstGeom>
          <a:solidFill>
            <a:srgbClr val="C3E6FD"/>
          </a:solidFill>
          <a:ln w="9525">
            <a:noFill/>
            <a:miter lim="800000"/>
            <a:headEnd/>
            <a:tailEnd/>
          </a:ln>
        </p:spPr>
        <p:txBody>
          <a:bodyPr>
            <a:spAutoFit/>
          </a:bodyPr>
          <a:lstStyle/>
          <a:p>
            <a:pPr algn="just"/>
            <a:r>
              <a:rPr lang="tr-TR" b="1">
                <a:solidFill>
                  <a:srgbClr val="C00000"/>
                </a:solidFill>
              </a:rPr>
              <a:t>Türkiye Büyük Millet Meclisi kararlarına dayanılarak Türk Silahlı Kuvvetleri personelinin gönderilmesine karar verilen ülkelerde geçici olarak görev yapmak üzere görevlendirilenlere yapılacak ödeme (01.06.2017)</a:t>
            </a:r>
          </a:p>
        </p:txBody>
      </p:sp>
      <p:sp>
        <p:nvSpPr>
          <p:cNvPr id="92167" name="Dikdörtgen 1"/>
          <p:cNvSpPr>
            <a:spLocks noChangeArrowheads="1"/>
          </p:cNvSpPr>
          <p:nvPr/>
        </p:nvSpPr>
        <p:spPr bwMode="auto">
          <a:xfrm>
            <a:off x="198438" y="1928813"/>
            <a:ext cx="8802687" cy="3786187"/>
          </a:xfrm>
          <a:prstGeom prst="rect">
            <a:avLst/>
          </a:prstGeom>
          <a:noFill/>
          <a:ln w="9525">
            <a:noFill/>
            <a:miter lim="800000"/>
            <a:headEnd/>
            <a:tailEnd/>
          </a:ln>
        </p:spPr>
        <p:txBody>
          <a:bodyPr>
            <a:spAutoFit/>
          </a:bodyPr>
          <a:lstStyle/>
          <a:p>
            <a:pPr algn="just"/>
            <a:r>
              <a:rPr lang="tr-TR" sz="2000"/>
              <a:t>Kamu kurum ve kuruluşlarında görev yapan personele(işçiler dahil);</a:t>
            </a:r>
          </a:p>
          <a:p>
            <a:pPr algn="just"/>
            <a:endParaRPr lang="tr-TR" sz="2000"/>
          </a:p>
          <a:p>
            <a:pPr algn="just"/>
            <a:r>
              <a:rPr lang="tr-TR" sz="2000" b="1">
                <a:solidFill>
                  <a:srgbClr val="FF0000"/>
                </a:solidFill>
              </a:rPr>
              <a:t>30.000 X 0.096058 = 2.881,74 TL  </a:t>
            </a:r>
            <a:r>
              <a:rPr lang="tr-TR" sz="2000"/>
              <a:t>aylık tutarı geçmemek üzere görev süresince damga vergisi dahil hiçbir vergi ve kesintiye tabi tutulmaksızın tazminat ödenecektir.</a:t>
            </a:r>
          </a:p>
          <a:p>
            <a:pPr algn="just"/>
            <a:r>
              <a:rPr lang="tr-TR" sz="2000"/>
              <a:t>	</a:t>
            </a:r>
          </a:p>
          <a:p>
            <a:pPr algn="just"/>
            <a:r>
              <a:rPr lang="tr-TR" sz="2000"/>
              <a:t>	</a:t>
            </a:r>
            <a:r>
              <a:rPr lang="tr-TR" sz="2000" b="1">
                <a:solidFill>
                  <a:srgbClr val="FF0000"/>
                </a:solidFill>
              </a:rPr>
              <a:t>Bunlara ayrıca, 6245 sayılı Harcırah Kanunu hükümlerine göre ödenen yol gideri dışında harcırah ödenmeyecek.</a:t>
            </a:r>
          </a:p>
          <a:p>
            <a:pPr algn="just"/>
            <a:r>
              <a:rPr lang="tr-TR" sz="2000"/>
              <a:t>	</a:t>
            </a:r>
          </a:p>
          <a:p>
            <a:pPr algn="just"/>
            <a:r>
              <a:rPr lang="tr-TR" sz="2000"/>
              <a:t>	Görevlendirmeye ilişkin usul ve esaslar, ödenecek tazminatın tutarı ile hangi hallerde kesileceği ve ödemeye ilişkin usul ve esaslar Başbakan onayı ile tespit edilir.</a:t>
            </a:r>
          </a:p>
        </p:txBody>
      </p:sp>
      <p:sp>
        <p:nvSpPr>
          <p:cNvPr id="7" name="Yuvarlatılmış Dikdörtgen 9"/>
          <p:cNvSpPr/>
          <p:nvPr/>
        </p:nvSpPr>
        <p:spPr>
          <a:xfrm>
            <a:off x="1071563" y="1000125"/>
            <a:ext cx="7929562"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375 sayılı KHK Mad.28/Ç</a:t>
            </a:r>
          </a:p>
        </p:txBody>
      </p:sp>
      <p:pic>
        <p:nvPicPr>
          <p:cNvPr id="100358" name="Resim 3"/>
          <p:cNvPicPr>
            <a:picLocks noChangeAspect="1"/>
          </p:cNvPicPr>
          <p:nvPr/>
        </p:nvPicPr>
        <p:blipFill>
          <a:blip r:embed="rId3" cstate="print"/>
          <a:srcRect/>
          <a:stretch>
            <a:fillRect/>
          </a:stretch>
        </p:blipFill>
        <p:spPr bwMode="auto">
          <a:xfrm>
            <a:off x="136525" y="1000125"/>
            <a:ext cx="863600" cy="576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2 Slayt Numarası Yer Tutucusu"/>
          <p:cNvSpPr>
            <a:spLocks noGrp="1"/>
          </p:cNvSpPr>
          <p:nvPr>
            <p:ph type="sldNum" sz="quarter" idx="12"/>
          </p:nvPr>
        </p:nvSpPr>
        <p:spPr bwMode="auto">
          <a:noFill/>
          <a:ln>
            <a:miter lim="800000"/>
            <a:headEnd/>
            <a:tailEnd/>
          </a:ln>
        </p:spPr>
        <p:txBody>
          <a:bodyPr/>
          <a:lstStyle/>
          <a:p>
            <a:fld id="{7A2F2B57-4752-42F9-B91B-1C25A48577E9}" type="slidenum">
              <a:rPr lang="tr-TR" smtClean="0">
                <a:solidFill>
                  <a:srgbClr val="898989"/>
                </a:solidFill>
              </a:rPr>
              <a:pPr/>
              <a:t>76</a:t>
            </a:fld>
            <a:endParaRPr lang="tr-TR" smtClean="0">
              <a:solidFill>
                <a:srgbClr val="898989"/>
              </a:solidFill>
            </a:endParaRPr>
          </a:p>
        </p:txBody>
      </p:sp>
      <p:sp>
        <p:nvSpPr>
          <p:cNvPr id="12" name="11 Metin kutusu"/>
          <p:cNvSpPr txBox="1">
            <a:spLocks noChangeArrowheads="1"/>
          </p:cNvSpPr>
          <p:nvPr/>
        </p:nvSpPr>
        <p:spPr bwMode="auto">
          <a:xfrm>
            <a:off x="131763" y="2541588"/>
            <a:ext cx="8921750" cy="3048000"/>
          </a:xfrm>
          <a:prstGeom prst="rect">
            <a:avLst/>
          </a:prstGeom>
          <a:noFill/>
          <a:ln w="9525">
            <a:noFill/>
            <a:miter lim="800000"/>
            <a:headEnd/>
            <a:tailEnd/>
          </a:ln>
        </p:spPr>
        <p:txBody>
          <a:bodyPr>
            <a:spAutoFit/>
          </a:bodyPr>
          <a:lstStyle/>
          <a:p>
            <a:pPr algn="just"/>
            <a:r>
              <a:rPr lang="tr-TR" sz="2400"/>
              <a:t>Bir görevin ifası amacıyla memuriyet mahalli dışına, kendi talebi ile görevlendirilmiş ve görevlendirmeye ilişkin makam onaylarında yolluksuz ve yevmiyesiz ibarelerine yer verilmiş olsa bile ilgili personele, </a:t>
            </a:r>
          </a:p>
          <a:p>
            <a:pPr algn="just"/>
            <a:endParaRPr lang="tr-TR" sz="2400"/>
          </a:p>
          <a:p>
            <a:pPr algn="just"/>
            <a:r>
              <a:rPr lang="tr-TR" sz="2400"/>
              <a:t>Memuriyet mahallinin değişmesi koşuluyla, 6245 sayılı Harcırah Kanununun 42’nci maddesindeki sınırlamalar dikkate alınarak geçici görev yolluğu ödenebileceği değerlendirilmektedir. </a:t>
            </a:r>
          </a:p>
        </p:txBody>
      </p:sp>
      <p:pic>
        <p:nvPicPr>
          <p:cNvPr id="101380"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01381"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3" name="Resim 12"/>
          <p:cNvPicPr>
            <a:picLocks noChangeAspect="1"/>
          </p:cNvPicPr>
          <p:nvPr/>
        </p:nvPicPr>
        <p:blipFill>
          <a:blip r:embed="rId3" cstate="print"/>
          <a:srcRect/>
          <a:stretch>
            <a:fillRect/>
          </a:stretch>
        </p:blipFill>
        <p:spPr bwMode="auto">
          <a:xfrm>
            <a:off x="131763" y="1201738"/>
            <a:ext cx="839787" cy="760412"/>
          </a:xfrm>
          <a:prstGeom prst="rect">
            <a:avLst/>
          </a:prstGeom>
          <a:noFill/>
          <a:ln w="9525">
            <a:noFill/>
            <a:miter lim="800000"/>
            <a:headEnd/>
            <a:tailEnd/>
          </a:ln>
        </p:spPr>
      </p:pic>
      <p:sp>
        <p:nvSpPr>
          <p:cNvPr id="14" name="10 Metin kutusu"/>
          <p:cNvSpPr txBox="1">
            <a:spLocks noChangeArrowheads="1"/>
          </p:cNvSpPr>
          <p:nvPr/>
        </p:nvSpPr>
        <p:spPr bwMode="auto">
          <a:xfrm>
            <a:off x="1025525" y="1255713"/>
            <a:ext cx="7939088" cy="708025"/>
          </a:xfrm>
          <a:prstGeom prst="rect">
            <a:avLst/>
          </a:prstGeom>
          <a:noFill/>
          <a:ln w="9525">
            <a:noFill/>
            <a:miter lim="800000"/>
            <a:headEnd/>
            <a:tailEnd/>
          </a:ln>
        </p:spPr>
        <p:txBody>
          <a:bodyPr anchor="ctr">
            <a:spAutoFit/>
          </a:bodyPr>
          <a:lstStyle/>
          <a:p>
            <a:pPr algn="just"/>
            <a:r>
              <a:rPr lang="tr-TR" sz="2000" b="1" i="1"/>
              <a:t>Personelin kendi talebi ile yolluksuz ve yevmiyesiz olarak geçici görevle gönderilmesi halinde geçici görev yolluğu ödenir mi ?</a:t>
            </a:r>
          </a:p>
        </p:txBody>
      </p:sp>
      <p:sp>
        <p:nvSpPr>
          <p:cNvPr id="15" name="Yuvarlatılmış Dikdörtgen 14"/>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Maliye Bakanlığı ve Strateji Geliştirme Başkanlığı görüş yazıları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2 Slayt Numarası Yer Tutucusu"/>
          <p:cNvSpPr>
            <a:spLocks noGrp="1"/>
          </p:cNvSpPr>
          <p:nvPr>
            <p:ph type="sldNum" sz="quarter" idx="12"/>
          </p:nvPr>
        </p:nvSpPr>
        <p:spPr bwMode="auto">
          <a:noFill/>
          <a:ln>
            <a:miter lim="800000"/>
            <a:headEnd/>
            <a:tailEnd/>
          </a:ln>
        </p:spPr>
        <p:txBody>
          <a:bodyPr/>
          <a:lstStyle/>
          <a:p>
            <a:fld id="{0C30FF42-4B0C-4702-8503-75DEE91192DB}" type="slidenum">
              <a:rPr lang="tr-TR" smtClean="0">
                <a:solidFill>
                  <a:srgbClr val="898989"/>
                </a:solidFill>
              </a:rPr>
              <a:pPr/>
              <a:t>77</a:t>
            </a:fld>
            <a:endParaRPr lang="tr-TR" smtClean="0">
              <a:solidFill>
                <a:srgbClr val="898989"/>
              </a:solidFill>
            </a:endParaRPr>
          </a:p>
        </p:txBody>
      </p:sp>
      <p:sp>
        <p:nvSpPr>
          <p:cNvPr id="7" name="6 Dikdörtgen"/>
          <p:cNvSpPr>
            <a:spLocks noChangeArrowheads="1"/>
          </p:cNvSpPr>
          <p:nvPr/>
        </p:nvSpPr>
        <p:spPr bwMode="auto">
          <a:xfrm>
            <a:off x="131763" y="2205038"/>
            <a:ext cx="8921750" cy="3786187"/>
          </a:xfrm>
          <a:prstGeom prst="rect">
            <a:avLst/>
          </a:prstGeom>
          <a:noFill/>
          <a:ln w="9525">
            <a:noFill/>
            <a:miter lim="800000"/>
            <a:headEnd/>
            <a:tailEnd/>
          </a:ln>
        </p:spPr>
        <p:txBody>
          <a:bodyPr>
            <a:spAutoFit/>
          </a:bodyPr>
          <a:lstStyle/>
          <a:p>
            <a:pPr algn="just" eaLnBrk="1" hangingPunct="1"/>
            <a:r>
              <a:rPr lang="tr-TR" sz="2400">
                <a:solidFill>
                  <a:srgbClr val="002060"/>
                </a:solidFill>
              </a:rPr>
              <a:t>…. 27 nci maddeye bağlı 14.1.1988 tarih ve KHK/311 ile değişik (1) sayılı cetvelin Açıklama bölümünün 5 inci maddesinde özel otomobilleriyle seyahat edenlere, </a:t>
            </a:r>
            <a:r>
              <a:rPr lang="tr-TR" sz="2400">
                <a:solidFill>
                  <a:srgbClr val="FF0000"/>
                </a:solidFill>
              </a:rPr>
              <a:t>müstahak oldukları taşıt ücreti ile bu taşıta göre geçecek günler için verilmesi gereken gündelikten fazla ödeme yapılamayacağı</a:t>
            </a:r>
            <a:r>
              <a:rPr lang="tr-TR" sz="2400">
                <a:solidFill>
                  <a:srgbClr val="002060"/>
                </a:solidFill>
              </a:rPr>
              <a:t> belirtilmektedir. </a:t>
            </a:r>
          </a:p>
          <a:p>
            <a:pPr algn="just" eaLnBrk="1" hangingPunct="1"/>
            <a:endParaRPr lang="tr-TR" sz="2400">
              <a:solidFill>
                <a:srgbClr val="002060"/>
              </a:solidFill>
            </a:endParaRPr>
          </a:p>
          <a:p>
            <a:pPr algn="just" eaLnBrk="1" hangingPunct="1"/>
            <a:r>
              <a:rPr lang="tr-TR" sz="2400">
                <a:solidFill>
                  <a:srgbClr val="002060"/>
                </a:solidFill>
              </a:rPr>
              <a:t>Buna göre, özel otomobilleri ile seyahat edenlere yapılacak ödeme (1) sayılı cetvel hükümleri çerçevesinde belirlendiğinden bu kişilere yol gideri olarak söz konusu cetvelde açıklanan taşıt ücretleri dışında ödeme yapılması mümkün görülmemektedir. </a:t>
            </a:r>
          </a:p>
        </p:txBody>
      </p:sp>
      <p:sp>
        <p:nvSpPr>
          <p:cNvPr id="102404" name="Dikdörtgen 3"/>
          <p:cNvSpPr>
            <a:spLocks noChangeArrowheads="1"/>
          </p:cNvSpPr>
          <p:nvPr/>
        </p:nvSpPr>
        <p:spPr bwMode="auto">
          <a:xfrm>
            <a:off x="107950" y="53975"/>
            <a:ext cx="8880475"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Örnek</a:t>
            </a:r>
          </a:p>
        </p:txBody>
      </p:sp>
      <p:pic>
        <p:nvPicPr>
          <p:cNvPr id="102405"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2" name="Yuvarlatılmış Dikdörtgen 11"/>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Kanun’a ekli 27. maddeye bağlı I Sayılı Cetvel Açıklama 5. madde; </a:t>
            </a:r>
          </a:p>
          <a:p>
            <a:pPr algn="ctr">
              <a:defRPr/>
            </a:pPr>
            <a:r>
              <a:rPr lang="tr-TR" sz="1600" b="1" dirty="0">
                <a:solidFill>
                  <a:schemeClr val="accent4">
                    <a:lumMod val="75000"/>
                  </a:schemeClr>
                </a:solidFill>
                <a:latin typeface="+mj-lt"/>
              </a:rPr>
              <a:t>25.9.2003 tarihli ve 20852 sayılı Maliye Bakanlığı Görüşü </a:t>
            </a:r>
          </a:p>
        </p:txBody>
      </p:sp>
      <p:pic>
        <p:nvPicPr>
          <p:cNvPr id="14" name="Resim 13"/>
          <p:cNvPicPr>
            <a:picLocks noChangeAspect="1"/>
          </p:cNvPicPr>
          <p:nvPr/>
        </p:nvPicPr>
        <p:blipFill>
          <a:blip r:embed="rId3" cstate="print"/>
          <a:srcRect/>
          <a:stretch>
            <a:fillRect/>
          </a:stretch>
        </p:blipFill>
        <p:spPr bwMode="auto">
          <a:xfrm>
            <a:off x="131763" y="1201738"/>
            <a:ext cx="839787" cy="760412"/>
          </a:xfrm>
          <a:prstGeom prst="rect">
            <a:avLst/>
          </a:prstGeom>
          <a:noFill/>
          <a:ln w="9525">
            <a:noFill/>
            <a:miter lim="800000"/>
            <a:headEnd/>
            <a:tailEnd/>
          </a:ln>
        </p:spPr>
      </p:pic>
      <p:sp>
        <p:nvSpPr>
          <p:cNvPr id="15" name="10 Metin kutusu"/>
          <p:cNvSpPr txBox="1">
            <a:spLocks noChangeArrowheads="1"/>
          </p:cNvSpPr>
          <p:nvPr/>
        </p:nvSpPr>
        <p:spPr bwMode="auto">
          <a:xfrm>
            <a:off x="1025525" y="1255713"/>
            <a:ext cx="7939088" cy="708025"/>
          </a:xfrm>
          <a:prstGeom prst="rect">
            <a:avLst/>
          </a:prstGeom>
          <a:noFill/>
          <a:ln w="9525">
            <a:noFill/>
            <a:miter lim="800000"/>
            <a:headEnd/>
            <a:tailEnd/>
          </a:ln>
        </p:spPr>
        <p:txBody>
          <a:bodyPr anchor="ctr">
            <a:spAutoFit/>
          </a:bodyPr>
          <a:lstStyle/>
          <a:p>
            <a:pPr algn="just"/>
            <a:r>
              <a:rPr lang="tr-TR" sz="2000" b="1" i="1"/>
              <a:t>Geçici görev mahalline özel otomobili ile gidenlere İkamet-Otogar; dönüşte de Otogar-İkamet arası taksi ücreti ödenir mi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a:spLocks noChangeArrowheads="1"/>
          </p:cNvSpPr>
          <p:nvPr/>
        </p:nvSpPr>
        <p:spPr bwMode="auto">
          <a:xfrm>
            <a:off x="222250" y="1357313"/>
            <a:ext cx="8921750" cy="708025"/>
          </a:xfrm>
          <a:prstGeom prst="rect">
            <a:avLst/>
          </a:prstGeom>
          <a:noFill/>
          <a:ln w="9525">
            <a:noFill/>
            <a:miter lim="800000"/>
            <a:headEnd/>
            <a:tailEnd/>
          </a:ln>
        </p:spPr>
        <p:txBody>
          <a:bodyPr>
            <a:spAutoFit/>
          </a:bodyPr>
          <a:lstStyle/>
          <a:p>
            <a:pPr marL="457200" indent="-457200">
              <a:buFontTx/>
              <a:buAutoNum type="arabicPeriod"/>
            </a:pPr>
            <a:r>
              <a:rPr lang="tr-TR" sz="2000" b="1" dirty="0">
                <a:solidFill>
                  <a:srgbClr val="0000FF"/>
                </a:solidFill>
              </a:rPr>
              <a:t>06-10 Şubat 2017 tarihleri arasında, 5 günlüğüne geçici görevli olarak Antalya’ya görevlendirilmiştir.</a:t>
            </a:r>
          </a:p>
        </p:txBody>
      </p:sp>
      <p:sp>
        <p:nvSpPr>
          <p:cNvPr id="103427" name="2 Slayt Numarası Yer Tutucusu"/>
          <p:cNvSpPr>
            <a:spLocks noGrp="1"/>
          </p:cNvSpPr>
          <p:nvPr>
            <p:ph type="sldNum" sz="quarter" idx="12"/>
          </p:nvPr>
        </p:nvSpPr>
        <p:spPr bwMode="auto">
          <a:noFill/>
          <a:ln>
            <a:miter lim="800000"/>
            <a:headEnd/>
            <a:tailEnd/>
          </a:ln>
        </p:spPr>
        <p:txBody>
          <a:bodyPr/>
          <a:lstStyle/>
          <a:p>
            <a:fld id="{AF2F4BCA-B97D-4092-9659-A3AB4F8EA66D}" type="slidenum">
              <a:rPr lang="tr-TR" smtClean="0">
                <a:solidFill>
                  <a:srgbClr val="898989"/>
                </a:solidFill>
              </a:rPr>
              <a:pPr/>
              <a:t>78</a:t>
            </a:fld>
            <a:endParaRPr lang="tr-TR" smtClean="0">
              <a:solidFill>
                <a:srgbClr val="898989"/>
              </a:solidFill>
            </a:endParaRPr>
          </a:p>
        </p:txBody>
      </p:sp>
      <p:sp>
        <p:nvSpPr>
          <p:cNvPr id="103428" name="Dikdörtgen 3"/>
          <p:cNvSpPr>
            <a:spLocks noChangeArrowheads="1"/>
          </p:cNvSpPr>
          <p:nvPr/>
        </p:nvSpPr>
        <p:spPr bwMode="auto">
          <a:xfrm>
            <a:off x="107950" y="53975"/>
            <a:ext cx="8880475" cy="461963"/>
          </a:xfrm>
          <a:prstGeom prst="rect">
            <a:avLst/>
          </a:prstGeom>
          <a:solidFill>
            <a:srgbClr val="C3E6FD"/>
          </a:solidFill>
          <a:ln w="9525">
            <a:noFill/>
            <a:miter lim="800000"/>
            <a:headEnd/>
            <a:tailEnd/>
          </a:ln>
        </p:spPr>
        <p:txBody>
          <a:bodyPr>
            <a:spAutoFit/>
          </a:bodyPr>
          <a:lstStyle/>
          <a:p>
            <a:pPr algn="ctr" eaLnBrk="1" hangingPunct="1"/>
            <a:endParaRPr lang="tr-TR" sz="2400" b="1">
              <a:solidFill>
                <a:srgbClr val="C00000"/>
              </a:solidFill>
            </a:endParaRPr>
          </a:p>
        </p:txBody>
      </p:sp>
      <p:pic>
        <p:nvPicPr>
          <p:cNvPr id="103429"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2" name="Yuvarlatılmış Dikdörtgen 11"/>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defRPr/>
            </a:pPr>
            <a:r>
              <a:rPr lang="tr-TR" sz="1600" dirty="0">
                <a:solidFill>
                  <a:srgbClr val="C4260C"/>
                </a:solidFill>
                <a:latin typeface="Arial Black" pitchFamily="34" charset="0"/>
              </a:rPr>
              <a:t>ONAYLARDA YOL DAHİL VEYA YOL HARİÇ İFADELERİ </a:t>
            </a:r>
          </a:p>
        </p:txBody>
      </p:sp>
      <p:sp>
        <p:nvSpPr>
          <p:cNvPr id="10" name="9 Dikdörtgen"/>
          <p:cNvSpPr>
            <a:spLocks noChangeArrowheads="1"/>
          </p:cNvSpPr>
          <p:nvPr/>
        </p:nvSpPr>
        <p:spPr bwMode="auto">
          <a:xfrm>
            <a:off x="222250" y="5669837"/>
            <a:ext cx="8921750" cy="830997"/>
          </a:xfrm>
          <a:prstGeom prst="rect">
            <a:avLst/>
          </a:prstGeom>
          <a:noFill/>
          <a:ln w="9525">
            <a:noFill/>
            <a:miter lim="800000"/>
            <a:headEnd/>
            <a:tailEnd/>
          </a:ln>
        </p:spPr>
        <p:txBody>
          <a:bodyPr>
            <a:spAutoFit/>
          </a:bodyPr>
          <a:lstStyle/>
          <a:p>
            <a:r>
              <a:rPr lang="tr-TR" sz="2400" u="sng" dirty="0" smtClean="0">
                <a:solidFill>
                  <a:srgbClr val="404040"/>
                </a:solidFill>
                <a:latin typeface="ArialMT"/>
              </a:rPr>
              <a:t>Yol </a:t>
            </a:r>
            <a:r>
              <a:rPr lang="tr-TR" sz="2400" u="sng" dirty="0">
                <a:solidFill>
                  <a:srgbClr val="404040"/>
                </a:solidFill>
                <a:latin typeface="ArialMT"/>
              </a:rPr>
              <a:t>dahil ifadesi yer alıyorsa</a:t>
            </a:r>
            <a:r>
              <a:rPr lang="tr-TR" sz="2400" dirty="0">
                <a:solidFill>
                  <a:srgbClr val="404040"/>
                </a:solidFill>
                <a:latin typeface="ArialMT"/>
              </a:rPr>
              <a:t>, yolda geçen süre için gidiş</a:t>
            </a:r>
          </a:p>
          <a:p>
            <a:r>
              <a:rPr lang="tr-TR" sz="2400" dirty="0">
                <a:solidFill>
                  <a:srgbClr val="404040"/>
                </a:solidFill>
                <a:latin typeface="ArialMT"/>
              </a:rPr>
              <a:t>ve dönüşte gündelik ödenir.</a:t>
            </a:r>
            <a:endParaRPr lang="tr-TR" sz="2400" dirty="0">
              <a:solidFill>
                <a:srgbClr val="002060"/>
              </a:solidFill>
            </a:endParaRPr>
          </a:p>
        </p:txBody>
      </p:sp>
      <p:sp>
        <p:nvSpPr>
          <p:cNvPr id="11" name="10 Dikdörtgen"/>
          <p:cNvSpPr>
            <a:spLocks noChangeArrowheads="1"/>
          </p:cNvSpPr>
          <p:nvPr/>
        </p:nvSpPr>
        <p:spPr bwMode="auto">
          <a:xfrm>
            <a:off x="222250" y="3786190"/>
            <a:ext cx="8921750" cy="830997"/>
          </a:xfrm>
          <a:prstGeom prst="rect">
            <a:avLst/>
          </a:prstGeom>
          <a:noFill/>
          <a:ln w="9525">
            <a:noFill/>
            <a:miter lim="800000"/>
            <a:headEnd/>
            <a:tailEnd/>
          </a:ln>
        </p:spPr>
        <p:txBody>
          <a:bodyPr>
            <a:spAutoFit/>
          </a:bodyPr>
          <a:lstStyle/>
          <a:p>
            <a:r>
              <a:rPr lang="tr-TR" sz="2400" u="sng" dirty="0" smtClean="0">
                <a:solidFill>
                  <a:srgbClr val="404040"/>
                </a:solidFill>
                <a:latin typeface="ArialMT"/>
              </a:rPr>
              <a:t>Yol </a:t>
            </a:r>
            <a:r>
              <a:rPr lang="tr-TR" sz="2400" u="sng" dirty="0">
                <a:solidFill>
                  <a:srgbClr val="404040"/>
                </a:solidFill>
                <a:latin typeface="ArialMT"/>
              </a:rPr>
              <a:t>hariç ifadesi yer alıyorsa</a:t>
            </a:r>
            <a:r>
              <a:rPr lang="tr-TR" sz="2400" dirty="0">
                <a:solidFill>
                  <a:srgbClr val="404040"/>
                </a:solidFill>
                <a:latin typeface="ArialMT"/>
              </a:rPr>
              <a:t>, yolda geçen süre için gidiş</a:t>
            </a:r>
          </a:p>
          <a:p>
            <a:r>
              <a:rPr lang="tr-TR" sz="2400" dirty="0">
                <a:solidFill>
                  <a:srgbClr val="404040"/>
                </a:solidFill>
                <a:latin typeface="ArialMT"/>
              </a:rPr>
              <a:t>ve dönüşte gündelik ödenir.</a:t>
            </a:r>
          </a:p>
        </p:txBody>
      </p:sp>
      <p:sp>
        <p:nvSpPr>
          <p:cNvPr id="9" name="8 Dikdörtgen"/>
          <p:cNvSpPr/>
          <p:nvPr/>
        </p:nvSpPr>
        <p:spPr>
          <a:xfrm>
            <a:off x="214283" y="2071678"/>
            <a:ext cx="8643968" cy="707886"/>
          </a:xfrm>
          <a:prstGeom prst="rect">
            <a:avLst/>
          </a:prstGeom>
        </p:spPr>
        <p:txBody>
          <a:bodyPr wrap="square">
            <a:spAutoFit/>
          </a:bodyPr>
          <a:lstStyle/>
          <a:p>
            <a:pPr marL="457200" indent="-457200" algn="just">
              <a:defRPr/>
            </a:pPr>
            <a:r>
              <a:rPr lang="tr-TR" sz="2000" dirty="0"/>
              <a:t>(</a:t>
            </a:r>
            <a:r>
              <a:rPr lang="tr-TR" sz="2000" u="sng" dirty="0"/>
              <a:t>Yol dahil ve</a:t>
            </a:r>
            <a:r>
              <a:rPr lang="tr-TR" sz="2000" u="sng" dirty="0">
                <a:solidFill>
                  <a:srgbClr val="404040"/>
                </a:solidFill>
              </a:rPr>
              <a:t>ya hariç ifadeleri yer almıyor ise</a:t>
            </a:r>
            <a:r>
              <a:rPr lang="tr-TR" sz="2000" dirty="0">
                <a:solidFill>
                  <a:srgbClr val="404040"/>
                </a:solidFill>
              </a:rPr>
              <a:t>, yolda geçen</a:t>
            </a:r>
          </a:p>
          <a:p>
            <a:pPr algn="just">
              <a:defRPr/>
            </a:pPr>
            <a:r>
              <a:rPr lang="tr-TR" sz="2000" dirty="0">
                <a:solidFill>
                  <a:srgbClr val="404040"/>
                </a:solidFill>
              </a:rPr>
              <a:t>süre için gidiş ve dönüşte gündelik ödenir.)</a:t>
            </a:r>
          </a:p>
        </p:txBody>
      </p:sp>
      <p:sp>
        <p:nvSpPr>
          <p:cNvPr id="13" name="12 Dikdörtgen"/>
          <p:cNvSpPr>
            <a:spLocks noChangeArrowheads="1"/>
          </p:cNvSpPr>
          <p:nvPr/>
        </p:nvSpPr>
        <p:spPr bwMode="auto">
          <a:xfrm>
            <a:off x="222250" y="3071810"/>
            <a:ext cx="8921750" cy="708025"/>
          </a:xfrm>
          <a:prstGeom prst="rect">
            <a:avLst/>
          </a:prstGeom>
          <a:noFill/>
          <a:ln w="9525">
            <a:noFill/>
            <a:miter lim="800000"/>
            <a:headEnd/>
            <a:tailEnd/>
          </a:ln>
        </p:spPr>
        <p:txBody>
          <a:bodyPr>
            <a:spAutoFit/>
          </a:bodyPr>
          <a:lstStyle/>
          <a:p>
            <a:pPr marL="457200" indent="-457200"/>
            <a:r>
              <a:rPr lang="tr-TR" sz="2000" b="1" dirty="0">
                <a:solidFill>
                  <a:srgbClr val="0000FF"/>
                </a:solidFill>
              </a:rPr>
              <a:t>2.    06-10 Şubat 2017 tarihleri arasında, 5 günlüğüne (yol hariç) geçici görevli olarak Antalya’ya görevlendirilmiştir.</a:t>
            </a:r>
          </a:p>
        </p:txBody>
      </p:sp>
      <p:sp>
        <p:nvSpPr>
          <p:cNvPr id="14" name="13 Dikdörtgen"/>
          <p:cNvSpPr>
            <a:spLocks noChangeArrowheads="1"/>
          </p:cNvSpPr>
          <p:nvPr/>
        </p:nvSpPr>
        <p:spPr bwMode="auto">
          <a:xfrm>
            <a:off x="222250" y="4792677"/>
            <a:ext cx="8921750" cy="707886"/>
          </a:xfrm>
          <a:prstGeom prst="rect">
            <a:avLst/>
          </a:prstGeom>
          <a:noFill/>
          <a:ln w="9525">
            <a:noFill/>
            <a:miter lim="800000"/>
            <a:headEnd/>
            <a:tailEnd/>
          </a:ln>
        </p:spPr>
        <p:txBody>
          <a:bodyPr wrap="square">
            <a:spAutoFit/>
          </a:bodyPr>
          <a:lstStyle/>
          <a:p>
            <a:pPr marL="457200" indent="-457200"/>
            <a:r>
              <a:rPr lang="tr-TR" sz="2000" b="1" dirty="0">
                <a:solidFill>
                  <a:srgbClr val="0000FF"/>
                </a:solidFill>
              </a:rPr>
              <a:t>3.    06-10 Şubat 2017 tarihleri arasında, 5 günlüğüne (yol dahil) geçici görevli olarak Antalya’ya görevlendirilmiştir.</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4 Slayt Numarası Yer Tutucusu"/>
          <p:cNvSpPr>
            <a:spLocks noGrp="1"/>
          </p:cNvSpPr>
          <p:nvPr>
            <p:ph type="sldNum" sz="quarter" idx="12"/>
          </p:nvPr>
        </p:nvSpPr>
        <p:spPr bwMode="auto">
          <a:noFill/>
          <a:ln>
            <a:miter lim="800000"/>
            <a:headEnd/>
            <a:tailEnd/>
          </a:ln>
        </p:spPr>
        <p:txBody>
          <a:bodyPr/>
          <a:lstStyle/>
          <a:p>
            <a:fld id="{93E65F0F-5410-4B51-B08C-D9D38712EB2A}" type="slidenum">
              <a:rPr lang="tr-TR" smtClean="0">
                <a:solidFill>
                  <a:srgbClr val="898989"/>
                </a:solidFill>
              </a:rPr>
              <a:pPr/>
              <a:t>79</a:t>
            </a:fld>
            <a:endParaRPr lang="tr-TR" smtClean="0">
              <a:solidFill>
                <a:srgbClr val="898989"/>
              </a:solidFill>
            </a:endParaRPr>
          </a:p>
        </p:txBody>
      </p:sp>
      <p:sp>
        <p:nvSpPr>
          <p:cNvPr id="104451" name="object 12"/>
          <p:cNvSpPr txBox="1">
            <a:spLocks noChangeArrowheads="1"/>
          </p:cNvSpPr>
          <p:nvPr/>
        </p:nvSpPr>
        <p:spPr bwMode="auto">
          <a:xfrm>
            <a:off x="107950" y="1557338"/>
            <a:ext cx="8945563" cy="4681537"/>
          </a:xfrm>
          <a:prstGeom prst="rect">
            <a:avLst/>
          </a:prstGeom>
          <a:noFill/>
          <a:ln w="9525">
            <a:noFill/>
            <a:miter lim="800000"/>
            <a:headEnd/>
            <a:tailEnd/>
          </a:ln>
        </p:spPr>
        <p:txBody>
          <a:bodyPr lIns="0" tIns="0" rIns="0" bIns="0"/>
          <a:lstStyle/>
          <a:p>
            <a:pPr marL="12700" algn="just" eaLnBrk="1" hangingPunct="1">
              <a:buFont typeface="Wingdings" pitchFamily="2" charset="2"/>
              <a:buChar char="Ø"/>
            </a:pPr>
            <a:r>
              <a:rPr lang="tr-TR" sz="2000" b="1" dirty="0">
                <a:solidFill>
                  <a:srgbClr val="0000FF"/>
                </a:solidFill>
              </a:rPr>
              <a:t> Strateji Geliştirme Başkanlığında Bilgisayar İşletmeni Tülay BIÇAKÇILAR; </a:t>
            </a:r>
          </a:p>
          <a:p>
            <a:pPr marL="12700" algn="just" eaLnBrk="1" hangingPunct="1">
              <a:buFont typeface="Wingdings" pitchFamily="2" charset="2"/>
              <a:buChar char="Ø"/>
            </a:pPr>
            <a:endParaRPr lang="tr-TR" sz="2000" b="1" dirty="0">
              <a:solidFill>
                <a:srgbClr val="0000FF"/>
              </a:solidFill>
            </a:endParaRPr>
          </a:p>
          <a:p>
            <a:pPr marL="12700" algn="just" eaLnBrk="1" hangingPunct="1">
              <a:buFont typeface="Wingdings" pitchFamily="2" charset="2"/>
              <a:buChar char="Ø"/>
            </a:pPr>
            <a:r>
              <a:rPr lang="tr-TR" sz="2000" b="1" dirty="0">
                <a:solidFill>
                  <a:srgbClr val="0000FF"/>
                </a:solidFill>
              </a:rPr>
              <a:t> 06-10 Şubat 2017 tarihleri arasında, 5 günlüğüne (yol hariç)   geçici   görevle Antalya Belek’e Mali Mevzuat Eğitimine gönderiliyor,  </a:t>
            </a:r>
          </a:p>
          <a:p>
            <a:pPr marL="12700" algn="just" eaLnBrk="1" hangingPunct="1">
              <a:buFont typeface="Wingdings" pitchFamily="2" charset="2"/>
              <a:buChar char="Ø"/>
            </a:pPr>
            <a:endParaRPr lang="tr-TR" sz="2000" b="1" dirty="0">
              <a:solidFill>
                <a:srgbClr val="0000FF"/>
              </a:solidFill>
            </a:endParaRPr>
          </a:p>
          <a:p>
            <a:pPr marL="12700" algn="just" eaLnBrk="1" hangingPunct="1">
              <a:buFont typeface="Wingdings" pitchFamily="2" charset="2"/>
              <a:buChar char="Ø"/>
            </a:pPr>
            <a:r>
              <a:rPr lang="tr-TR" sz="2000" b="1" dirty="0">
                <a:solidFill>
                  <a:srgbClr val="0000FF"/>
                </a:solidFill>
              </a:rPr>
              <a:t> Tülay BIÇAKÇILAR geçici görev mahalline kendi özel aracıyla seyahat ediyor,</a:t>
            </a:r>
          </a:p>
          <a:p>
            <a:pPr marL="12700" algn="just" eaLnBrk="1" hangingPunct="1">
              <a:buFont typeface="Wingdings" pitchFamily="2" charset="2"/>
              <a:buChar char="Ø"/>
            </a:pPr>
            <a:endParaRPr lang="tr-TR" sz="2000" b="1" dirty="0">
              <a:solidFill>
                <a:srgbClr val="0000FF"/>
              </a:solidFill>
            </a:endParaRPr>
          </a:p>
          <a:p>
            <a:pPr marL="12700" algn="just" eaLnBrk="1" hangingPunct="1">
              <a:buFont typeface="Wingdings" pitchFamily="2" charset="2"/>
              <a:buChar char="Ø"/>
            </a:pPr>
            <a:r>
              <a:rPr lang="tr-TR" sz="2000" b="1" dirty="0">
                <a:solidFill>
                  <a:srgbClr val="0000FF"/>
                </a:solidFill>
              </a:rPr>
              <a:t> 6 gün konaklıyor,</a:t>
            </a:r>
          </a:p>
          <a:p>
            <a:pPr marL="12700" algn="just" eaLnBrk="1" hangingPunct="1">
              <a:buFont typeface="Wingdings" pitchFamily="2" charset="2"/>
              <a:buChar char="Ø"/>
            </a:pPr>
            <a:endParaRPr lang="tr-TR" sz="2000" b="1" dirty="0">
              <a:solidFill>
                <a:srgbClr val="0000FF"/>
              </a:solidFill>
            </a:endParaRPr>
          </a:p>
          <a:p>
            <a:pPr marL="12700" algn="just" eaLnBrk="1" hangingPunct="1">
              <a:buFont typeface="Wingdings" pitchFamily="2" charset="2"/>
              <a:buChar char="Ø"/>
            </a:pPr>
            <a:r>
              <a:rPr lang="tr-TR" sz="2000" b="1" dirty="0">
                <a:solidFill>
                  <a:srgbClr val="0000FF"/>
                </a:solidFill>
              </a:rPr>
              <a:t> Günlük  konaklama  bedeli olarak 95,00 TL. ödüyor, </a:t>
            </a:r>
          </a:p>
          <a:p>
            <a:pPr marL="12700" algn="just" eaLnBrk="1" hangingPunct="1"/>
            <a:endParaRPr lang="tr-TR" sz="2000" b="1" dirty="0">
              <a:solidFill>
                <a:srgbClr val="0000FF"/>
              </a:solidFill>
            </a:endParaRPr>
          </a:p>
          <a:p>
            <a:pPr marL="12700" algn="just" eaLnBrk="1" hangingPunct="1"/>
            <a:endParaRPr lang="tr-TR" sz="2000" b="1" dirty="0">
              <a:solidFill>
                <a:srgbClr val="0000FF"/>
              </a:solidFill>
            </a:endParaRPr>
          </a:p>
          <a:p>
            <a:pPr marL="12700" algn="just" eaLnBrk="1" hangingPunct="1"/>
            <a:r>
              <a:rPr lang="tr-TR" sz="2000" b="1" dirty="0">
                <a:solidFill>
                  <a:srgbClr val="0000FF"/>
                </a:solidFill>
              </a:rPr>
              <a:t> Bu durumda kişiye ödenecek geçici görev yolluğunu hesaplayınız.</a:t>
            </a:r>
          </a:p>
          <a:p>
            <a:pPr marL="12700" algn="just" eaLnBrk="1" hangingPunct="1"/>
            <a:endParaRPr lang="tr-TR" sz="2000" b="1" dirty="0">
              <a:solidFill>
                <a:srgbClr val="0000FF"/>
              </a:solidFill>
            </a:endParaRPr>
          </a:p>
        </p:txBody>
      </p:sp>
      <p:sp>
        <p:nvSpPr>
          <p:cNvPr id="104452"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Örnek</a:t>
            </a:r>
          </a:p>
        </p:txBody>
      </p:sp>
      <p:pic>
        <p:nvPicPr>
          <p:cNvPr id="104453"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7" name="Yuvarlatılmış Dikdörtgen 16"/>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42. madde; Harcırah Kanunu Genel Tebliği (Seri No:40)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Slayt Numarası Yer Tutucusu"/>
          <p:cNvSpPr txBox="1">
            <a:spLocks noGrp="1"/>
          </p:cNvSpPr>
          <p:nvPr/>
        </p:nvSpPr>
        <p:spPr bwMode="white">
          <a:xfrm>
            <a:off x="754063" y="6624638"/>
            <a:ext cx="1081087" cy="188912"/>
          </a:xfrm>
          <a:prstGeom prst="rect">
            <a:avLst/>
          </a:prstGeom>
          <a:noFill/>
          <a:ln w="9525">
            <a:noFill/>
            <a:miter lim="800000"/>
            <a:headEnd/>
            <a:tailEnd/>
          </a:ln>
        </p:spPr>
        <p:txBody>
          <a:bodyPr/>
          <a:lstStyle/>
          <a:p>
            <a:pPr algn="ctr" eaLnBrk="1" hangingPunct="1"/>
            <a:fld id="{5A458609-7A14-4DC0-AE38-F797416798DA}" type="slidenum">
              <a:rPr lang="en-US" sz="1200" b="1">
                <a:solidFill>
                  <a:schemeClr val="bg1"/>
                </a:solidFill>
              </a:rPr>
              <a:pPr algn="ctr" eaLnBrk="1" hangingPunct="1"/>
              <a:t>8</a:t>
            </a:fld>
            <a:endParaRPr lang="en-US" sz="1200" b="1">
              <a:solidFill>
                <a:schemeClr val="bg1"/>
              </a:solidFill>
            </a:endParaRPr>
          </a:p>
        </p:txBody>
      </p:sp>
      <p:sp>
        <p:nvSpPr>
          <p:cNvPr id="20484" name="Rectangle 4"/>
          <p:cNvSpPr>
            <a:spLocks noChangeArrowheads="1"/>
          </p:cNvSpPr>
          <p:nvPr/>
        </p:nvSpPr>
        <p:spPr bwMode="gray">
          <a:xfrm>
            <a:off x="455613" y="2049463"/>
            <a:ext cx="8077200" cy="1201737"/>
          </a:xfrm>
          <a:prstGeom prst="rect">
            <a:avLst/>
          </a:prstGeom>
          <a:noFill/>
          <a:ln w="9525" algn="ctr">
            <a:noFill/>
            <a:miter lim="800000"/>
            <a:headEnd/>
            <a:tailEnd/>
          </a:ln>
        </p:spPr>
        <p:txBody>
          <a:bodyPr anchor="ctr">
            <a:spAutoFit/>
          </a:bodyPr>
          <a:lstStyle/>
          <a:p>
            <a:pPr algn="just" eaLnBrk="1" hangingPunct="1">
              <a:lnSpc>
                <a:spcPct val="150000"/>
              </a:lnSpc>
              <a:buClr>
                <a:srgbClr val="002060"/>
              </a:buClr>
            </a:pPr>
            <a:r>
              <a:rPr lang="tr-TR" sz="2400">
                <a:solidFill>
                  <a:srgbClr val="002060"/>
                </a:solidFill>
              </a:rPr>
              <a:t>Personel kanunları hükümlerine göre </a:t>
            </a:r>
            <a:r>
              <a:rPr lang="tr-TR" sz="2400">
                <a:solidFill>
                  <a:srgbClr val="FF0000"/>
                </a:solidFill>
              </a:rPr>
              <a:t>aylık alan kimseler</a:t>
            </a:r>
            <a:r>
              <a:rPr lang="tr-TR" sz="2400">
                <a:solidFill>
                  <a:srgbClr val="002060"/>
                </a:solidFill>
              </a:rPr>
              <a:t> (Yardımcı hizmetler sınıfına dahil personel hariç)</a:t>
            </a:r>
          </a:p>
        </p:txBody>
      </p:sp>
      <p:sp>
        <p:nvSpPr>
          <p:cNvPr id="31748" name="5 Slayt Numarası Yer Tutucusu"/>
          <p:cNvSpPr>
            <a:spLocks noGrp="1"/>
          </p:cNvSpPr>
          <p:nvPr>
            <p:ph type="sldNum" sz="quarter" idx="12"/>
          </p:nvPr>
        </p:nvSpPr>
        <p:spPr bwMode="auto">
          <a:noFill/>
          <a:ln>
            <a:miter lim="800000"/>
            <a:headEnd/>
            <a:tailEnd/>
          </a:ln>
        </p:spPr>
        <p:txBody>
          <a:bodyPr/>
          <a:lstStyle/>
          <a:p>
            <a:fld id="{7347370A-A75D-4A64-ADAC-A3CBF750AA26}" type="slidenum">
              <a:rPr lang="tr-TR" smtClean="0">
                <a:solidFill>
                  <a:srgbClr val="898989"/>
                </a:solidFill>
              </a:rPr>
              <a:pPr/>
              <a:t>8</a:t>
            </a:fld>
            <a:endParaRPr lang="tr-TR" smtClean="0">
              <a:solidFill>
                <a:srgbClr val="898989"/>
              </a:solidFill>
            </a:endParaRPr>
          </a:p>
        </p:txBody>
      </p:sp>
      <p:pic>
        <p:nvPicPr>
          <p:cNvPr id="31749"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9" name="Yuvarlatılmış Dikdörtgen 8"/>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3. madde (c) bendi</a:t>
            </a:r>
          </a:p>
        </p:txBody>
      </p:sp>
      <p:sp>
        <p:nvSpPr>
          <p:cNvPr id="31751"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Tanımlar: Memur</a:t>
            </a:r>
          </a:p>
        </p:txBody>
      </p:sp>
      <p:sp>
        <p:nvSpPr>
          <p:cNvPr id="11" name="Rectangle 4"/>
          <p:cNvSpPr>
            <a:spLocks noChangeArrowheads="1"/>
          </p:cNvSpPr>
          <p:nvPr/>
        </p:nvSpPr>
        <p:spPr bwMode="gray">
          <a:xfrm>
            <a:off x="608013" y="3573463"/>
            <a:ext cx="8285162" cy="2308225"/>
          </a:xfrm>
          <a:prstGeom prst="rect">
            <a:avLst/>
          </a:prstGeom>
          <a:noFill/>
          <a:ln w="9525" algn="ctr">
            <a:noFill/>
            <a:miter lim="800000"/>
            <a:headEnd/>
            <a:tailEnd/>
          </a:ln>
        </p:spPr>
        <p:txBody>
          <a:bodyPr anchor="ctr">
            <a:spAutoFit/>
          </a:bodyPr>
          <a:lstStyle/>
          <a:p>
            <a:pPr algn="just" eaLnBrk="1" hangingPunct="1">
              <a:buClr>
                <a:srgbClr val="002060"/>
              </a:buClr>
            </a:pPr>
            <a:r>
              <a:rPr lang="tr-TR" sz="2400">
                <a:solidFill>
                  <a:srgbClr val="002060"/>
                </a:solidFill>
              </a:rPr>
              <a:t>657 Sayılı Kanun</a:t>
            </a:r>
          </a:p>
          <a:p>
            <a:pPr algn="just" eaLnBrk="1" hangingPunct="1">
              <a:buClr>
                <a:srgbClr val="002060"/>
              </a:buClr>
            </a:pPr>
            <a:r>
              <a:rPr lang="tr-TR" sz="2400">
                <a:solidFill>
                  <a:srgbClr val="002060"/>
                </a:solidFill>
              </a:rPr>
              <a:t>2802 Sayılı Kanun</a:t>
            </a:r>
          </a:p>
          <a:p>
            <a:pPr algn="just" eaLnBrk="1" hangingPunct="1">
              <a:buClr>
                <a:srgbClr val="002060"/>
              </a:buClr>
            </a:pPr>
            <a:r>
              <a:rPr lang="tr-TR" sz="2400">
                <a:solidFill>
                  <a:srgbClr val="002060"/>
                </a:solidFill>
              </a:rPr>
              <a:t>926 Sayılı Kanun</a:t>
            </a:r>
          </a:p>
          <a:p>
            <a:pPr algn="just" eaLnBrk="1" hangingPunct="1">
              <a:buClr>
                <a:srgbClr val="002060"/>
              </a:buClr>
            </a:pPr>
            <a:r>
              <a:rPr lang="tr-TR" sz="2400">
                <a:solidFill>
                  <a:srgbClr val="002060"/>
                </a:solidFill>
              </a:rPr>
              <a:t>2914 Sayılı Kanun</a:t>
            </a:r>
          </a:p>
          <a:p>
            <a:pPr algn="just" eaLnBrk="1" hangingPunct="1">
              <a:buClr>
                <a:srgbClr val="002060"/>
              </a:buClr>
            </a:pPr>
            <a:r>
              <a:rPr lang="tr-TR" sz="2400">
                <a:solidFill>
                  <a:srgbClr val="002060"/>
                </a:solidFill>
              </a:rPr>
              <a:t>399 Sayılı KHK</a:t>
            </a:r>
          </a:p>
          <a:p>
            <a:pPr algn="just" eaLnBrk="1" hangingPunct="1">
              <a:buClr>
                <a:srgbClr val="002060"/>
              </a:buClr>
            </a:pPr>
            <a:r>
              <a:rPr lang="tr-TR" sz="2400">
                <a:solidFill>
                  <a:srgbClr val="00206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checkerboard(across)">
                                      <p:cBhvr>
                                        <p:cTn id="7" dur="500"/>
                                        <p:tgtEl>
                                          <p:spTgt spid="204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4 Slayt Numarası Yer Tutucusu"/>
          <p:cNvSpPr>
            <a:spLocks noGrp="1"/>
          </p:cNvSpPr>
          <p:nvPr>
            <p:ph type="sldNum" sz="quarter" idx="12"/>
          </p:nvPr>
        </p:nvSpPr>
        <p:spPr bwMode="auto">
          <a:noFill/>
          <a:ln>
            <a:miter lim="800000"/>
            <a:headEnd/>
            <a:tailEnd/>
          </a:ln>
        </p:spPr>
        <p:txBody>
          <a:bodyPr/>
          <a:lstStyle/>
          <a:p>
            <a:fld id="{6C9FE746-3814-4A30-B94C-0EA497EA83F7}" type="slidenum">
              <a:rPr lang="tr-TR" smtClean="0">
                <a:solidFill>
                  <a:srgbClr val="898989"/>
                </a:solidFill>
              </a:rPr>
              <a:pPr/>
              <a:t>80</a:t>
            </a:fld>
            <a:endParaRPr lang="tr-TR" smtClean="0">
              <a:solidFill>
                <a:srgbClr val="898989"/>
              </a:solidFill>
            </a:endParaRPr>
          </a:p>
        </p:txBody>
      </p:sp>
      <p:sp>
        <p:nvSpPr>
          <p:cNvPr id="81933" name="object 30"/>
          <p:cNvSpPr>
            <a:spLocks noChangeArrowheads="1"/>
          </p:cNvSpPr>
          <p:nvPr/>
        </p:nvSpPr>
        <p:spPr bwMode="auto">
          <a:xfrm>
            <a:off x="107948" y="5126420"/>
            <a:ext cx="8880475" cy="1545821"/>
          </a:xfrm>
          <a:prstGeom prst="rect">
            <a:avLst/>
          </a:prstGeom>
          <a:solidFill>
            <a:srgbClr val="ECEAE3"/>
          </a:solidFill>
          <a:ln>
            <a:headEnd/>
            <a:tailEn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tr-TR" sz="2400" b="1" dirty="0">
                <a:solidFill>
                  <a:srgbClr val="0000FF"/>
                </a:solidFill>
                <a:latin typeface="Arial" pitchFamily="34" charset="0"/>
                <a:cs typeface="Arial" pitchFamily="34" charset="0"/>
              </a:rPr>
              <a:t>Yol + Yevmiye + Konaklama Bedeli Olarak Kişiye Ödenebilecek Geçici Görev Harcırahı Toplamı:</a:t>
            </a:r>
          </a:p>
          <a:p>
            <a:pPr algn="ctr">
              <a:defRPr/>
            </a:pPr>
            <a:r>
              <a:rPr lang="tr-TR" sz="2400" b="1" dirty="0">
                <a:solidFill>
                  <a:srgbClr val="0000FF"/>
                </a:solidFill>
                <a:latin typeface="Arial" pitchFamily="34" charset="0"/>
                <a:cs typeface="Arial" pitchFamily="34" charset="0"/>
              </a:rPr>
              <a:t>728,00-TL</a:t>
            </a:r>
          </a:p>
        </p:txBody>
      </p:sp>
      <p:sp>
        <p:nvSpPr>
          <p:cNvPr id="105476"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Örnek</a:t>
            </a:r>
          </a:p>
        </p:txBody>
      </p:sp>
      <p:pic>
        <p:nvPicPr>
          <p:cNvPr id="105477"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7" name="Yuvarlatılmış Dikdörtgen 16"/>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42. madde; Harcırah Kanunu Genel Tebliği (Seri No:40)</a:t>
            </a:r>
          </a:p>
        </p:txBody>
      </p:sp>
      <p:sp>
        <p:nvSpPr>
          <p:cNvPr id="19" name="11 Metin kutusu"/>
          <p:cNvSpPr txBox="1">
            <a:spLocks noChangeArrowheads="1"/>
          </p:cNvSpPr>
          <p:nvPr/>
        </p:nvSpPr>
        <p:spPr bwMode="auto">
          <a:xfrm>
            <a:off x="107950" y="1341438"/>
            <a:ext cx="8880475" cy="4094162"/>
          </a:xfrm>
          <a:prstGeom prst="rect">
            <a:avLst/>
          </a:prstGeom>
          <a:noFill/>
          <a:ln w="9525">
            <a:noFill/>
            <a:miter lim="800000"/>
            <a:headEnd/>
            <a:tailEnd/>
          </a:ln>
        </p:spPr>
        <p:txBody>
          <a:bodyPr>
            <a:spAutoFit/>
          </a:bodyPr>
          <a:lstStyle/>
          <a:p>
            <a:pPr algn="just"/>
            <a:r>
              <a:rPr lang="tr-TR" sz="2000"/>
              <a:t>1- 05.02.2017 İkametgah – Görev Yeri Mutat Yol Ücreti		: 66,00-TL</a:t>
            </a:r>
          </a:p>
          <a:p>
            <a:pPr algn="just"/>
            <a:r>
              <a:rPr lang="tr-TR" sz="2000"/>
              <a:t>2- 05.02.2017 Ankara-Antalya Yol Gündeliği (1 Tam Yevmiye)	: 37,25-TL</a:t>
            </a:r>
          </a:p>
          <a:p>
            <a:pPr algn="just"/>
            <a:r>
              <a:rPr lang="tr-TR" sz="2000"/>
              <a:t>3- 06-10.02.2017 Antalya Görev Gündeliği (5 Tam Yevmiye)  	: 186,25-TL</a:t>
            </a:r>
          </a:p>
          <a:p>
            <a:pPr algn="just"/>
            <a:r>
              <a:rPr lang="tr-TR" sz="2000"/>
              <a:t>4- 11.02.2017 Görev Yeri - İkametgah Mutat Yol	Ücreti		: 66,00-TL</a:t>
            </a:r>
          </a:p>
          <a:p>
            <a:pPr algn="just"/>
            <a:r>
              <a:rPr lang="tr-TR" sz="2000"/>
              <a:t>5- 11.02.2017 Antalya-Ankara Yol Gündeliği (1 Tam Yevmiye)	: 37,25-TL</a:t>
            </a:r>
          </a:p>
          <a:p>
            <a:pPr algn="just"/>
            <a:r>
              <a:rPr lang="tr-TR" sz="2000"/>
              <a:t>			</a:t>
            </a:r>
            <a:r>
              <a:rPr lang="tr-TR" sz="2000">
                <a:solidFill>
                  <a:srgbClr val="FF0000"/>
                </a:solidFill>
              </a:rPr>
              <a:t>Ödenecek Yol + Yevmiye Toplamı	: 392,75-TL</a:t>
            </a:r>
          </a:p>
          <a:p>
            <a:pPr algn="just"/>
            <a:endParaRPr lang="tr-TR" sz="2000">
              <a:solidFill>
                <a:srgbClr val="FF0000"/>
              </a:solidFill>
            </a:endParaRPr>
          </a:p>
          <a:p>
            <a:pPr algn="just"/>
            <a:r>
              <a:rPr lang="tr-TR" sz="2000"/>
              <a:t>6- Kişinin Ödediği Konaklama Gideri; 	6 x 95,00-TL 		= 570,00-TL</a:t>
            </a:r>
          </a:p>
          <a:p>
            <a:pPr algn="just"/>
            <a:r>
              <a:rPr lang="tr-TR" sz="2000"/>
              <a:t> </a:t>
            </a:r>
          </a:p>
          <a:p>
            <a:pPr algn="just"/>
            <a:r>
              <a:rPr lang="tr-TR" sz="2000">
                <a:solidFill>
                  <a:srgbClr val="FF0000"/>
                </a:solidFill>
              </a:rPr>
              <a:t>7- Kişiye Ödenebilecek Konaklama Gideri; (37,25 x 1.5) x 6 	= 335,25-TL</a:t>
            </a:r>
          </a:p>
          <a:p>
            <a:pPr algn="just"/>
            <a:r>
              <a:rPr lang="tr-TR" sz="2000">
                <a:solidFill>
                  <a:srgbClr val="FF0000"/>
                </a:solidFill>
              </a:rPr>
              <a:t>					      </a:t>
            </a:r>
            <a:r>
              <a:rPr lang="tr-TR" sz="2000"/>
              <a:t>(55,85-TL)</a:t>
            </a:r>
          </a:p>
          <a:p>
            <a:pPr algn="just"/>
            <a:endParaRPr lang="tr-TR" sz="2000">
              <a:solidFill>
                <a:srgbClr val="FF0000"/>
              </a:solidFill>
            </a:endParaRPr>
          </a:p>
          <a:p>
            <a:pPr algn="just"/>
            <a:endParaRPr lang="tr-TR" sz="2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1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2 Slayt Numarası Yer Tutucusu"/>
          <p:cNvSpPr>
            <a:spLocks noGrp="1"/>
          </p:cNvSpPr>
          <p:nvPr>
            <p:ph type="sldNum" sz="quarter" idx="12"/>
          </p:nvPr>
        </p:nvSpPr>
        <p:spPr bwMode="auto">
          <a:noFill/>
          <a:ln>
            <a:miter lim="800000"/>
            <a:headEnd/>
            <a:tailEnd/>
          </a:ln>
        </p:spPr>
        <p:txBody>
          <a:bodyPr/>
          <a:lstStyle/>
          <a:p>
            <a:fld id="{327B5999-AA8C-40F6-9C62-C13E9F7DACA4}" type="slidenum">
              <a:rPr lang="tr-TR" smtClean="0">
                <a:solidFill>
                  <a:srgbClr val="898989"/>
                </a:solidFill>
              </a:rPr>
              <a:pPr/>
              <a:t>81</a:t>
            </a:fld>
            <a:endParaRPr lang="tr-TR" smtClean="0">
              <a:solidFill>
                <a:srgbClr val="898989"/>
              </a:solidFill>
            </a:endParaRPr>
          </a:p>
        </p:txBody>
      </p:sp>
      <p:sp>
        <p:nvSpPr>
          <p:cNvPr id="7" name="6 Dikdörtgen"/>
          <p:cNvSpPr>
            <a:spLocks noChangeArrowheads="1"/>
          </p:cNvSpPr>
          <p:nvPr/>
        </p:nvSpPr>
        <p:spPr bwMode="auto">
          <a:xfrm>
            <a:off x="131763" y="2306638"/>
            <a:ext cx="8921750" cy="3354387"/>
          </a:xfrm>
          <a:prstGeom prst="rect">
            <a:avLst/>
          </a:prstGeom>
          <a:noFill/>
          <a:ln w="9525">
            <a:noFill/>
            <a:miter lim="800000"/>
            <a:headEnd/>
            <a:tailEnd/>
          </a:ln>
        </p:spPr>
        <p:txBody>
          <a:bodyPr>
            <a:spAutoFit/>
          </a:bodyPr>
          <a:lstStyle/>
          <a:p>
            <a:pPr algn="just" eaLnBrk="1" hangingPunct="1"/>
            <a:r>
              <a:rPr lang="tr-TR" sz="2000">
                <a:solidFill>
                  <a:srgbClr val="002060"/>
                </a:solidFill>
              </a:rPr>
              <a:t>6245 sayılı Harcırah Kanununun 59 uncu maddesinde;</a:t>
            </a:r>
          </a:p>
          <a:p>
            <a:pPr algn="just" eaLnBrk="1" hangingPunct="1"/>
            <a:endParaRPr lang="tr-TR" sz="2000">
              <a:solidFill>
                <a:srgbClr val="002060"/>
              </a:solidFill>
            </a:endParaRPr>
          </a:p>
          <a:p>
            <a:pPr algn="just" eaLnBrk="1" hangingPunct="1"/>
            <a:r>
              <a:rPr lang="tr-TR" sz="2000">
                <a:solidFill>
                  <a:srgbClr val="002060"/>
                </a:solidFill>
              </a:rPr>
              <a:t>“……. Harcırahın tam miktarının önceden tayin ve tespitinin mümkün olmadığı hallerde yetecek miktarda para avans olarak verilir. Harcırahını kati olarak veya avans suretiyle alanlardan zatî sebepler yüzünden daimî veya muvakkat vazife mahallerine 15 gün içinde hareket etmeyenler aldıkları parayı derhal iade etmeye mecburdurlar.’’</a:t>
            </a:r>
            <a:endParaRPr lang="tr-TR" sz="2400">
              <a:solidFill>
                <a:srgbClr val="002060"/>
              </a:solidFill>
            </a:endParaRPr>
          </a:p>
          <a:p>
            <a:pPr algn="just" eaLnBrk="1" hangingPunct="1"/>
            <a:endParaRPr lang="tr-TR" sz="2400">
              <a:solidFill>
                <a:srgbClr val="002060"/>
              </a:solidFill>
            </a:endParaRPr>
          </a:p>
          <a:p>
            <a:pPr algn="just" eaLnBrk="1" hangingPunct="1"/>
            <a:r>
              <a:rPr lang="tr-TR" sz="2400">
                <a:solidFill>
                  <a:srgbClr val="002060"/>
                </a:solidFill>
              </a:rPr>
              <a:t> Avansın verilme süresi </a:t>
            </a:r>
            <a:r>
              <a:rPr lang="tr-TR" sz="2400">
                <a:solidFill>
                  <a:srgbClr val="C00000"/>
                </a:solidFill>
              </a:rPr>
              <a:t>hareket tarihinden önceki 15 gün</a:t>
            </a:r>
            <a:r>
              <a:rPr lang="tr-TR" sz="2400">
                <a:solidFill>
                  <a:srgbClr val="002060"/>
                </a:solidFill>
              </a:rPr>
              <a:t>ü geçmemek üzere kurumlarınca tayin olunur.</a:t>
            </a:r>
          </a:p>
        </p:txBody>
      </p:sp>
      <p:pic>
        <p:nvPicPr>
          <p:cNvPr id="106500"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06501"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3" name="Resim 12"/>
          <p:cNvPicPr>
            <a:picLocks noChangeAspect="1"/>
          </p:cNvPicPr>
          <p:nvPr/>
        </p:nvPicPr>
        <p:blipFill>
          <a:blip r:embed="rId3" cstate="print"/>
          <a:srcRect/>
          <a:stretch>
            <a:fillRect/>
          </a:stretch>
        </p:blipFill>
        <p:spPr bwMode="auto">
          <a:xfrm>
            <a:off x="131763" y="1201738"/>
            <a:ext cx="839787" cy="869950"/>
          </a:xfrm>
          <a:prstGeom prst="rect">
            <a:avLst/>
          </a:prstGeom>
          <a:noFill/>
          <a:ln w="9525">
            <a:noFill/>
            <a:miter lim="800000"/>
            <a:headEnd/>
            <a:tailEnd/>
          </a:ln>
        </p:spPr>
      </p:pic>
      <p:sp>
        <p:nvSpPr>
          <p:cNvPr id="14" name="10 Metin kutusu"/>
          <p:cNvSpPr txBox="1">
            <a:spLocks noChangeArrowheads="1"/>
          </p:cNvSpPr>
          <p:nvPr/>
        </p:nvSpPr>
        <p:spPr bwMode="auto">
          <a:xfrm>
            <a:off x="1025525" y="1425575"/>
            <a:ext cx="8027988" cy="368300"/>
          </a:xfrm>
          <a:prstGeom prst="rect">
            <a:avLst/>
          </a:prstGeom>
          <a:noFill/>
          <a:ln w="9525">
            <a:noFill/>
            <a:miter lim="800000"/>
            <a:headEnd/>
            <a:tailEnd/>
          </a:ln>
        </p:spPr>
        <p:txBody>
          <a:bodyPr anchor="ctr">
            <a:spAutoFit/>
          </a:bodyPr>
          <a:lstStyle/>
          <a:p>
            <a:pPr algn="just"/>
            <a:r>
              <a:rPr lang="tr-TR" b="1" i="1"/>
              <a:t>Avans geçici görevden ne kadar süre önce verilebilir ?</a:t>
            </a:r>
          </a:p>
        </p:txBody>
      </p:sp>
      <p:sp>
        <p:nvSpPr>
          <p:cNvPr id="15" name="Yuvarlatılmış Dikdörtgen 14"/>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59. madde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179388" y="2349500"/>
            <a:ext cx="8809037" cy="4154488"/>
          </a:xfrm>
          <a:prstGeom prst="rect">
            <a:avLst/>
          </a:prstGeom>
          <a:noFill/>
        </p:spPr>
        <p:txBody>
          <a:bodyPr>
            <a:spAutoFit/>
          </a:bodyPr>
          <a:lstStyle/>
          <a:p>
            <a:pPr algn="just">
              <a:defRPr/>
            </a:pPr>
            <a:r>
              <a:rPr lang="tr-TR" sz="2400" dirty="0">
                <a:solidFill>
                  <a:srgbClr val="002060"/>
                </a:solidFill>
              </a:rPr>
              <a:t>6245 sayılı Harcırah Kanununun 57 </a:t>
            </a:r>
            <a:r>
              <a:rPr lang="tr-TR" sz="2400" dirty="0" err="1">
                <a:solidFill>
                  <a:srgbClr val="002060"/>
                </a:solidFill>
              </a:rPr>
              <a:t>nci</a:t>
            </a:r>
            <a:r>
              <a:rPr lang="tr-TR" sz="2400" dirty="0">
                <a:solidFill>
                  <a:srgbClr val="002060"/>
                </a:solidFill>
              </a:rPr>
              <a:t> maddesinin birinci fıkrasında; “Harcırah hizmetin taalluk ettiği kurum bütçesinden ödenir.” denmektedir.</a:t>
            </a:r>
          </a:p>
          <a:p>
            <a:pPr algn="just">
              <a:defRPr/>
            </a:pPr>
            <a:endParaRPr lang="tr-TR" sz="2400" dirty="0">
              <a:solidFill>
                <a:srgbClr val="002060"/>
              </a:solidFill>
            </a:endParaRPr>
          </a:p>
          <a:p>
            <a:pPr algn="just">
              <a:defRPr/>
            </a:pPr>
            <a:r>
              <a:rPr lang="tr-TR" sz="2400" dirty="0">
                <a:solidFill>
                  <a:srgbClr val="002060"/>
                </a:solidFill>
              </a:rPr>
              <a:t>Buna göre, kendisine görev verilen kişi hangi kurumun hizmetini görmek için görevlendirildiyse, bu kanuna göre </a:t>
            </a:r>
            <a:r>
              <a:rPr lang="tr-TR" sz="2400" dirty="0" err="1">
                <a:solidFill>
                  <a:srgbClr val="002060"/>
                </a:solidFill>
              </a:rPr>
              <a:t>müstehak</a:t>
            </a:r>
            <a:r>
              <a:rPr lang="tr-TR" sz="2400" dirty="0">
                <a:solidFill>
                  <a:srgbClr val="002060"/>
                </a:solidFill>
              </a:rPr>
              <a:t> bulunduğu harcırahının da hizmetlerini gördüğü kurumca karşılanması gerekmektedir.</a:t>
            </a:r>
          </a:p>
          <a:p>
            <a:pPr algn="just">
              <a:defRPr/>
            </a:pPr>
            <a:endParaRPr lang="tr-TR" sz="2400" dirty="0">
              <a:solidFill>
                <a:srgbClr val="002060"/>
              </a:solidFill>
            </a:endParaRPr>
          </a:p>
          <a:p>
            <a:pPr algn="just">
              <a:defRPr/>
            </a:pPr>
            <a:r>
              <a:rPr lang="tr-TR" sz="2400" dirty="0">
                <a:solidFill>
                  <a:srgbClr val="002060"/>
                </a:solidFill>
              </a:rPr>
              <a:t>Bu nedenle geçici görev harcırahı, </a:t>
            </a:r>
            <a:r>
              <a:rPr lang="tr-TR" sz="2400" dirty="0">
                <a:solidFill>
                  <a:srgbClr val="C00000"/>
                </a:solidFill>
              </a:rPr>
              <a:t>görev yaptığı kurumun bütçesinden</a:t>
            </a:r>
            <a:r>
              <a:rPr lang="tr-TR" sz="2400" dirty="0">
                <a:solidFill>
                  <a:srgbClr val="002060"/>
                </a:solidFill>
              </a:rPr>
              <a:t> ödenecektir.</a:t>
            </a:r>
            <a:endParaRPr lang="tr-TR" sz="2400" spc="-10" dirty="0">
              <a:solidFill>
                <a:srgbClr val="002060"/>
              </a:solidFill>
            </a:endParaRPr>
          </a:p>
        </p:txBody>
      </p:sp>
      <p:sp>
        <p:nvSpPr>
          <p:cNvPr id="107523" name="2 Slayt Numarası Yer Tutucusu"/>
          <p:cNvSpPr>
            <a:spLocks noGrp="1"/>
          </p:cNvSpPr>
          <p:nvPr>
            <p:ph type="sldNum" sz="quarter" idx="12"/>
          </p:nvPr>
        </p:nvSpPr>
        <p:spPr bwMode="auto">
          <a:noFill/>
          <a:ln>
            <a:miter lim="800000"/>
            <a:headEnd/>
            <a:tailEnd/>
          </a:ln>
        </p:spPr>
        <p:txBody>
          <a:bodyPr/>
          <a:lstStyle/>
          <a:p>
            <a:fld id="{0C51234F-0EC5-4797-94BB-0A6B63FBB111}" type="slidenum">
              <a:rPr lang="tr-TR" smtClean="0">
                <a:solidFill>
                  <a:srgbClr val="898989"/>
                </a:solidFill>
              </a:rPr>
              <a:pPr/>
              <a:t>82</a:t>
            </a:fld>
            <a:endParaRPr lang="tr-TR" smtClean="0">
              <a:solidFill>
                <a:srgbClr val="898989"/>
              </a:solidFill>
            </a:endParaRPr>
          </a:p>
        </p:txBody>
      </p:sp>
      <p:pic>
        <p:nvPicPr>
          <p:cNvPr id="107524"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07525"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3" name="Resim 12"/>
          <p:cNvPicPr>
            <a:picLocks noChangeAspect="1"/>
          </p:cNvPicPr>
          <p:nvPr/>
        </p:nvPicPr>
        <p:blipFill>
          <a:blip r:embed="rId3" cstate="print"/>
          <a:srcRect/>
          <a:stretch>
            <a:fillRect/>
          </a:stretch>
        </p:blipFill>
        <p:spPr bwMode="auto">
          <a:xfrm>
            <a:off x="131763" y="1201738"/>
            <a:ext cx="839787" cy="869950"/>
          </a:xfrm>
          <a:prstGeom prst="rect">
            <a:avLst/>
          </a:prstGeom>
          <a:noFill/>
          <a:ln w="9525">
            <a:noFill/>
            <a:miter lim="800000"/>
            <a:headEnd/>
            <a:tailEnd/>
          </a:ln>
        </p:spPr>
      </p:pic>
      <p:sp>
        <p:nvSpPr>
          <p:cNvPr id="14" name="10 Metin kutusu"/>
          <p:cNvSpPr txBox="1">
            <a:spLocks noChangeArrowheads="1"/>
          </p:cNvSpPr>
          <p:nvPr/>
        </p:nvSpPr>
        <p:spPr bwMode="auto">
          <a:xfrm>
            <a:off x="1025525" y="1147763"/>
            <a:ext cx="8027988" cy="923925"/>
          </a:xfrm>
          <a:prstGeom prst="rect">
            <a:avLst/>
          </a:prstGeom>
          <a:noFill/>
          <a:ln w="9525">
            <a:noFill/>
            <a:miter lim="800000"/>
            <a:headEnd/>
            <a:tailEnd/>
          </a:ln>
        </p:spPr>
        <p:txBody>
          <a:bodyPr anchor="ctr">
            <a:spAutoFit/>
          </a:bodyPr>
          <a:lstStyle/>
          <a:p>
            <a:pPr algn="just"/>
            <a:r>
              <a:rPr lang="tr-TR" b="1" i="1"/>
              <a:t>Kadrosu başka kurumda olup başka bir kurum ya da kuruluşun hizmetini görmek üzere görevlendirilen personelin harcırahı hangi kurum bütçesinden ödenir ?</a:t>
            </a:r>
          </a:p>
        </p:txBody>
      </p:sp>
      <p:sp>
        <p:nvSpPr>
          <p:cNvPr id="15" name="Yuvarlatılmış Dikdörtgen 14"/>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57. madde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2 Slayt Numarası Yer Tutucusu"/>
          <p:cNvSpPr>
            <a:spLocks noGrp="1"/>
          </p:cNvSpPr>
          <p:nvPr>
            <p:ph type="sldNum" sz="quarter" idx="12"/>
          </p:nvPr>
        </p:nvSpPr>
        <p:spPr bwMode="auto">
          <a:noFill/>
          <a:ln>
            <a:miter lim="800000"/>
            <a:headEnd/>
            <a:tailEnd/>
          </a:ln>
        </p:spPr>
        <p:txBody>
          <a:bodyPr/>
          <a:lstStyle/>
          <a:p>
            <a:fld id="{855557D7-C8A6-4122-A73E-5F8B875A0214}" type="slidenum">
              <a:rPr lang="tr-TR" smtClean="0">
                <a:solidFill>
                  <a:srgbClr val="898989"/>
                </a:solidFill>
              </a:rPr>
              <a:pPr/>
              <a:t>83</a:t>
            </a:fld>
            <a:endParaRPr lang="tr-TR" smtClean="0">
              <a:solidFill>
                <a:srgbClr val="898989"/>
              </a:solidFill>
            </a:endParaRPr>
          </a:p>
        </p:txBody>
      </p:sp>
      <p:sp>
        <p:nvSpPr>
          <p:cNvPr id="8" name="7 Metin kutusu"/>
          <p:cNvSpPr txBox="1"/>
          <p:nvPr/>
        </p:nvSpPr>
        <p:spPr>
          <a:xfrm>
            <a:off x="250825" y="2205038"/>
            <a:ext cx="8737600" cy="4524375"/>
          </a:xfrm>
          <a:prstGeom prst="rect">
            <a:avLst/>
          </a:prstGeom>
          <a:noFill/>
        </p:spPr>
        <p:txBody>
          <a:bodyPr>
            <a:spAutoFit/>
          </a:bodyPr>
          <a:lstStyle/>
          <a:p>
            <a:pPr algn="just">
              <a:defRPr/>
            </a:pPr>
            <a:r>
              <a:rPr lang="tr-TR" sz="2400" dirty="0">
                <a:solidFill>
                  <a:srgbClr val="002060"/>
                </a:solidFill>
              </a:rPr>
              <a:t>6245 sayılı Harcırah Kanununun 14’üncü maddesi uyarınca; geçici görev ile memuriyet mahalli dışında görevlendirilenlere havaalanı ile ikametgah ve ikametgah ile havaalanı arasındaki taksi ücretinin ödenmesi gerekeceği değerlendirilmektedir.</a:t>
            </a:r>
          </a:p>
          <a:p>
            <a:pPr algn="just">
              <a:defRPr/>
            </a:pPr>
            <a:endParaRPr lang="tr-TR" sz="2400" dirty="0">
              <a:solidFill>
                <a:srgbClr val="002060"/>
              </a:solidFill>
            </a:endParaRPr>
          </a:p>
          <a:p>
            <a:pPr algn="just">
              <a:defRPr/>
            </a:pPr>
            <a:r>
              <a:rPr lang="tr-TR" sz="2400" spc="-10" dirty="0">
                <a:solidFill>
                  <a:srgbClr val="002060"/>
                </a:solidFill>
              </a:rPr>
              <a:t>Ancak, kamu kaynaklarının etkili, ekonomik ve verimli kullanılması amacıyla, ikisi arasında karşılaştırma yapılması, hangisi daha ekonomik ise o taşıtla hava alanına gidilmesi daha uygun olacaktır.</a:t>
            </a:r>
          </a:p>
          <a:p>
            <a:pPr algn="just">
              <a:defRPr/>
            </a:pPr>
            <a:endParaRPr lang="tr-TR" sz="2400" spc="-10" dirty="0">
              <a:solidFill>
                <a:srgbClr val="002060"/>
              </a:solidFill>
            </a:endParaRPr>
          </a:p>
          <a:p>
            <a:pPr algn="just">
              <a:defRPr/>
            </a:pPr>
            <a:r>
              <a:rPr lang="tr-TR" sz="2400" spc="-10" dirty="0">
                <a:solidFill>
                  <a:srgbClr val="002060"/>
                </a:solidFill>
              </a:rPr>
              <a:t>Ayrıca, geçici görevlendirmelerde en fazla 4 taksi ücreti ödenebilir.</a:t>
            </a:r>
          </a:p>
        </p:txBody>
      </p:sp>
      <p:pic>
        <p:nvPicPr>
          <p:cNvPr id="108548"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08549"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3" name="Resim 12"/>
          <p:cNvPicPr>
            <a:picLocks noChangeAspect="1"/>
          </p:cNvPicPr>
          <p:nvPr/>
        </p:nvPicPr>
        <p:blipFill>
          <a:blip r:embed="rId3" cstate="print"/>
          <a:srcRect/>
          <a:stretch>
            <a:fillRect/>
          </a:stretch>
        </p:blipFill>
        <p:spPr bwMode="auto">
          <a:xfrm>
            <a:off x="131763" y="1201738"/>
            <a:ext cx="839787" cy="869950"/>
          </a:xfrm>
          <a:prstGeom prst="rect">
            <a:avLst/>
          </a:prstGeom>
          <a:noFill/>
          <a:ln w="9525">
            <a:noFill/>
            <a:miter lim="800000"/>
            <a:headEnd/>
            <a:tailEnd/>
          </a:ln>
        </p:spPr>
      </p:pic>
      <p:sp>
        <p:nvSpPr>
          <p:cNvPr id="14" name="10 Metin kutusu"/>
          <p:cNvSpPr txBox="1">
            <a:spLocks noChangeArrowheads="1"/>
          </p:cNvSpPr>
          <p:nvPr/>
        </p:nvSpPr>
        <p:spPr bwMode="auto">
          <a:xfrm>
            <a:off x="1025525" y="1285875"/>
            <a:ext cx="8027988" cy="647700"/>
          </a:xfrm>
          <a:prstGeom prst="rect">
            <a:avLst/>
          </a:prstGeom>
          <a:noFill/>
          <a:ln w="9525">
            <a:noFill/>
            <a:miter lim="800000"/>
            <a:headEnd/>
            <a:tailEnd/>
          </a:ln>
        </p:spPr>
        <p:txBody>
          <a:bodyPr anchor="ctr">
            <a:spAutoFit/>
          </a:bodyPr>
          <a:lstStyle/>
          <a:p>
            <a:pPr algn="just"/>
            <a:r>
              <a:rPr lang="tr-TR" b="1" i="1"/>
              <a:t>Geçici görevlendirmelerde havaalanı ile ikametgah arasında mutlaka HAVAŞ otobüsleri mi kullanılmalı yoksa taksi ücreti de ödenebilir mi ? </a:t>
            </a:r>
          </a:p>
        </p:txBody>
      </p:sp>
      <p:sp>
        <p:nvSpPr>
          <p:cNvPr id="15" name="Yuvarlatılmış Dikdörtgen 14"/>
          <p:cNvSpPr/>
          <p:nvPr/>
        </p:nvSpPr>
        <p:spPr>
          <a:xfrm>
            <a:off x="1025525" y="549275"/>
            <a:ext cx="8027988" cy="72707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14. madde</a:t>
            </a:r>
          </a:p>
          <a:p>
            <a:pPr algn="ctr">
              <a:defRPr/>
            </a:pPr>
            <a:r>
              <a:rPr lang="tr-TR" sz="1600" b="1" dirty="0">
                <a:solidFill>
                  <a:schemeClr val="accent4">
                    <a:lumMod val="75000"/>
                  </a:schemeClr>
                </a:solidFill>
                <a:latin typeface="+mj-lt"/>
              </a:rPr>
              <a:t>Sayıştay Temyiz Kurulunun 18.03.2008 tarih ve </a:t>
            </a:r>
            <a:r>
              <a:rPr lang="tr-TR" sz="1600" b="1" dirty="0">
                <a:solidFill>
                  <a:schemeClr val="accent4">
                    <a:lumMod val="75000"/>
                  </a:schemeClr>
                </a:solidFill>
                <a:latin typeface="+mj-lt"/>
                <a:hlinkClick r:id="rId4" action="ppaction://hlinkfile"/>
              </a:rPr>
              <a:t>30013</a:t>
            </a:r>
            <a:r>
              <a:rPr lang="tr-TR" sz="1600" b="1" dirty="0">
                <a:solidFill>
                  <a:schemeClr val="accent4">
                    <a:lumMod val="75000"/>
                  </a:schemeClr>
                </a:solidFill>
                <a:latin typeface="+mj-lt"/>
              </a:rPr>
              <a:t> sayılı Kararı; </a:t>
            </a:r>
            <a:r>
              <a:rPr lang="tr-TR" sz="1600" b="1" dirty="0">
                <a:solidFill>
                  <a:schemeClr val="accent4">
                    <a:lumMod val="75000"/>
                  </a:schemeClr>
                </a:solidFill>
                <a:latin typeface="+mj-lt"/>
                <a:hlinkClick r:id="rId5" action="ppaction://hlinkfile"/>
              </a:rPr>
              <a:t>Strateji Geliştirme Başkanlığı 12.05.2016 Tarih ve E.271 Sayılı Yazısı</a:t>
            </a:r>
            <a:endParaRPr lang="tr-TR" sz="1600" b="1" dirty="0">
              <a:solidFill>
                <a:schemeClr val="accent4">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2 Slayt Numarası Yer Tutucusu"/>
          <p:cNvSpPr>
            <a:spLocks noGrp="1"/>
          </p:cNvSpPr>
          <p:nvPr>
            <p:ph type="sldNum" sz="quarter" idx="12"/>
          </p:nvPr>
        </p:nvSpPr>
        <p:spPr bwMode="auto">
          <a:noFill/>
          <a:ln>
            <a:miter lim="800000"/>
            <a:headEnd/>
            <a:tailEnd/>
          </a:ln>
        </p:spPr>
        <p:txBody>
          <a:bodyPr/>
          <a:lstStyle/>
          <a:p>
            <a:fld id="{32E28F53-CD6B-48FD-BD93-1C4D9DC2431C}" type="slidenum">
              <a:rPr lang="tr-TR" smtClean="0">
                <a:solidFill>
                  <a:srgbClr val="898989"/>
                </a:solidFill>
              </a:rPr>
              <a:pPr/>
              <a:t>84</a:t>
            </a:fld>
            <a:endParaRPr lang="tr-TR" smtClean="0">
              <a:solidFill>
                <a:srgbClr val="898989"/>
              </a:solidFill>
            </a:endParaRPr>
          </a:p>
        </p:txBody>
      </p:sp>
      <p:sp>
        <p:nvSpPr>
          <p:cNvPr id="8" name="7 Metin kutusu"/>
          <p:cNvSpPr txBox="1">
            <a:spLocks noChangeArrowheads="1"/>
          </p:cNvSpPr>
          <p:nvPr/>
        </p:nvSpPr>
        <p:spPr bwMode="auto">
          <a:xfrm>
            <a:off x="250825" y="2205038"/>
            <a:ext cx="8737600" cy="3416300"/>
          </a:xfrm>
          <a:prstGeom prst="rect">
            <a:avLst/>
          </a:prstGeom>
          <a:noFill/>
          <a:ln w="9525">
            <a:noFill/>
            <a:miter lim="800000"/>
            <a:headEnd/>
            <a:tailEnd/>
          </a:ln>
        </p:spPr>
        <p:txBody>
          <a:bodyPr>
            <a:spAutoFit/>
          </a:bodyPr>
          <a:lstStyle/>
          <a:p>
            <a:pPr algn="just"/>
            <a:r>
              <a:rPr lang="tr-TR" sz="2400">
                <a:solidFill>
                  <a:srgbClr val="002060"/>
                </a:solidFill>
              </a:rPr>
              <a:t>6245 sayılı Harcırah Kanununun 14’üncü maddesi uyarınca; yalnızca geçici görev ile memuriyet mahalli dışında görevlendirilenlere havaalanı ile ikametgah ve ikametgah ile havaalanı arasındaki taksi ve benzeri ulaşım araçlarının ücretinin ödenmesine yer verilmiştir. </a:t>
            </a:r>
          </a:p>
          <a:p>
            <a:pPr algn="just"/>
            <a:endParaRPr lang="tr-TR" sz="2400">
              <a:solidFill>
                <a:srgbClr val="002060"/>
              </a:solidFill>
            </a:endParaRPr>
          </a:p>
          <a:p>
            <a:pPr algn="just"/>
            <a:r>
              <a:rPr lang="tr-TR" sz="2400">
                <a:solidFill>
                  <a:srgbClr val="C00000"/>
                </a:solidFill>
              </a:rPr>
              <a:t>Ancak, geçici görevin ifası sırasında şehir içinde kullanılan taksi ve benzeri nakil vasıtası ücretlerinin ödenmesine cevaz verilmemiştir.</a:t>
            </a:r>
            <a:r>
              <a:rPr lang="tr-TR" sz="2400"/>
              <a:t> </a:t>
            </a:r>
            <a:r>
              <a:rPr lang="tr-TR">
                <a:solidFill>
                  <a:srgbClr val="C00000"/>
                </a:solidFill>
                <a:hlinkClick r:id="rId2" action="ppaction://hlinkfile"/>
              </a:rPr>
              <a:t>(Sayıştay Temyiz Kurulu Kararı)</a:t>
            </a:r>
            <a:endParaRPr lang="tr-TR" sz="2400">
              <a:solidFill>
                <a:srgbClr val="002060"/>
              </a:solidFill>
            </a:endParaRPr>
          </a:p>
        </p:txBody>
      </p:sp>
      <p:pic>
        <p:nvPicPr>
          <p:cNvPr id="109572"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09573"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3" name="Resim 12"/>
          <p:cNvPicPr>
            <a:picLocks noChangeAspect="1"/>
          </p:cNvPicPr>
          <p:nvPr/>
        </p:nvPicPr>
        <p:blipFill>
          <a:blip r:embed="rId4" cstate="print"/>
          <a:srcRect/>
          <a:stretch>
            <a:fillRect/>
          </a:stretch>
        </p:blipFill>
        <p:spPr bwMode="auto">
          <a:xfrm>
            <a:off x="131763" y="1201738"/>
            <a:ext cx="839787" cy="869950"/>
          </a:xfrm>
          <a:prstGeom prst="rect">
            <a:avLst/>
          </a:prstGeom>
          <a:noFill/>
          <a:ln w="9525">
            <a:noFill/>
            <a:miter lim="800000"/>
            <a:headEnd/>
            <a:tailEnd/>
          </a:ln>
        </p:spPr>
      </p:pic>
      <p:sp>
        <p:nvSpPr>
          <p:cNvPr id="14" name="10 Metin kutusu"/>
          <p:cNvSpPr txBox="1">
            <a:spLocks noChangeArrowheads="1"/>
          </p:cNvSpPr>
          <p:nvPr/>
        </p:nvSpPr>
        <p:spPr bwMode="auto">
          <a:xfrm>
            <a:off x="1025525" y="1285875"/>
            <a:ext cx="8027988" cy="647700"/>
          </a:xfrm>
          <a:prstGeom prst="rect">
            <a:avLst/>
          </a:prstGeom>
          <a:noFill/>
          <a:ln w="9525">
            <a:noFill/>
            <a:miter lim="800000"/>
            <a:headEnd/>
            <a:tailEnd/>
          </a:ln>
        </p:spPr>
        <p:txBody>
          <a:bodyPr anchor="ctr">
            <a:spAutoFit/>
          </a:bodyPr>
          <a:lstStyle/>
          <a:p>
            <a:pPr algn="just"/>
            <a:r>
              <a:rPr lang="tr-TR" b="1" i="1"/>
              <a:t>Geçici görevin ifası sırasında şehir içinde kullanılan taksi ve benzeri ulaşım araçlarının ücreti ödenebilir mi ?</a:t>
            </a:r>
          </a:p>
        </p:txBody>
      </p:sp>
      <p:sp>
        <p:nvSpPr>
          <p:cNvPr id="15" name="Yuvarlatılmış Dikdörtgen 14"/>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14. madde; </a:t>
            </a:r>
          </a:p>
          <a:p>
            <a:pPr algn="ctr">
              <a:defRPr/>
            </a:pPr>
            <a:r>
              <a:rPr lang="tr-TR" sz="1600" b="1" dirty="0">
                <a:solidFill>
                  <a:schemeClr val="accent4">
                    <a:lumMod val="75000"/>
                  </a:schemeClr>
                </a:solidFill>
                <a:latin typeface="+mj-lt"/>
              </a:rPr>
              <a:t>Sayıştay Temyiz Kurulunun </a:t>
            </a:r>
            <a:r>
              <a:rPr lang="tr-TR" sz="1600" b="1" dirty="0">
                <a:solidFill>
                  <a:schemeClr val="accent4">
                    <a:lumMod val="75000"/>
                  </a:schemeClr>
                </a:solidFill>
                <a:latin typeface="+mj-lt"/>
                <a:hlinkClick r:id="rId2" action="ppaction://hlinkfile"/>
              </a:rPr>
              <a:t>18.03.2008 tarih ve 30013 sayılı Kararı </a:t>
            </a:r>
            <a:endParaRPr lang="tr-TR" sz="1600" b="1" dirty="0">
              <a:solidFill>
                <a:schemeClr val="accent4">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2 Slayt Numarası Yer Tutucusu"/>
          <p:cNvSpPr>
            <a:spLocks noGrp="1"/>
          </p:cNvSpPr>
          <p:nvPr>
            <p:ph type="sldNum" sz="quarter" idx="12"/>
          </p:nvPr>
        </p:nvSpPr>
        <p:spPr bwMode="auto">
          <a:noFill/>
          <a:ln>
            <a:miter lim="800000"/>
            <a:headEnd/>
            <a:tailEnd/>
          </a:ln>
        </p:spPr>
        <p:txBody>
          <a:bodyPr/>
          <a:lstStyle/>
          <a:p>
            <a:fld id="{4D2CB394-E302-436F-9E2F-C4304EFE2B13}" type="slidenum">
              <a:rPr lang="tr-TR" smtClean="0">
                <a:solidFill>
                  <a:srgbClr val="898989"/>
                </a:solidFill>
              </a:rPr>
              <a:pPr/>
              <a:t>85</a:t>
            </a:fld>
            <a:endParaRPr lang="tr-TR" smtClean="0">
              <a:solidFill>
                <a:srgbClr val="898989"/>
              </a:solidFill>
            </a:endParaRPr>
          </a:p>
        </p:txBody>
      </p:sp>
      <p:sp>
        <p:nvSpPr>
          <p:cNvPr id="112648" name="6 Dikdörtgen"/>
          <p:cNvSpPr>
            <a:spLocks noChangeArrowheads="1"/>
          </p:cNvSpPr>
          <p:nvPr/>
        </p:nvSpPr>
        <p:spPr bwMode="auto">
          <a:xfrm>
            <a:off x="273050" y="2205038"/>
            <a:ext cx="8693150" cy="3632200"/>
          </a:xfrm>
          <a:prstGeom prst="rect">
            <a:avLst/>
          </a:prstGeom>
          <a:noFill/>
          <a:ln w="9525">
            <a:noFill/>
            <a:miter lim="800000"/>
            <a:headEnd/>
            <a:tailEnd/>
          </a:ln>
        </p:spPr>
        <p:txBody>
          <a:bodyPr>
            <a:spAutoFit/>
          </a:bodyPr>
          <a:lstStyle/>
          <a:p>
            <a:pPr algn="just" eaLnBrk="1" hangingPunct="1"/>
            <a:r>
              <a:rPr lang="tr-TR" sz="2300">
                <a:solidFill>
                  <a:srgbClr val="C00000"/>
                </a:solidFill>
              </a:rPr>
              <a:t>Mutat Taşıt:</a:t>
            </a:r>
            <a:r>
              <a:rPr lang="tr-TR" sz="2300">
                <a:solidFill>
                  <a:srgbClr val="002060"/>
                </a:solidFill>
              </a:rPr>
              <a:t> Bilet istenilmez beyan yeterlidir. </a:t>
            </a:r>
          </a:p>
          <a:p>
            <a:pPr algn="just" eaLnBrk="1" hangingPunct="1"/>
            <a:endParaRPr lang="tr-TR" sz="2300">
              <a:solidFill>
                <a:srgbClr val="002060"/>
              </a:solidFill>
            </a:endParaRPr>
          </a:p>
          <a:p>
            <a:pPr algn="just" eaLnBrk="1" hangingPunct="1"/>
            <a:r>
              <a:rPr lang="tr-TR" sz="2300">
                <a:solidFill>
                  <a:srgbClr val="C00000"/>
                </a:solidFill>
              </a:rPr>
              <a:t>Taksi:</a:t>
            </a:r>
            <a:r>
              <a:rPr lang="tr-TR" sz="2300">
                <a:solidFill>
                  <a:srgbClr val="002060"/>
                </a:solidFill>
              </a:rPr>
              <a:t> Fatura veya perakende satış fişi veya ödeme kaydedici cihaz fişi (Belediye sınırları içinde belge istenilmez, beyan yeterlidir. </a:t>
            </a:r>
          </a:p>
          <a:p>
            <a:pPr algn="just" eaLnBrk="1" hangingPunct="1"/>
            <a:endParaRPr lang="tr-TR" sz="2300">
              <a:solidFill>
                <a:srgbClr val="002060"/>
              </a:solidFill>
            </a:endParaRPr>
          </a:p>
          <a:p>
            <a:pPr algn="just" eaLnBrk="1" hangingPunct="1"/>
            <a:r>
              <a:rPr lang="tr-TR" sz="2300">
                <a:solidFill>
                  <a:srgbClr val="C00000"/>
                </a:solidFill>
              </a:rPr>
              <a:t>Uçak:</a:t>
            </a:r>
            <a:r>
              <a:rPr lang="tr-TR" sz="2300">
                <a:solidFill>
                  <a:srgbClr val="002060"/>
                </a:solidFill>
              </a:rPr>
              <a:t> Uçak bileti. (Beyan yeterli değildir) </a:t>
            </a:r>
          </a:p>
          <a:p>
            <a:pPr algn="just" eaLnBrk="1" hangingPunct="1"/>
            <a:endParaRPr lang="tr-TR" sz="2300">
              <a:solidFill>
                <a:srgbClr val="002060"/>
              </a:solidFill>
            </a:endParaRPr>
          </a:p>
          <a:p>
            <a:pPr algn="just" eaLnBrk="1" hangingPunct="1"/>
            <a:r>
              <a:rPr lang="tr-TR" sz="2300">
                <a:solidFill>
                  <a:srgbClr val="C00000"/>
                </a:solidFill>
              </a:rPr>
              <a:t>Mutat araç dışında bir taşıt: </a:t>
            </a:r>
            <a:r>
              <a:rPr lang="tr-TR" sz="2300">
                <a:solidFill>
                  <a:srgbClr val="002060"/>
                </a:solidFill>
              </a:rPr>
              <a:t>Yetkili makamdan alınacak onay veya rapor.</a:t>
            </a:r>
          </a:p>
        </p:txBody>
      </p:sp>
      <p:pic>
        <p:nvPicPr>
          <p:cNvPr id="110596"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10597"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2" name="Resim 11"/>
          <p:cNvPicPr>
            <a:picLocks noChangeAspect="1"/>
          </p:cNvPicPr>
          <p:nvPr/>
        </p:nvPicPr>
        <p:blipFill>
          <a:blip r:embed="rId3" cstate="print"/>
          <a:srcRect/>
          <a:stretch>
            <a:fillRect/>
          </a:stretch>
        </p:blipFill>
        <p:spPr bwMode="auto">
          <a:xfrm>
            <a:off x="131763" y="1201738"/>
            <a:ext cx="839787" cy="869950"/>
          </a:xfrm>
          <a:prstGeom prst="rect">
            <a:avLst/>
          </a:prstGeom>
          <a:noFill/>
          <a:ln w="9525">
            <a:noFill/>
            <a:miter lim="800000"/>
            <a:headEnd/>
            <a:tailEnd/>
          </a:ln>
        </p:spPr>
      </p:pic>
      <p:sp>
        <p:nvSpPr>
          <p:cNvPr id="13" name="10 Metin kutusu"/>
          <p:cNvSpPr txBox="1">
            <a:spLocks noChangeArrowheads="1"/>
          </p:cNvSpPr>
          <p:nvPr/>
        </p:nvSpPr>
        <p:spPr bwMode="auto">
          <a:xfrm>
            <a:off x="1025525" y="1285875"/>
            <a:ext cx="8027988" cy="647700"/>
          </a:xfrm>
          <a:prstGeom prst="rect">
            <a:avLst/>
          </a:prstGeom>
          <a:noFill/>
          <a:ln w="9525">
            <a:noFill/>
            <a:miter lim="800000"/>
            <a:headEnd/>
            <a:tailEnd/>
          </a:ln>
        </p:spPr>
        <p:txBody>
          <a:bodyPr anchor="ctr">
            <a:spAutoFit/>
          </a:bodyPr>
          <a:lstStyle/>
          <a:p>
            <a:pPr algn="just"/>
            <a:r>
              <a:rPr lang="tr-TR" b="1" i="1"/>
              <a:t>Geçici görevlendirmelerde ulaşım giderleri için hangi belgelerin istenmesi gerekir ?</a:t>
            </a:r>
          </a:p>
        </p:txBody>
      </p:sp>
      <p:sp>
        <p:nvSpPr>
          <p:cNvPr id="14" name="Yuvarlatılmış Dikdörtgen 13"/>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6 ve 59. madde; </a:t>
            </a:r>
          </a:p>
          <a:p>
            <a:pPr algn="ctr">
              <a:defRPr/>
            </a:pPr>
            <a:r>
              <a:rPr lang="tr-TR" sz="1600" b="1" dirty="0">
                <a:solidFill>
                  <a:schemeClr val="accent4">
                    <a:lumMod val="75000"/>
                  </a:schemeClr>
                </a:solidFill>
                <a:latin typeface="+mj-lt"/>
              </a:rPr>
              <a:t>MYHBY 27. madde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8" grpId="0"/>
      <p:bldP spid="1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3 Slayt Numarası Yer Tutucusu"/>
          <p:cNvSpPr>
            <a:spLocks noGrp="1"/>
          </p:cNvSpPr>
          <p:nvPr>
            <p:ph type="sldNum" sz="quarter" idx="12"/>
          </p:nvPr>
        </p:nvSpPr>
        <p:spPr bwMode="auto">
          <a:noFill/>
          <a:ln>
            <a:miter lim="800000"/>
            <a:headEnd/>
            <a:tailEnd/>
          </a:ln>
        </p:spPr>
        <p:txBody>
          <a:bodyPr/>
          <a:lstStyle/>
          <a:p>
            <a:fld id="{3FD0B6CF-55F8-49D7-A734-521072442DAB}" type="slidenum">
              <a:rPr lang="tr-TR" smtClean="0">
                <a:solidFill>
                  <a:srgbClr val="898989"/>
                </a:solidFill>
              </a:rPr>
              <a:pPr/>
              <a:t>86</a:t>
            </a:fld>
            <a:endParaRPr lang="tr-TR" smtClean="0">
              <a:solidFill>
                <a:srgbClr val="898989"/>
              </a:solidFill>
            </a:endParaRPr>
          </a:p>
        </p:txBody>
      </p:sp>
      <p:sp>
        <p:nvSpPr>
          <p:cNvPr id="5" name="4 Dikdörtgen"/>
          <p:cNvSpPr/>
          <p:nvPr/>
        </p:nvSpPr>
        <p:spPr>
          <a:xfrm>
            <a:off x="179388" y="1211263"/>
            <a:ext cx="8874125" cy="5386387"/>
          </a:xfrm>
          <a:prstGeom prst="rect">
            <a:avLst/>
          </a:prstGeom>
        </p:spPr>
        <p:txBody>
          <a:bodyPr>
            <a:spAutoFit/>
          </a:bodyPr>
          <a:lstStyle/>
          <a:p>
            <a:pPr algn="just">
              <a:defRPr/>
            </a:pPr>
            <a:r>
              <a:rPr lang="tr-TR" sz="2400" dirty="0">
                <a:solidFill>
                  <a:srgbClr val="002060"/>
                </a:solidFill>
                <a:latin typeface="Times New Roman" panose="02020603050405020304" pitchFamily="18" charset="0"/>
              </a:rPr>
              <a:t>Belediye hudutları dışına </a:t>
            </a:r>
            <a:r>
              <a:rPr lang="tr-TR" sz="2400" dirty="0">
                <a:solidFill>
                  <a:srgbClr val="002060"/>
                </a:solidFill>
              </a:rPr>
              <a:t>ö</a:t>
            </a:r>
            <a:r>
              <a:rPr lang="tr-TR" sz="2400" dirty="0">
                <a:solidFill>
                  <a:srgbClr val="002060"/>
                </a:solidFill>
                <a:latin typeface="Times New Roman" panose="02020603050405020304" pitchFamily="18" charset="0"/>
              </a:rPr>
              <a:t>zel otomobil</a:t>
            </a:r>
            <a:r>
              <a:rPr lang="tr-TR" sz="2400" dirty="0">
                <a:solidFill>
                  <a:srgbClr val="002060"/>
                </a:solidFill>
              </a:rPr>
              <a:t>  </a:t>
            </a:r>
            <a:r>
              <a:rPr lang="tr-TR" sz="2400" dirty="0">
                <a:solidFill>
                  <a:srgbClr val="002060"/>
                </a:solidFill>
                <a:latin typeface="Times New Roman" panose="02020603050405020304" pitchFamily="18" charset="0"/>
              </a:rPr>
              <a:t>ile yapılan seyahatlerde;</a:t>
            </a:r>
            <a:endParaRPr lang="tr-TR" sz="800" dirty="0">
              <a:solidFill>
                <a:srgbClr val="002060"/>
              </a:solidFill>
            </a:endParaRPr>
          </a:p>
          <a:p>
            <a:pPr algn="just">
              <a:defRPr/>
            </a:pPr>
            <a:endParaRPr lang="tr-TR" sz="2400" dirty="0">
              <a:solidFill>
                <a:srgbClr val="002060"/>
              </a:solidFill>
              <a:latin typeface="Times New Roman" panose="02020603050405020304" pitchFamily="18" charset="0"/>
            </a:endParaRPr>
          </a:p>
          <a:p>
            <a:pPr marL="342900" indent="-342900" algn="just">
              <a:buFont typeface="Wingdings" panose="05000000000000000000" pitchFamily="2" charset="2"/>
              <a:buChar char="Ø"/>
              <a:defRPr/>
            </a:pPr>
            <a:r>
              <a:rPr lang="tr-TR" sz="2400" dirty="0">
                <a:solidFill>
                  <a:srgbClr val="002060"/>
                </a:solidFill>
                <a:latin typeface="Times New Roman" panose="02020603050405020304" pitchFamily="18" charset="0"/>
              </a:rPr>
              <a:t>Zorunlu hallere ilişkin yetkili makamdan alınmış onay veya rapor ile yetkili mercilerden</a:t>
            </a:r>
            <a:r>
              <a:rPr lang="tr-TR" sz="2400" dirty="0">
                <a:solidFill>
                  <a:srgbClr val="002060"/>
                </a:solidFill>
              </a:rPr>
              <a:t>  </a:t>
            </a:r>
            <a:r>
              <a:rPr lang="tr-TR" sz="2400" dirty="0">
                <a:solidFill>
                  <a:srgbClr val="002060"/>
                </a:solidFill>
                <a:latin typeface="Times New Roman" panose="02020603050405020304" pitchFamily="18" charset="0"/>
              </a:rPr>
              <a:t>alınan taksi rayiç belgesi,</a:t>
            </a:r>
            <a:endParaRPr lang="tr-TR" sz="2400" dirty="0">
              <a:solidFill>
                <a:srgbClr val="002060"/>
              </a:solidFill>
            </a:endParaRPr>
          </a:p>
          <a:p>
            <a:pPr marL="342900" indent="-342900" algn="just">
              <a:buFont typeface="Wingdings" panose="05000000000000000000" pitchFamily="2" charset="2"/>
              <a:buChar char="Ø"/>
              <a:defRPr/>
            </a:pPr>
            <a:endParaRPr lang="tr-TR" sz="800" dirty="0">
              <a:solidFill>
                <a:srgbClr val="002060"/>
              </a:solidFill>
            </a:endParaRPr>
          </a:p>
          <a:p>
            <a:pPr marL="342900" indent="-342900" algn="just">
              <a:buFont typeface="Wingdings" panose="05000000000000000000" pitchFamily="2" charset="2"/>
              <a:buChar char="Ø"/>
              <a:defRPr/>
            </a:pPr>
            <a:r>
              <a:rPr lang="tr-TR" sz="2400" dirty="0">
                <a:solidFill>
                  <a:srgbClr val="002060"/>
                </a:solidFill>
                <a:latin typeface="Times New Roman" panose="02020603050405020304" pitchFamily="18" charset="0"/>
              </a:rPr>
              <a:t>Mutat taşıt aracının işlemediği yerlere yapılan seyahatlerde, yetkili mercilerden</a:t>
            </a:r>
            <a:r>
              <a:rPr lang="tr-TR" sz="2400" dirty="0">
                <a:solidFill>
                  <a:srgbClr val="002060"/>
                </a:solidFill>
              </a:rPr>
              <a:t>  </a:t>
            </a:r>
            <a:r>
              <a:rPr lang="tr-TR" sz="2400" dirty="0">
                <a:solidFill>
                  <a:srgbClr val="002060"/>
                </a:solidFill>
                <a:latin typeface="Times New Roman" panose="02020603050405020304" pitchFamily="18" charset="0"/>
              </a:rPr>
              <a:t>alınan ve mutat taşıt aracının işlemediğini belirten</a:t>
            </a:r>
            <a:r>
              <a:rPr lang="tr-TR" sz="2400" dirty="0">
                <a:solidFill>
                  <a:srgbClr val="002060"/>
                </a:solidFill>
              </a:rPr>
              <a:t>  </a:t>
            </a:r>
            <a:r>
              <a:rPr lang="tr-TR" sz="2400" dirty="0">
                <a:solidFill>
                  <a:srgbClr val="002060"/>
                </a:solidFill>
                <a:latin typeface="Times New Roman" panose="02020603050405020304" pitchFamily="18" charset="0"/>
              </a:rPr>
              <a:t>taksi rayiç belgesi,  ödeme emri belgesine eklenir.</a:t>
            </a:r>
            <a:endParaRPr lang="tr-TR" sz="800" dirty="0">
              <a:solidFill>
                <a:srgbClr val="002060"/>
              </a:solidFill>
            </a:endParaRPr>
          </a:p>
          <a:p>
            <a:pPr algn="just">
              <a:defRPr/>
            </a:pPr>
            <a:endParaRPr lang="tr-TR" sz="2400" dirty="0">
              <a:solidFill>
                <a:srgbClr val="002060"/>
              </a:solidFill>
              <a:latin typeface="Times New Roman" panose="02020603050405020304" pitchFamily="18" charset="0"/>
            </a:endParaRPr>
          </a:p>
          <a:p>
            <a:pPr marL="342900" indent="-342900" algn="just">
              <a:buFont typeface="Wingdings" panose="05000000000000000000" pitchFamily="2" charset="2"/>
              <a:buChar char="Ø"/>
              <a:defRPr/>
            </a:pPr>
            <a:r>
              <a:rPr lang="tr-TR" sz="2400" dirty="0">
                <a:solidFill>
                  <a:srgbClr val="002060"/>
                </a:solidFill>
                <a:latin typeface="Times New Roman" panose="02020603050405020304" pitchFamily="18" charset="0"/>
              </a:rPr>
              <a:t>Söz  konusu taksi rayiç belgesindeki rayiç tutarı, hiçbir zaman ticari taksiler için verilecek rayici geçemez.</a:t>
            </a:r>
          </a:p>
          <a:p>
            <a:pPr algn="just">
              <a:defRPr/>
            </a:pPr>
            <a:endParaRPr lang="tr-TR" sz="2400" dirty="0">
              <a:solidFill>
                <a:srgbClr val="002060"/>
              </a:solidFill>
              <a:latin typeface="Times New Roman" panose="02020603050405020304" pitchFamily="18" charset="0"/>
            </a:endParaRPr>
          </a:p>
          <a:p>
            <a:pPr marL="342900" indent="-342900" algn="just">
              <a:buFont typeface="Wingdings" panose="05000000000000000000" pitchFamily="2" charset="2"/>
              <a:buChar char="Ø"/>
              <a:defRPr/>
            </a:pPr>
            <a:r>
              <a:rPr lang="tr-TR" sz="2400" dirty="0">
                <a:solidFill>
                  <a:srgbClr val="002060"/>
                </a:solidFill>
                <a:latin typeface="Times New Roman" panose="02020603050405020304" pitchFamily="18" charset="0"/>
              </a:rPr>
              <a:t>İlgililerce yolculuk sırasında </a:t>
            </a:r>
            <a:r>
              <a:rPr lang="tr-TR" sz="2400" dirty="0">
                <a:solidFill>
                  <a:srgbClr val="002060"/>
                </a:solidFill>
              </a:rPr>
              <a:t>ö</a:t>
            </a:r>
            <a:r>
              <a:rPr lang="tr-TR" sz="2400" dirty="0">
                <a:solidFill>
                  <a:srgbClr val="002060"/>
                </a:solidFill>
                <a:latin typeface="Times New Roman" panose="02020603050405020304" pitchFamily="18" charset="0"/>
              </a:rPr>
              <a:t>denen ve yolluk bildirimlerinde g</a:t>
            </a:r>
            <a:r>
              <a:rPr lang="tr-TR" sz="2400" dirty="0">
                <a:solidFill>
                  <a:srgbClr val="002060"/>
                </a:solidFill>
              </a:rPr>
              <a:t>ö</a:t>
            </a:r>
            <a:r>
              <a:rPr lang="tr-TR" sz="2400" dirty="0">
                <a:solidFill>
                  <a:srgbClr val="002060"/>
                </a:solidFill>
                <a:latin typeface="Times New Roman" panose="02020603050405020304" pitchFamily="18" charset="0"/>
              </a:rPr>
              <a:t>sterilen otoyol ve k</a:t>
            </a:r>
            <a:r>
              <a:rPr lang="tr-TR" sz="2400" dirty="0">
                <a:solidFill>
                  <a:srgbClr val="002060"/>
                </a:solidFill>
              </a:rPr>
              <a:t>ö</a:t>
            </a:r>
            <a:r>
              <a:rPr lang="tr-TR" sz="2400" dirty="0">
                <a:solidFill>
                  <a:srgbClr val="002060"/>
                </a:solidFill>
                <a:latin typeface="Times New Roman" panose="02020603050405020304" pitchFamily="18" charset="0"/>
              </a:rPr>
              <a:t>pr</a:t>
            </a:r>
            <a:r>
              <a:rPr lang="tr-TR" sz="2400" dirty="0">
                <a:solidFill>
                  <a:srgbClr val="002060"/>
                </a:solidFill>
              </a:rPr>
              <a:t>ü</a:t>
            </a:r>
            <a:r>
              <a:rPr lang="tr-TR" sz="2400" dirty="0">
                <a:solidFill>
                  <a:srgbClr val="002060"/>
                </a:solidFill>
                <a:latin typeface="Times New Roman" panose="02020603050405020304" pitchFamily="18" charset="0"/>
              </a:rPr>
              <a:t> ge</a:t>
            </a:r>
            <a:r>
              <a:rPr lang="tr-TR" sz="2400" dirty="0">
                <a:solidFill>
                  <a:srgbClr val="002060"/>
                </a:solidFill>
              </a:rPr>
              <a:t>ç</a:t>
            </a:r>
            <a:r>
              <a:rPr lang="tr-TR" sz="2400" dirty="0">
                <a:solidFill>
                  <a:srgbClr val="002060"/>
                </a:solidFill>
                <a:latin typeface="Times New Roman" panose="02020603050405020304" pitchFamily="18" charset="0"/>
              </a:rPr>
              <a:t>iş </a:t>
            </a:r>
            <a:r>
              <a:rPr lang="tr-TR" sz="2400" dirty="0">
                <a:solidFill>
                  <a:srgbClr val="002060"/>
                </a:solidFill>
              </a:rPr>
              <a:t>ü</a:t>
            </a:r>
            <a:r>
              <a:rPr lang="tr-TR" sz="2400" dirty="0">
                <a:solidFill>
                  <a:srgbClr val="002060"/>
                </a:solidFill>
                <a:latin typeface="Times New Roman" panose="02020603050405020304" pitchFamily="18" charset="0"/>
              </a:rPr>
              <a:t>cretlerinin </a:t>
            </a:r>
            <a:r>
              <a:rPr lang="tr-TR" sz="2400" dirty="0">
                <a:solidFill>
                  <a:srgbClr val="002060"/>
                </a:solidFill>
              </a:rPr>
              <a:t>ö</a:t>
            </a:r>
            <a:r>
              <a:rPr lang="tr-TR" sz="2400" dirty="0">
                <a:solidFill>
                  <a:srgbClr val="002060"/>
                </a:solidFill>
                <a:latin typeface="Times New Roman" panose="02020603050405020304" pitchFamily="18" charset="0"/>
              </a:rPr>
              <a:t>denmesinde ge</a:t>
            </a:r>
            <a:r>
              <a:rPr lang="tr-TR" sz="2400" dirty="0">
                <a:solidFill>
                  <a:srgbClr val="002060"/>
                </a:solidFill>
              </a:rPr>
              <a:t>ç</a:t>
            </a:r>
            <a:r>
              <a:rPr lang="tr-TR" sz="2400" dirty="0">
                <a:solidFill>
                  <a:srgbClr val="002060"/>
                </a:solidFill>
                <a:latin typeface="Times New Roman" panose="02020603050405020304" pitchFamily="18" charset="0"/>
              </a:rPr>
              <a:t>iş </a:t>
            </a:r>
            <a:r>
              <a:rPr lang="tr-TR" sz="2400" dirty="0">
                <a:solidFill>
                  <a:srgbClr val="002060"/>
                </a:solidFill>
              </a:rPr>
              <a:t>ü</a:t>
            </a:r>
            <a:r>
              <a:rPr lang="tr-TR" sz="2400" dirty="0">
                <a:solidFill>
                  <a:srgbClr val="002060"/>
                </a:solidFill>
                <a:latin typeface="Times New Roman" panose="02020603050405020304" pitchFamily="18" charset="0"/>
              </a:rPr>
              <a:t>cretine ilişkin belge veya bilet aranmaz.</a:t>
            </a:r>
            <a:endParaRPr lang="tr-TR" altLang="tr-TR" sz="2200" b="1" dirty="0">
              <a:solidFill>
                <a:srgbClr val="002060"/>
              </a:solidFill>
              <a:sym typeface="Wingdings 2" pitchFamily="18" charset="2"/>
            </a:endParaRPr>
          </a:p>
        </p:txBody>
      </p:sp>
      <p:sp>
        <p:nvSpPr>
          <p:cNvPr id="111620"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Yolluk Ödemelerine Eklenecek Belgeler</a:t>
            </a:r>
          </a:p>
        </p:txBody>
      </p:sp>
      <p:pic>
        <p:nvPicPr>
          <p:cNvPr id="111621"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9" name="Yuvarlatılmış Dikdörtgen 8"/>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Merkezi Yönetim Harcama Belgeleri Tebliği (2007/1) 10. madde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2 Slayt Numarası Yer Tutucusu"/>
          <p:cNvSpPr>
            <a:spLocks noGrp="1"/>
          </p:cNvSpPr>
          <p:nvPr>
            <p:ph type="sldNum" sz="quarter" idx="12"/>
          </p:nvPr>
        </p:nvSpPr>
        <p:spPr bwMode="auto">
          <a:noFill/>
          <a:ln>
            <a:miter lim="800000"/>
            <a:headEnd/>
            <a:tailEnd/>
          </a:ln>
        </p:spPr>
        <p:txBody>
          <a:bodyPr/>
          <a:lstStyle/>
          <a:p>
            <a:fld id="{2B542203-B24B-44C0-9514-777EF560E410}" type="slidenum">
              <a:rPr lang="tr-TR" smtClean="0">
                <a:solidFill>
                  <a:srgbClr val="898989"/>
                </a:solidFill>
              </a:rPr>
              <a:pPr/>
              <a:t>87</a:t>
            </a:fld>
            <a:endParaRPr lang="tr-TR" smtClean="0">
              <a:solidFill>
                <a:srgbClr val="898989"/>
              </a:solidFill>
            </a:endParaRPr>
          </a:p>
        </p:txBody>
      </p:sp>
      <p:sp>
        <p:nvSpPr>
          <p:cNvPr id="146440" name="6 Dikdörtgen"/>
          <p:cNvSpPr>
            <a:spLocks noChangeArrowheads="1"/>
          </p:cNvSpPr>
          <p:nvPr/>
        </p:nvSpPr>
        <p:spPr bwMode="auto">
          <a:xfrm>
            <a:off x="107950" y="2276475"/>
            <a:ext cx="8945563" cy="4156075"/>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tr-TR" sz="2400" dirty="0" smtClean="0">
                <a:solidFill>
                  <a:srgbClr val="002060"/>
                </a:solidFill>
              </a:rPr>
              <a:t>Geçici görev ile başka yere görevlendirilen ve daha sonra gönderilmelerinden vazgeçilenlere yalnız peşinen ödedikleri ve geri alınması kısmen veya tamamen imkansız olan bilet ücretlerinin ödenmesi gerekmektedir.</a:t>
            </a:r>
          </a:p>
          <a:p>
            <a:pPr algn="just" eaLnBrk="1" hangingPunct="1">
              <a:defRPr/>
            </a:pPr>
            <a:endParaRPr lang="tr-TR" sz="2400" dirty="0" smtClean="0">
              <a:solidFill>
                <a:srgbClr val="002060"/>
              </a:solidFill>
            </a:endParaRPr>
          </a:p>
          <a:p>
            <a:pPr algn="just" eaLnBrk="1" hangingPunct="1">
              <a:defRPr/>
            </a:pPr>
            <a:r>
              <a:rPr lang="tr-TR" sz="2400" dirty="0" smtClean="0">
                <a:solidFill>
                  <a:srgbClr val="002060"/>
                </a:solidFill>
              </a:rPr>
              <a:t>Bu ödemenin yapılmasında; </a:t>
            </a:r>
          </a:p>
          <a:p>
            <a:pPr algn="just" eaLnBrk="1" hangingPunct="1">
              <a:defRPr/>
            </a:pPr>
            <a:endParaRPr lang="tr-TR" sz="2400" dirty="0" smtClean="0">
              <a:solidFill>
                <a:srgbClr val="002060"/>
              </a:solidFill>
            </a:endParaRPr>
          </a:p>
          <a:p>
            <a:pPr marL="342900" indent="-342900" algn="just" eaLnBrk="1" hangingPunct="1">
              <a:buFont typeface="Wingdings" panose="05000000000000000000" pitchFamily="2" charset="2"/>
              <a:buChar char="Ø"/>
              <a:defRPr/>
            </a:pPr>
            <a:r>
              <a:rPr lang="tr-TR" sz="2400" dirty="0" smtClean="0">
                <a:solidFill>
                  <a:srgbClr val="002060"/>
                </a:solidFill>
              </a:rPr>
              <a:t>Taşıt bileti ile </a:t>
            </a:r>
          </a:p>
          <a:p>
            <a:pPr marL="342900" indent="-342900" algn="just" eaLnBrk="1" hangingPunct="1">
              <a:buFont typeface="Wingdings" panose="05000000000000000000" pitchFamily="2" charset="2"/>
              <a:buChar char="Ø"/>
              <a:defRPr/>
            </a:pPr>
            <a:r>
              <a:rPr lang="tr-TR" sz="2400" dirty="0" smtClean="0">
                <a:solidFill>
                  <a:srgbClr val="002060"/>
                </a:solidFill>
              </a:rPr>
              <a:t>Görevlendirmeden vazgeçildiğine ilişkin yazının </a:t>
            </a:r>
          </a:p>
          <a:p>
            <a:pPr algn="just" eaLnBrk="1" hangingPunct="1">
              <a:defRPr/>
            </a:pPr>
            <a:endParaRPr lang="tr-TR" sz="2400" dirty="0" smtClean="0">
              <a:solidFill>
                <a:srgbClr val="002060"/>
              </a:solidFill>
            </a:endParaRPr>
          </a:p>
          <a:p>
            <a:pPr algn="just" eaLnBrk="1" hangingPunct="1">
              <a:defRPr/>
            </a:pPr>
            <a:r>
              <a:rPr lang="tr-TR" sz="2400" dirty="0" smtClean="0">
                <a:solidFill>
                  <a:srgbClr val="002060"/>
                </a:solidFill>
              </a:rPr>
              <a:t>     Ödeme emri belgesine eklenmesi gerekir. </a:t>
            </a:r>
          </a:p>
        </p:txBody>
      </p:sp>
      <p:pic>
        <p:nvPicPr>
          <p:cNvPr id="112644"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12645"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2" name="Resim 11"/>
          <p:cNvPicPr>
            <a:picLocks noChangeAspect="1"/>
          </p:cNvPicPr>
          <p:nvPr/>
        </p:nvPicPr>
        <p:blipFill>
          <a:blip r:embed="rId3" cstate="print"/>
          <a:srcRect/>
          <a:stretch>
            <a:fillRect/>
          </a:stretch>
        </p:blipFill>
        <p:spPr bwMode="auto">
          <a:xfrm>
            <a:off x="131763" y="1201738"/>
            <a:ext cx="839787" cy="869950"/>
          </a:xfrm>
          <a:prstGeom prst="rect">
            <a:avLst/>
          </a:prstGeom>
          <a:noFill/>
          <a:ln w="9525">
            <a:noFill/>
            <a:miter lim="800000"/>
            <a:headEnd/>
            <a:tailEnd/>
          </a:ln>
        </p:spPr>
      </p:pic>
      <p:sp>
        <p:nvSpPr>
          <p:cNvPr id="13" name="10 Metin kutusu"/>
          <p:cNvSpPr txBox="1">
            <a:spLocks noChangeArrowheads="1"/>
          </p:cNvSpPr>
          <p:nvPr/>
        </p:nvSpPr>
        <p:spPr bwMode="auto">
          <a:xfrm>
            <a:off x="1025525" y="1285875"/>
            <a:ext cx="8027988" cy="647700"/>
          </a:xfrm>
          <a:prstGeom prst="rect">
            <a:avLst/>
          </a:prstGeom>
          <a:noFill/>
          <a:ln w="9525">
            <a:noFill/>
            <a:miter lim="800000"/>
            <a:headEnd/>
            <a:tailEnd/>
          </a:ln>
        </p:spPr>
        <p:txBody>
          <a:bodyPr anchor="ctr">
            <a:spAutoFit/>
          </a:bodyPr>
          <a:lstStyle/>
          <a:p>
            <a:pPr algn="just"/>
            <a:r>
              <a:rPr lang="tr-TR" b="1" i="1"/>
              <a:t>Geçici görevle gönderilip daha sonra gönderilmelerinden vazgeçilenlere hangi giderlerin ödenmesi gerekmektedir ?  </a:t>
            </a:r>
          </a:p>
        </p:txBody>
      </p:sp>
      <p:sp>
        <p:nvSpPr>
          <p:cNvPr id="14" name="Yuvarlatılmış Dikdörtgen 13"/>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a:t>
            </a:r>
            <a:r>
              <a:rPr lang="tr-TR" sz="1600" b="1" dirty="0" smtClean="0">
                <a:solidFill>
                  <a:schemeClr val="accent4">
                    <a:lumMod val="75000"/>
                  </a:schemeClr>
                </a:solidFill>
              </a:rPr>
              <a:t>6245 sayılı Kanun 14, 42. madde; </a:t>
            </a:r>
            <a:r>
              <a:rPr lang="tr-TR" sz="1600" b="1" dirty="0" smtClean="0">
                <a:solidFill>
                  <a:schemeClr val="accent4">
                    <a:lumMod val="75000"/>
                  </a:schemeClr>
                </a:solidFill>
                <a:latin typeface="+mj-lt"/>
              </a:rPr>
              <a:t>Merkezi </a:t>
            </a:r>
            <a:r>
              <a:rPr lang="tr-TR" sz="1600" b="1" dirty="0">
                <a:solidFill>
                  <a:schemeClr val="accent4">
                    <a:lumMod val="75000"/>
                  </a:schemeClr>
                </a:solidFill>
                <a:latin typeface="+mj-lt"/>
              </a:rPr>
              <a:t>Yönetim Harcama Belgeleri Yönetmeliği 27/h maddesi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6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0" grpId="0"/>
      <p:bldP spid="1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2 Slayt Numarası Yer Tutucusu"/>
          <p:cNvSpPr>
            <a:spLocks noGrp="1"/>
          </p:cNvSpPr>
          <p:nvPr>
            <p:ph type="sldNum" sz="quarter" idx="12"/>
          </p:nvPr>
        </p:nvSpPr>
        <p:spPr bwMode="auto">
          <a:noFill/>
          <a:ln>
            <a:miter lim="800000"/>
            <a:headEnd/>
            <a:tailEnd/>
          </a:ln>
        </p:spPr>
        <p:txBody>
          <a:bodyPr/>
          <a:lstStyle/>
          <a:p>
            <a:fld id="{0ADB55FA-7459-45EA-AE33-18672FF00610}" type="slidenum">
              <a:rPr lang="tr-TR" smtClean="0">
                <a:solidFill>
                  <a:srgbClr val="898989"/>
                </a:solidFill>
              </a:rPr>
              <a:pPr/>
              <a:t>88</a:t>
            </a:fld>
            <a:endParaRPr lang="tr-TR" smtClean="0">
              <a:solidFill>
                <a:srgbClr val="898989"/>
              </a:solidFill>
            </a:endParaRPr>
          </a:p>
        </p:txBody>
      </p:sp>
      <p:sp>
        <p:nvSpPr>
          <p:cNvPr id="113672" name="6 Dikdörtgen"/>
          <p:cNvSpPr>
            <a:spLocks noChangeArrowheads="1"/>
          </p:cNvSpPr>
          <p:nvPr/>
        </p:nvSpPr>
        <p:spPr bwMode="auto">
          <a:xfrm>
            <a:off x="131763" y="1989138"/>
            <a:ext cx="8921750" cy="4894262"/>
          </a:xfrm>
          <a:prstGeom prst="rect">
            <a:avLst/>
          </a:prstGeom>
          <a:noFill/>
          <a:ln w="9525">
            <a:noFill/>
            <a:miter lim="800000"/>
            <a:headEnd/>
            <a:tailEnd/>
          </a:ln>
        </p:spPr>
        <p:txBody>
          <a:bodyPr>
            <a:spAutoFit/>
          </a:bodyPr>
          <a:lstStyle/>
          <a:p>
            <a:pPr algn="just" eaLnBrk="1" hangingPunct="1"/>
            <a:r>
              <a:rPr lang="tr-TR" sz="2400">
                <a:solidFill>
                  <a:srgbClr val="002060"/>
                </a:solidFill>
              </a:rPr>
              <a:t>Bir memur, memuriyet mahalli dışına geçici görevlendirildiğinde 42. madde sınırlamalarına tabi olarak geçici görev yolluğunu alır. </a:t>
            </a:r>
          </a:p>
          <a:p>
            <a:pPr algn="just" eaLnBrk="1" hangingPunct="1"/>
            <a:endParaRPr lang="tr-TR" sz="2400">
              <a:solidFill>
                <a:srgbClr val="002060"/>
              </a:solidFill>
            </a:endParaRPr>
          </a:p>
          <a:p>
            <a:pPr algn="just" eaLnBrk="1" hangingPunct="1"/>
            <a:r>
              <a:rPr lang="tr-TR" sz="2400">
                <a:solidFill>
                  <a:srgbClr val="002060"/>
                </a:solidFill>
              </a:rPr>
              <a:t>Ayrıca geçici görevli olarak gönderildiği kurum tarafından çalıştırılma şekline bağlı olarak hak ettiği nöbet ücretini de alır.</a:t>
            </a:r>
          </a:p>
          <a:p>
            <a:pPr algn="just" eaLnBrk="1" hangingPunct="1"/>
            <a:endParaRPr lang="tr-TR" sz="2400">
              <a:solidFill>
                <a:srgbClr val="002060"/>
              </a:solidFill>
            </a:endParaRPr>
          </a:p>
          <a:p>
            <a:pPr algn="just" eaLnBrk="1" hangingPunct="1"/>
            <a:r>
              <a:rPr lang="tr-TR" sz="2400">
                <a:solidFill>
                  <a:srgbClr val="002060"/>
                </a:solidFill>
              </a:rPr>
              <a:t>Dolayısıyla kişinin memuriyet mahalli dışında geçici görev yolluğu hak etmesi ile, gönderildiği kurum tarafından çalışma saat ve şeklinin düzenlenme biçimi ayrı ayrı hususlardır. </a:t>
            </a:r>
          </a:p>
          <a:p>
            <a:pPr algn="just" eaLnBrk="1" hangingPunct="1"/>
            <a:endParaRPr lang="tr-TR" sz="2400">
              <a:solidFill>
                <a:srgbClr val="002060"/>
              </a:solidFill>
            </a:endParaRPr>
          </a:p>
          <a:p>
            <a:pPr algn="just"/>
            <a:r>
              <a:rPr lang="tr-TR" sz="2400"/>
              <a:t>Makam onayında belirtilen geçici görevlendirme süresi üzerinden geçici görev yolluğunun ödenmesi gerektiği mütalaa</a:t>
            </a:r>
          </a:p>
          <a:p>
            <a:r>
              <a:rPr lang="tr-TR" sz="2400"/>
              <a:t>edilmektedir.</a:t>
            </a:r>
            <a:endParaRPr lang="tr-TR" sz="2400">
              <a:solidFill>
                <a:srgbClr val="002060"/>
              </a:solidFill>
            </a:endParaRPr>
          </a:p>
        </p:txBody>
      </p:sp>
      <p:pic>
        <p:nvPicPr>
          <p:cNvPr id="113668"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13669"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2" name="Resim 11"/>
          <p:cNvPicPr>
            <a:picLocks noChangeAspect="1"/>
          </p:cNvPicPr>
          <p:nvPr/>
        </p:nvPicPr>
        <p:blipFill>
          <a:blip r:embed="rId3" cstate="print"/>
          <a:srcRect/>
          <a:stretch>
            <a:fillRect/>
          </a:stretch>
        </p:blipFill>
        <p:spPr bwMode="auto">
          <a:xfrm>
            <a:off x="131763" y="1201738"/>
            <a:ext cx="839787" cy="869950"/>
          </a:xfrm>
          <a:prstGeom prst="rect">
            <a:avLst/>
          </a:prstGeom>
          <a:noFill/>
          <a:ln w="9525">
            <a:noFill/>
            <a:miter lim="800000"/>
            <a:headEnd/>
            <a:tailEnd/>
          </a:ln>
        </p:spPr>
      </p:pic>
      <p:sp>
        <p:nvSpPr>
          <p:cNvPr id="13" name="10 Metin kutusu"/>
          <p:cNvSpPr txBox="1">
            <a:spLocks noChangeArrowheads="1"/>
          </p:cNvSpPr>
          <p:nvPr/>
        </p:nvSpPr>
        <p:spPr bwMode="auto">
          <a:xfrm>
            <a:off x="1025525" y="1147763"/>
            <a:ext cx="8027988" cy="923925"/>
          </a:xfrm>
          <a:prstGeom prst="rect">
            <a:avLst/>
          </a:prstGeom>
          <a:noFill/>
          <a:ln w="9525">
            <a:noFill/>
            <a:miter lim="800000"/>
            <a:headEnd/>
            <a:tailEnd/>
          </a:ln>
        </p:spPr>
        <p:txBody>
          <a:bodyPr anchor="ctr">
            <a:spAutoFit/>
          </a:bodyPr>
          <a:lstStyle/>
          <a:p>
            <a:pPr algn="just"/>
            <a:r>
              <a:rPr lang="tr-TR" b="1" i="1"/>
              <a:t>Nöbet tutma şeklinde geçici görevle gönderilen personele nöbet ücreti ve geçici görev yolluğu ödenebilir mi ? Geçici görev yolluğu sadece nöbet tutulan günler için mi ödenebilir ?</a:t>
            </a:r>
          </a:p>
        </p:txBody>
      </p:sp>
      <p:sp>
        <p:nvSpPr>
          <p:cNvPr id="14" name="Yuvarlatılmış Dikdörtgen 13"/>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14, 42. madde; </a:t>
            </a:r>
          </a:p>
          <a:p>
            <a:pPr algn="ctr">
              <a:defRPr/>
            </a:pPr>
            <a:r>
              <a:rPr lang="tr-TR" sz="1600" b="1" dirty="0">
                <a:solidFill>
                  <a:schemeClr val="accent4">
                    <a:lumMod val="75000"/>
                  </a:schemeClr>
                </a:solidFill>
                <a:latin typeface="+mj-lt"/>
              </a:rPr>
              <a:t>657 sayılı Kanun Ek-33. madde; </a:t>
            </a:r>
            <a:r>
              <a:rPr lang="tr-TR" sz="1600" b="1" dirty="0">
                <a:solidFill>
                  <a:schemeClr val="accent4">
                    <a:lumMod val="75000"/>
                  </a:schemeClr>
                </a:solidFill>
                <a:latin typeface="+mj-lt"/>
                <a:hlinkClick r:id="rId4" action="ppaction://hlinkfile"/>
              </a:rPr>
              <a:t>Strateji Geliştirme Başkanlığı görüş yazısı</a:t>
            </a:r>
            <a:endParaRPr lang="tr-TR" sz="1600" b="1" dirty="0">
              <a:solidFill>
                <a:schemeClr val="accent4">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P spid="1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2 Slayt Numarası Yer Tutucusu"/>
          <p:cNvSpPr>
            <a:spLocks noGrp="1"/>
          </p:cNvSpPr>
          <p:nvPr>
            <p:ph type="sldNum" sz="quarter" idx="12"/>
          </p:nvPr>
        </p:nvSpPr>
        <p:spPr bwMode="auto">
          <a:noFill/>
          <a:ln>
            <a:miter lim="800000"/>
            <a:headEnd/>
            <a:tailEnd/>
          </a:ln>
        </p:spPr>
        <p:txBody>
          <a:bodyPr/>
          <a:lstStyle/>
          <a:p>
            <a:fld id="{273D9B6E-3D6F-4A33-ABF0-1F4E59C4661A}" type="slidenum">
              <a:rPr lang="tr-TR" smtClean="0">
                <a:solidFill>
                  <a:srgbClr val="898989"/>
                </a:solidFill>
              </a:rPr>
              <a:pPr/>
              <a:t>89</a:t>
            </a:fld>
            <a:endParaRPr lang="tr-TR" smtClean="0">
              <a:solidFill>
                <a:srgbClr val="898989"/>
              </a:solidFill>
            </a:endParaRPr>
          </a:p>
        </p:txBody>
      </p:sp>
      <p:sp>
        <p:nvSpPr>
          <p:cNvPr id="113672" name="6 Dikdörtgen"/>
          <p:cNvSpPr>
            <a:spLocks noChangeArrowheads="1"/>
          </p:cNvSpPr>
          <p:nvPr/>
        </p:nvSpPr>
        <p:spPr bwMode="auto">
          <a:xfrm>
            <a:off x="250825" y="2349500"/>
            <a:ext cx="8737600" cy="3784600"/>
          </a:xfrm>
          <a:prstGeom prst="rect">
            <a:avLst/>
          </a:prstGeom>
          <a:noFill/>
          <a:ln w="9525">
            <a:noFill/>
            <a:miter lim="800000"/>
            <a:headEnd/>
            <a:tailEnd/>
          </a:ln>
        </p:spPr>
        <p:txBody>
          <a:bodyPr>
            <a:spAutoFit/>
          </a:bodyPr>
          <a:lstStyle/>
          <a:p>
            <a:pPr algn="just" eaLnBrk="1" hangingPunct="1"/>
            <a:r>
              <a:rPr lang="tr-TR" sz="2400">
                <a:solidFill>
                  <a:srgbClr val="002060"/>
                </a:solidFill>
              </a:rPr>
              <a:t>6245 sayılı Harcırah Kanununun 14 ve 42 nci maddelerindeki hükme göre, yurtiçinde bir yıllık dönem zarfında ayni şahsın, ayni yerde ve ayni iş için geçici olarak görevlendirilmesi halinde, ilk 90 gün için tam, takip eden 90 gün için 2/3 oranında gündelik ödenmesi mümkün olup 180 günden fazla gündelik verilmesine imkan bulunmamaktadır.</a:t>
            </a:r>
          </a:p>
          <a:p>
            <a:pPr algn="just" eaLnBrk="1" hangingPunct="1"/>
            <a:endParaRPr lang="tr-TR" sz="2400">
              <a:solidFill>
                <a:srgbClr val="002060"/>
              </a:solidFill>
            </a:endParaRPr>
          </a:p>
          <a:p>
            <a:pPr algn="just" eaLnBrk="1" hangingPunct="1"/>
            <a:r>
              <a:rPr lang="tr-TR" sz="2400">
                <a:solidFill>
                  <a:srgbClr val="002060"/>
                </a:solidFill>
              </a:rPr>
              <a:t>Geçici görevli iken yıllık izin alınması durumunda görevle bağı kesildiğinden geçici görev yolluğu ödenmesi mümkün bulunmamaktadır.</a:t>
            </a:r>
          </a:p>
        </p:txBody>
      </p:sp>
      <p:pic>
        <p:nvPicPr>
          <p:cNvPr id="114692"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14693"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2" name="Resim 11"/>
          <p:cNvPicPr>
            <a:picLocks noChangeAspect="1"/>
          </p:cNvPicPr>
          <p:nvPr/>
        </p:nvPicPr>
        <p:blipFill>
          <a:blip r:embed="rId3" cstate="print"/>
          <a:srcRect/>
          <a:stretch>
            <a:fillRect/>
          </a:stretch>
        </p:blipFill>
        <p:spPr bwMode="auto">
          <a:xfrm>
            <a:off x="131763" y="1201738"/>
            <a:ext cx="839787" cy="731837"/>
          </a:xfrm>
          <a:prstGeom prst="rect">
            <a:avLst/>
          </a:prstGeom>
          <a:noFill/>
          <a:ln w="9525">
            <a:noFill/>
            <a:miter lim="800000"/>
            <a:headEnd/>
            <a:tailEnd/>
          </a:ln>
        </p:spPr>
      </p:pic>
      <p:sp>
        <p:nvSpPr>
          <p:cNvPr id="13" name="10 Metin kutusu"/>
          <p:cNvSpPr txBox="1">
            <a:spLocks noChangeArrowheads="1"/>
          </p:cNvSpPr>
          <p:nvPr/>
        </p:nvSpPr>
        <p:spPr bwMode="auto">
          <a:xfrm>
            <a:off x="1025525" y="1252538"/>
            <a:ext cx="8027988" cy="647700"/>
          </a:xfrm>
          <a:prstGeom prst="rect">
            <a:avLst/>
          </a:prstGeom>
          <a:noFill/>
          <a:ln w="9525">
            <a:noFill/>
            <a:miter lim="800000"/>
            <a:headEnd/>
            <a:tailEnd/>
          </a:ln>
        </p:spPr>
        <p:txBody>
          <a:bodyPr anchor="ctr">
            <a:spAutoFit/>
          </a:bodyPr>
          <a:lstStyle/>
          <a:p>
            <a:pPr algn="just"/>
            <a:r>
              <a:rPr lang="tr-TR" b="1" i="1"/>
              <a:t>Geçici görevli iken yıllık izin kullananlara izinli oldukları bu günler için harcırah ödenir mi ?</a:t>
            </a:r>
          </a:p>
        </p:txBody>
      </p:sp>
      <p:sp>
        <p:nvSpPr>
          <p:cNvPr id="14" name="Yuvarlatılmış Dikdörtgen 13"/>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14 ve 42. madde;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5 Slayt Numarası Yer Tutucusu"/>
          <p:cNvSpPr txBox="1">
            <a:spLocks noGrp="1"/>
          </p:cNvSpPr>
          <p:nvPr/>
        </p:nvSpPr>
        <p:spPr bwMode="white">
          <a:xfrm>
            <a:off x="754063" y="6624638"/>
            <a:ext cx="1081087" cy="188912"/>
          </a:xfrm>
          <a:prstGeom prst="rect">
            <a:avLst/>
          </a:prstGeom>
          <a:noFill/>
          <a:ln w="9525">
            <a:noFill/>
            <a:miter lim="800000"/>
            <a:headEnd/>
            <a:tailEnd/>
          </a:ln>
        </p:spPr>
        <p:txBody>
          <a:bodyPr/>
          <a:lstStyle/>
          <a:p>
            <a:pPr algn="ctr" eaLnBrk="1" hangingPunct="1"/>
            <a:fld id="{91DA0C00-CBA4-486F-BBF1-7013CA45B221}" type="slidenum">
              <a:rPr lang="en-US" sz="1200" b="1">
                <a:solidFill>
                  <a:schemeClr val="bg1"/>
                </a:solidFill>
              </a:rPr>
              <a:pPr algn="ctr" eaLnBrk="1" hangingPunct="1"/>
              <a:t>9</a:t>
            </a:fld>
            <a:endParaRPr lang="en-US" sz="1200" b="1">
              <a:solidFill>
                <a:schemeClr val="bg1"/>
              </a:solidFill>
            </a:endParaRPr>
          </a:p>
        </p:txBody>
      </p:sp>
      <p:sp>
        <p:nvSpPr>
          <p:cNvPr id="32771" name="Rectangle 4"/>
          <p:cNvSpPr>
            <a:spLocks noChangeArrowheads="1"/>
          </p:cNvSpPr>
          <p:nvPr/>
        </p:nvSpPr>
        <p:spPr bwMode="gray">
          <a:xfrm>
            <a:off x="455613" y="2325688"/>
            <a:ext cx="7140575" cy="3048000"/>
          </a:xfrm>
          <a:prstGeom prst="rect">
            <a:avLst/>
          </a:prstGeom>
          <a:noFill/>
          <a:ln w="9525" algn="ctr">
            <a:noFill/>
            <a:miter lim="800000"/>
            <a:headEnd/>
            <a:tailEnd/>
          </a:ln>
        </p:spPr>
        <p:txBody>
          <a:bodyPr anchor="ctr">
            <a:spAutoFit/>
          </a:bodyPr>
          <a:lstStyle/>
          <a:p>
            <a:pPr algn="just" eaLnBrk="1" hangingPunct="1">
              <a:buClr>
                <a:srgbClr val="002060"/>
              </a:buClr>
            </a:pPr>
            <a:r>
              <a:rPr lang="tr-TR" sz="2400" u="sng">
                <a:solidFill>
                  <a:srgbClr val="002060"/>
                </a:solidFill>
              </a:rPr>
              <a:t>Personel kanunlarına göre </a:t>
            </a:r>
            <a:r>
              <a:rPr lang="tr-TR" sz="2400" u="sng">
                <a:solidFill>
                  <a:srgbClr val="FF0000"/>
                </a:solidFill>
              </a:rPr>
              <a:t>yardımcı hizmetler sınıfına dahil personel,</a:t>
            </a:r>
          </a:p>
          <a:p>
            <a:pPr algn="just" eaLnBrk="1" hangingPunct="1">
              <a:buClr>
                <a:srgbClr val="002060"/>
              </a:buClr>
            </a:pPr>
            <a:r>
              <a:rPr lang="tr-TR" sz="2400">
                <a:solidFill>
                  <a:srgbClr val="FF0000"/>
                </a:solidFill>
              </a:rPr>
              <a:t> </a:t>
            </a:r>
          </a:p>
          <a:p>
            <a:pPr algn="just" eaLnBrk="1" hangingPunct="1">
              <a:buClr>
                <a:srgbClr val="002060"/>
              </a:buClr>
            </a:pPr>
            <a:r>
              <a:rPr lang="tr-TR" sz="2400">
                <a:solidFill>
                  <a:srgbClr val="002060"/>
                </a:solidFill>
              </a:rPr>
              <a:t>Kurumlarda </a:t>
            </a:r>
            <a:r>
              <a:rPr lang="tr-TR" sz="2400">
                <a:solidFill>
                  <a:srgbClr val="FF0000"/>
                </a:solidFill>
              </a:rPr>
              <a:t>yalnız ödenek mukabili </a:t>
            </a:r>
            <a:r>
              <a:rPr lang="tr-TR" sz="2400">
                <a:solidFill>
                  <a:srgbClr val="002060"/>
                </a:solidFill>
              </a:rPr>
              <a:t>çalışanlar,</a:t>
            </a:r>
          </a:p>
          <a:p>
            <a:pPr algn="just" eaLnBrk="1" hangingPunct="1">
              <a:buClr>
                <a:srgbClr val="002060"/>
              </a:buClr>
            </a:pPr>
            <a:endParaRPr lang="tr-TR" sz="2400">
              <a:solidFill>
                <a:srgbClr val="002060"/>
              </a:solidFill>
            </a:endParaRPr>
          </a:p>
          <a:p>
            <a:pPr algn="just" eaLnBrk="1" hangingPunct="1">
              <a:buClr>
                <a:srgbClr val="002060"/>
              </a:buClr>
            </a:pPr>
            <a:r>
              <a:rPr lang="tr-TR" sz="2400">
                <a:solidFill>
                  <a:srgbClr val="002060"/>
                </a:solidFill>
              </a:rPr>
              <a:t>Kurumlarda çalıştırılan </a:t>
            </a:r>
            <a:r>
              <a:rPr lang="tr-TR" sz="2400">
                <a:solidFill>
                  <a:srgbClr val="FF0000"/>
                </a:solidFill>
              </a:rPr>
              <a:t>tarım ve orman işçileri,</a:t>
            </a:r>
          </a:p>
          <a:p>
            <a:pPr algn="just" eaLnBrk="1" hangingPunct="1">
              <a:buClr>
                <a:srgbClr val="002060"/>
              </a:buClr>
            </a:pPr>
            <a:endParaRPr lang="tr-TR" sz="2400">
              <a:solidFill>
                <a:srgbClr val="FF0000"/>
              </a:solidFill>
            </a:endParaRPr>
          </a:p>
          <a:p>
            <a:pPr algn="just" eaLnBrk="1" hangingPunct="1">
              <a:buClr>
                <a:srgbClr val="002060"/>
              </a:buClr>
            </a:pPr>
            <a:r>
              <a:rPr lang="tr-TR" sz="2400" u="sng">
                <a:solidFill>
                  <a:srgbClr val="002060"/>
                </a:solidFill>
              </a:rPr>
              <a:t>İş kanunlarına göre </a:t>
            </a:r>
            <a:r>
              <a:rPr lang="tr-TR" sz="2400" u="sng">
                <a:solidFill>
                  <a:srgbClr val="FF0000"/>
                </a:solidFill>
              </a:rPr>
              <a:t>işçi sayılan kimseler</a:t>
            </a:r>
          </a:p>
        </p:txBody>
      </p:sp>
      <p:sp>
        <p:nvSpPr>
          <p:cNvPr id="32772" name="5 Slayt Numarası Yer Tutucusu"/>
          <p:cNvSpPr>
            <a:spLocks noGrp="1"/>
          </p:cNvSpPr>
          <p:nvPr>
            <p:ph type="sldNum" sz="quarter" idx="12"/>
          </p:nvPr>
        </p:nvSpPr>
        <p:spPr bwMode="auto">
          <a:noFill/>
          <a:ln>
            <a:miter lim="800000"/>
            <a:headEnd/>
            <a:tailEnd/>
          </a:ln>
        </p:spPr>
        <p:txBody>
          <a:bodyPr/>
          <a:lstStyle/>
          <a:p>
            <a:fld id="{78EC547B-196F-43E5-B136-605AE5B8D907}" type="slidenum">
              <a:rPr lang="tr-TR" smtClean="0">
                <a:solidFill>
                  <a:srgbClr val="898989"/>
                </a:solidFill>
              </a:rPr>
              <a:pPr/>
              <a:t>9</a:t>
            </a:fld>
            <a:endParaRPr lang="tr-TR" smtClean="0">
              <a:solidFill>
                <a:srgbClr val="898989"/>
              </a:solidFill>
            </a:endParaRPr>
          </a:p>
        </p:txBody>
      </p:sp>
      <p:pic>
        <p:nvPicPr>
          <p:cNvPr id="32773" name="Picture 9"/>
          <p:cNvPicPr>
            <a:picLocks noChangeAspect="1" noChangeArrowheads="1"/>
          </p:cNvPicPr>
          <p:nvPr/>
        </p:nvPicPr>
        <p:blipFill>
          <a:blip r:embed="rId3" cstate="print"/>
          <a:srcRect/>
          <a:stretch>
            <a:fillRect/>
          </a:stretch>
        </p:blipFill>
        <p:spPr bwMode="auto">
          <a:xfrm>
            <a:off x="6875463" y="3141663"/>
            <a:ext cx="1601787" cy="2159000"/>
          </a:xfrm>
          <a:prstGeom prst="rect">
            <a:avLst/>
          </a:prstGeom>
          <a:noFill/>
          <a:ln w="9525">
            <a:noFill/>
            <a:miter lim="800000"/>
            <a:headEnd/>
            <a:tailEnd/>
          </a:ln>
        </p:spPr>
      </p:pic>
      <p:pic>
        <p:nvPicPr>
          <p:cNvPr id="32774" name="Resim 3"/>
          <p:cNvPicPr>
            <a:picLocks noChangeAspect="1"/>
          </p:cNvPicPr>
          <p:nvPr/>
        </p:nvPicPr>
        <p:blipFill>
          <a:blip r:embed="rId4" cstate="print"/>
          <a:srcRect/>
          <a:stretch>
            <a:fillRect/>
          </a:stretch>
        </p:blipFill>
        <p:spPr bwMode="auto">
          <a:xfrm>
            <a:off x="107950" y="549275"/>
            <a:ext cx="863600" cy="576263"/>
          </a:xfrm>
          <a:prstGeom prst="rect">
            <a:avLst/>
          </a:prstGeom>
          <a:noFill/>
          <a:ln w="9525">
            <a:noFill/>
            <a:miter lim="800000"/>
            <a:headEnd/>
            <a:tailEnd/>
          </a:ln>
        </p:spPr>
      </p:pic>
      <p:sp>
        <p:nvSpPr>
          <p:cNvPr id="9" name="Yuvarlatılmış Dikdörtgen 8"/>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3. madde (d) bendi</a:t>
            </a:r>
          </a:p>
        </p:txBody>
      </p:sp>
      <p:sp>
        <p:nvSpPr>
          <p:cNvPr id="32776"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Tanımlar: Hizmetli</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2 Slayt Numarası Yer Tutucusu"/>
          <p:cNvSpPr>
            <a:spLocks noGrp="1"/>
          </p:cNvSpPr>
          <p:nvPr>
            <p:ph type="sldNum" sz="quarter" idx="12"/>
          </p:nvPr>
        </p:nvSpPr>
        <p:spPr bwMode="auto">
          <a:noFill/>
          <a:ln>
            <a:miter lim="800000"/>
            <a:headEnd/>
            <a:tailEnd/>
          </a:ln>
        </p:spPr>
        <p:txBody>
          <a:bodyPr/>
          <a:lstStyle/>
          <a:p>
            <a:fld id="{7236A273-F030-4D92-96BB-96D6325C526A}" type="slidenum">
              <a:rPr lang="tr-TR" smtClean="0">
                <a:solidFill>
                  <a:srgbClr val="898989"/>
                </a:solidFill>
              </a:rPr>
              <a:pPr/>
              <a:t>90</a:t>
            </a:fld>
            <a:endParaRPr lang="tr-TR" smtClean="0">
              <a:solidFill>
                <a:srgbClr val="898989"/>
              </a:solidFill>
            </a:endParaRPr>
          </a:p>
        </p:txBody>
      </p:sp>
      <p:sp>
        <p:nvSpPr>
          <p:cNvPr id="7" name="6 Dikdörtgen"/>
          <p:cNvSpPr>
            <a:spLocks noChangeArrowheads="1"/>
          </p:cNvSpPr>
          <p:nvPr/>
        </p:nvSpPr>
        <p:spPr bwMode="auto">
          <a:xfrm>
            <a:off x="131763" y="2205038"/>
            <a:ext cx="8921750" cy="1938337"/>
          </a:xfrm>
          <a:prstGeom prst="rect">
            <a:avLst/>
          </a:prstGeom>
          <a:noFill/>
          <a:ln w="9525">
            <a:noFill/>
            <a:miter lim="800000"/>
            <a:headEnd/>
            <a:tailEnd/>
          </a:ln>
        </p:spPr>
        <p:txBody>
          <a:bodyPr>
            <a:spAutoFit/>
          </a:bodyPr>
          <a:lstStyle/>
          <a:p>
            <a:pPr algn="just" eaLnBrk="1" hangingPunct="1"/>
            <a:r>
              <a:rPr lang="tr-TR" sz="2400">
                <a:solidFill>
                  <a:srgbClr val="002060"/>
                </a:solidFill>
              </a:rPr>
              <a:t>Geçici görevli olarak yurt içinde bir göreve gönderilen ve geçici görev bitiminde memuriyet mahalline dönmeyerek, iznini memuriyet mahalli dışında bir yerde kullananlara bu yerden memuriyet mahalline dönüşleri için harcırah (gündelik+yol) ödenmesi mümkün bulunmamaktadır.</a:t>
            </a:r>
          </a:p>
        </p:txBody>
      </p:sp>
      <p:pic>
        <p:nvPicPr>
          <p:cNvPr id="115716"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15717"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3" name="Resim 12"/>
          <p:cNvPicPr>
            <a:picLocks noChangeAspect="1"/>
          </p:cNvPicPr>
          <p:nvPr/>
        </p:nvPicPr>
        <p:blipFill>
          <a:blip r:embed="rId3" cstate="print"/>
          <a:srcRect/>
          <a:stretch>
            <a:fillRect/>
          </a:stretch>
        </p:blipFill>
        <p:spPr bwMode="auto">
          <a:xfrm>
            <a:off x="131763" y="1201738"/>
            <a:ext cx="839787" cy="714375"/>
          </a:xfrm>
          <a:prstGeom prst="rect">
            <a:avLst/>
          </a:prstGeom>
          <a:noFill/>
          <a:ln w="9525">
            <a:noFill/>
            <a:miter lim="800000"/>
            <a:headEnd/>
            <a:tailEnd/>
          </a:ln>
        </p:spPr>
      </p:pic>
      <p:sp>
        <p:nvSpPr>
          <p:cNvPr id="14" name="10 Metin kutusu"/>
          <p:cNvSpPr txBox="1">
            <a:spLocks noChangeArrowheads="1"/>
          </p:cNvSpPr>
          <p:nvPr/>
        </p:nvSpPr>
        <p:spPr bwMode="auto">
          <a:xfrm>
            <a:off x="1025525" y="1349375"/>
            <a:ext cx="8027988" cy="368300"/>
          </a:xfrm>
          <a:prstGeom prst="rect">
            <a:avLst/>
          </a:prstGeom>
          <a:noFill/>
          <a:ln w="9525">
            <a:noFill/>
            <a:miter lim="800000"/>
            <a:headEnd/>
            <a:tailEnd/>
          </a:ln>
        </p:spPr>
        <p:txBody>
          <a:bodyPr anchor="ctr">
            <a:spAutoFit/>
          </a:bodyPr>
          <a:lstStyle/>
          <a:p>
            <a:pPr algn="just"/>
            <a:r>
              <a:rPr lang="tr-TR" b="1" i="1"/>
              <a:t>Geçici görev dönüşünde izin kullananlara dönüş gündeliği ödenir mi ?</a:t>
            </a:r>
          </a:p>
        </p:txBody>
      </p:sp>
      <p:sp>
        <p:nvSpPr>
          <p:cNvPr id="15" name="Yuvarlatılmış Dikdörtgen 14"/>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Eğitici Görüşü</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0 Slayt Numarası Yer Tutucusu"/>
          <p:cNvSpPr>
            <a:spLocks noGrp="1"/>
          </p:cNvSpPr>
          <p:nvPr>
            <p:ph type="sldNum" sz="quarter" idx="12"/>
          </p:nvPr>
        </p:nvSpPr>
        <p:spPr bwMode="auto">
          <a:noFill/>
          <a:ln>
            <a:miter lim="800000"/>
            <a:headEnd/>
            <a:tailEnd/>
          </a:ln>
        </p:spPr>
        <p:txBody>
          <a:bodyPr/>
          <a:lstStyle/>
          <a:p>
            <a:fld id="{928D7366-ACB7-4D9B-92E9-E231557C396D}" type="slidenum">
              <a:rPr lang="tr-TR" smtClean="0">
                <a:solidFill>
                  <a:srgbClr val="898989"/>
                </a:solidFill>
              </a:rPr>
              <a:pPr/>
              <a:t>91</a:t>
            </a:fld>
            <a:endParaRPr lang="tr-TR" smtClean="0">
              <a:solidFill>
                <a:srgbClr val="898989"/>
              </a:solidFill>
            </a:endParaRPr>
          </a:p>
        </p:txBody>
      </p:sp>
      <p:sp>
        <p:nvSpPr>
          <p:cNvPr id="10" name="Dikdörtgen 3"/>
          <p:cNvSpPr>
            <a:spLocks noChangeArrowheads="1"/>
          </p:cNvSpPr>
          <p:nvPr/>
        </p:nvSpPr>
        <p:spPr bwMode="auto">
          <a:xfrm>
            <a:off x="250825" y="2679700"/>
            <a:ext cx="8713788" cy="892175"/>
          </a:xfrm>
          <a:prstGeom prst="rect">
            <a:avLst/>
          </a:prstGeom>
          <a:solidFill>
            <a:schemeClr val="accent4">
              <a:lumMod val="20000"/>
              <a:lumOff val="80000"/>
            </a:schemeClr>
          </a:solidFill>
          <a:ln>
            <a:noFill/>
          </a:ln>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defRPr/>
            </a:pPr>
            <a:r>
              <a:rPr lang="tr-TR" b="1" dirty="0" smtClean="0">
                <a:solidFill>
                  <a:srgbClr val="0070C0"/>
                </a:solidFill>
                <a:latin typeface="Arial" panose="020B0604020202020204" pitchFamily="34" charset="0"/>
              </a:rPr>
              <a:t>4- Sürekli Görev Yolluğu</a:t>
            </a:r>
          </a:p>
          <a:p>
            <a:pPr algn="ctr" eaLnBrk="1" hangingPunct="1">
              <a:spcBef>
                <a:spcPct val="0"/>
              </a:spcBef>
              <a:buClrTx/>
              <a:buSzTx/>
              <a:buFontTx/>
              <a:buNone/>
              <a:defRPr/>
            </a:pPr>
            <a:r>
              <a:rPr lang="tr-TR" sz="2000" b="1" dirty="0" smtClean="0">
                <a:solidFill>
                  <a:srgbClr val="0070C0"/>
                </a:solidFill>
                <a:latin typeface="Arial" panose="020B0604020202020204" pitchFamily="34" charset="0"/>
              </a:rPr>
              <a:t>(Gündelik + Yol + Aile Masrafı + Yer Değiştirme Masrafı)</a:t>
            </a:r>
            <a:endParaRPr lang="tr-TR" b="1" dirty="0" smtClean="0">
              <a:solidFill>
                <a:srgbClr val="0070C0"/>
              </a:solidFill>
              <a:latin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3 Slayt Numarası Yer Tutucusu"/>
          <p:cNvSpPr>
            <a:spLocks noGrp="1"/>
          </p:cNvSpPr>
          <p:nvPr>
            <p:ph type="sldNum" sz="quarter" idx="12"/>
          </p:nvPr>
        </p:nvSpPr>
        <p:spPr bwMode="auto">
          <a:noFill/>
          <a:ln>
            <a:miter lim="800000"/>
            <a:headEnd/>
            <a:tailEnd/>
          </a:ln>
        </p:spPr>
        <p:txBody>
          <a:bodyPr/>
          <a:lstStyle/>
          <a:p>
            <a:fld id="{FC953BF6-ACEB-4F80-B4FF-63F8A248AD61}" type="slidenum">
              <a:rPr lang="tr-TR" smtClean="0">
                <a:solidFill>
                  <a:srgbClr val="898989"/>
                </a:solidFill>
              </a:rPr>
              <a:pPr/>
              <a:t>92</a:t>
            </a:fld>
            <a:endParaRPr lang="tr-TR" smtClean="0">
              <a:solidFill>
                <a:srgbClr val="898989"/>
              </a:solidFill>
            </a:endParaRPr>
          </a:p>
        </p:txBody>
      </p:sp>
      <p:graphicFrame>
        <p:nvGraphicFramePr>
          <p:cNvPr id="9" name="object 3"/>
          <p:cNvGraphicFramePr>
            <a:graphicFrameLocks noGrp="1"/>
          </p:cNvGraphicFramePr>
          <p:nvPr/>
        </p:nvGraphicFramePr>
        <p:xfrm>
          <a:off x="523875" y="1446213"/>
          <a:ext cx="8243888" cy="5286375"/>
        </p:xfrm>
        <a:graphic>
          <a:graphicData uri="http://schemas.openxmlformats.org/drawingml/2006/table">
            <a:tbl>
              <a:tblPr firstRow="1" bandRow="1">
                <a:tableStyleId>{2D5ABB26-0587-4C30-8999-92F81FD0307C}</a:tableStyleId>
              </a:tblPr>
              <a:tblGrid>
                <a:gridCol w="4557036"/>
                <a:gridCol w="1349911"/>
                <a:gridCol w="566091"/>
                <a:gridCol w="1770850"/>
              </a:tblGrid>
              <a:tr h="831999">
                <a:tc gridSpan="4">
                  <a:txBody>
                    <a:bodyPr/>
                    <a:lstStyle/>
                    <a:p>
                      <a:pPr marL="25400" algn="just">
                        <a:lnSpc>
                          <a:spcPct val="100000"/>
                        </a:lnSpc>
                        <a:buClr>
                          <a:srgbClr val="002060"/>
                        </a:buClr>
                        <a:buFont typeface="Wingdings" pitchFamily="2" charset="2"/>
                        <a:buChar char="Ø"/>
                        <a:tabLst>
                          <a:tab pos="3303904" algn="l"/>
                        </a:tabLst>
                      </a:pPr>
                      <a:r>
                        <a:rPr lang="tr-TR" sz="2400" b="1" dirty="0" smtClean="0">
                          <a:solidFill>
                            <a:srgbClr val="FF0000"/>
                          </a:solidFill>
                          <a:latin typeface="Arial" pitchFamily="34" charset="0"/>
                          <a:cs typeface="Arial" pitchFamily="34" charset="0"/>
                        </a:rPr>
                        <a:t> </a:t>
                      </a:r>
                      <a:r>
                        <a:rPr sz="2400" b="1" dirty="0" smtClean="0">
                          <a:solidFill>
                            <a:srgbClr val="FF0000"/>
                          </a:solidFill>
                          <a:latin typeface="Arial" pitchFamily="34" charset="0"/>
                          <a:cs typeface="Arial" pitchFamily="34" charset="0"/>
                        </a:rPr>
                        <a:t>Yurt</a:t>
                      </a:r>
                      <a:r>
                        <a:rPr sz="2400" b="1" spc="-15" dirty="0" smtClean="0">
                          <a:solidFill>
                            <a:srgbClr val="FF0000"/>
                          </a:solidFill>
                          <a:latin typeface="Arial" pitchFamily="34" charset="0"/>
                          <a:cs typeface="Arial" pitchFamily="34" charset="0"/>
                        </a:rPr>
                        <a:t> </a:t>
                      </a:r>
                      <a:r>
                        <a:rPr sz="2400" b="1" spc="0" dirty="0" smtClean="0">
                          <a:solidFill>
                            <a:srgbClr val="FF0000"/>
                          </a:solidFill>
                          <a:latin typeface="Arial" pitchFamily="34" charset="0"/>
                          <a:cs typeface="Arial" pitchFamily="34" charset="0"/>
                        </a:rPr>
                        <a:t>içinde</a:t>
                      </a:r>
                      <a:r>
                        <a:rPr sz="2400" b="1" spc="15" dirty="0" smtClean="0">
                          <a:solidFill>
                            <a:srgbClr val="FF0000"/>
                          </a:solidFill>
                          <a:latin typeface="Arial" pitchFamily="34" charset="0"/>
                          <a:cs typeface="Arial" pitchFamily="34" charset="0"/>
                        </a:rPr>
                        <a:t> </a:t>
                      </a:r>
                      <a:r>
                        <a:rPr sz="2400" b="1" spc="0" dirty="0" err="1" smtClean="0">
                          <a:solidFill>
                            <a:srgbClr val="FF0000"/>
                          </a:solidFill>
                          <a:latin typeface="Arial" pitchFamily="34" charset="0"/>
                          <a:cs typeface="Arial" pitchFamily="34" charset="0"/>
                        </a:rPr>
                        <a:t>veya</a:t>
                      </a:r>
                      <a:r>
                        <a:rPr sz="2400" b="1" spc="-20" dirty="0" smtClean="0">
                          <a:solidFill>
                            <a:srgbClr val="FF0000"/>
                          </a:solidFill>
                          <a:latin typeface="Arial" pitchFamily="34" charset="0"/>
                          <a:cs typeface="Arial" pitchFamily="34" charset="0"/>
                        </a:rPr>
                        <a:t> </a:t>
                      </a:r>
                      <a:r>
                        <a:rPr sz="2400" b="1" spc="0" dirty="0" smtClean="0">
                          <a:solidFill>
                            <a:srgbClr val="FF0000"/>
                          </a:solidFill>
                          <a:latin typeface="Arial" pitchFamily="34" charset="0"/>
                          <a:cs typeface="Arial" pitchFamily="34" charset="0"/>
                        </a:rPr>
                        <a:t>yurt</a:t>
                      </a:r>
                      <a:r>
                        <a:rPr lang="tr-TR" sz="2400" b="1" spc="0" baseline="0" dirty="0" smtClean="0">
                          <a:solidFill>
                            <a:srgbClr val="FF0000"/>
                          </a:solidFill>
                          <a:latin typeface="Arial" pitchFamily="34" charset="0"/>
                          <a:cs typeface="Arial" pitchFamily="34" charset="0"/>
                        </a:rPr>
                        <a:t> </a:t>
                      </a:r>
                      <a:r>
                        <a:rPr sz="2400" b="1" spc="-15" dirty="0" err="1" smtClean="0">
                          <a:solidFill>
                            <a:srgbClr val="FF0000"/>
                          </a:solidFill>
                          <a:latin typeface="Arial" pitchFamily="34" charset="0"/>
                          <a:cs typeface="Arial" pitchFamily="34" charset="0"/>
                        </a:rPr>
                        <a:t>d</a:t>
                      </a:r>
                      <a:r>
                        <a:rPr sz="2400" b="1" spc="0" dirty="0" err="1" smtClean="0">
                          <a:solidFill>
                            <a:srgbClr val="FF0000"/>
                          </a:solidFill>
                          <a:latin typeface="Arial" pitchFamily="34" charset="0"/>
                          <a:cs typeface="Arial" pitchFamily="34" charset="0"/>
                        </a:rPr>
                        <a:t>ışında</a:t>
                      </a:r>
                      <a:r>
                        <a:rPr lang="tr-TR" sz="2400" b="1" spc="0" dirty="0" smtClean="0">
                          <a:solidFill>
                            <a:srgbClr val="FF0000"/>
                          </a:solidFill>
                          <a:latin typeface="Arial" pitchFamily="34" charset="0"/>
                          <a:cs typeface="Arial" pitchFamily="34" charset="0"/>
                        </a:rPr>
                        <a:t> sürekli bir</a:t>
                      </a:r>
                      <a:r>
                        <a:rPr lang="tr-TR" sz="2400" b="1" spc="0" baseline="0" dirty="0" smtClean="0">
                          <a:solidFill>
                            <a:srgbClr val="FF0000"/>
                          </a:solidFill>
                          <a:latin typeface="Arial" pitchFamily="34" charset="0"/>
                          <a:cs typeface="Arial" pitchFamily="34" charset="0"/>
                        </a:rPr>
                        <a:t> göreve </a:t>
                      </a:r>
                      <a:r>
                        <a:rPr lang="tr-TR" sz="2400" b="1" spc="0" baseline="0" dirty="0" smtClean="0">
                          <a:solidFill>
                            <a:srgbClr val="002060"/>
                          </a:solidFill>
                          <a:latin typeface="Arial" pitchFamily="34" charset="0"/>
                          <a:cs typeface="Arial" pitchFamily="34" charset="0"/>
                        </a:rPr>
                        <a:t>naklen</a:t>
                      </a:r>
                      <a:endParaRPr sz="2400" b="1" dirty="0">
                        <a:solidFill>
                          <a:srgbClr val="002060"/>
                        </a:solidFill>
                        <a:latin typeface="Arial" pitchFamily="34" charset="0"/>
                        <a:cs typeface="Arial" pitchFamily="34" charset="0"/>
                      </a:endParaRPr>
                    </a:p>
                  </a:txBody>
                  <a:tcPr marL="0" marR="0" marT="0" marB="0"/>
                </a:tc>
                <a:tc hMerge="1">
                  <a:txBody>
                    <a:bodyPr/>
                    <a:lstStyle/>
                    <a:p>
                      <a:pPr marL="46355" algn="just">
                        <a:lnSpc>
                          <a:spcPct val="100000"/>
                        </a:lnSpc>
                        <a:buClr>
                          <a:srgbClr val="002060"/>
                        </a:buClr>
                      </a:pPr>
                      <a:endParaRPr sz="2400" b="1" dirty="0">
                        <a:solidFill>
                          <a:srgbClr val="FF0000"/>
                        </a:solidFill>
                        <a:latin typeface="Arial" pitchFamily="34" charset="0"/>
                        <a:cs typeface="Arial" pitchFamily="34" charset="0"/>
                      </a:endParaRPr>
                    </a:p>
                  </a:txBody>
                  <a:tcPr marL="0" marR="0" marT="0" marB="0"/>
                </a:tc>
                <a:tc hMerge="1">
                  <a:txBody>
                    <a:bodyPr/>
                    <a:lstStyle/>
                    <a:p>
                      <a:pPr marL="66040" algn="just">
                        <a:lnSpc>
                          <a:spcPct val="100000"/>
                        </a:lnSpc>
                        <a:buClr>
                          <a:srgbClr val="002060"/>
                        </a:buClr>
                      </a:pPr>
                      <a:endParaRPr sz="2400" b="1" dirty="0">
                        <a:solidFill>
                          <a:srgbClr val="FF0000"/>
                        </a:solidFill>
                        <a:latin typeface="Arial" pitchFamily="34" charset="0"/>
                        <a:cs typeface="Arial" pitchFamily="34" charset="0"/>
                      </a:endParaRPr>
                    </a:p>
                  </a:txBody>
                  <a:tcPr marL="0" marR="0" marT="0" marB="0"/>
                </a:tc>
                <a:tc hMerge="1">
                  <a:txBody>
                    <a:bodyPr/>
                    <a:lstStyle/>
                    <a:p>
                      <a:pPr marL="65405" algn="just">
                        <a:lnSpc>
                          <a:spcPct val="100000"/>
                        </a:lnSpc>
                        <a:buClr>
                          <a:srgbClr val="002060"/>
                        </a:buClr>
                      </a:pPr>
                      <a:endParaRPr sz="2400" b="1" dirty="0">
                        <a:solidFill>
                          <a:srgbClr val="FF0000"/>
                        </a:solidFill>
                        <a:latin typeface="Arial" pitchFamily="34" charset="0"/>
                        <a:cs typeface="Arial" pitchFamily="34" charset="0"/>
                      </a:endParaRPr>
                    </a:p>
                  </a:txBody>
                  <a:tcPr marL="0" marR="0" marT="0" marB="0"/>
                </a:tc>
              </a:tr>
              <a:tr h="842191">
                <a:tc>
                  <a:txBody>
                    <a:bodyPr/>
                    <a:lstStyle/>
                    <a:p>
                      <a:pPr marL="25400" algn="just">
                        <a:lnSpc>
                          <a:spcPct val="100000"/>
                        </a:lnSpc>
                        <a:buFont typeface="Wingdings" pitchFamily="2" charset="2"/>
                        <a:buNone/>
                      </a:pPr>
                      <a:r>
                        <a:rPr sz="2400" b="1" dirty="0" err="1" smtClean="0">
                          <a:solidFill>
                            <a:srgbClr val="002060"/>
                          </a:solidFill>
                          <a:latin typeface="Arial" pitchFamily="34" charset="0"/>
                          <a:cs typeface="Arial" pitchFamily="34" charset="0"/>
                        </a:rPr>
                        <a:t>atananlara</a:t>
                      </a:r>
                      <a:r>
                        <a:rPr sz="2400" b="1" spc="15" dirty="0" smtClean="0">
                          <a:solidFill>
                            <a:srgbClr val="002060"/>
                          </a:solidFill>
                          <a:latin typeface="Arial" pitchFamily="34" charset="0"/>
                          <a:cs typeface="Arial" pitchFamily="34" charset="0"/>
                        </a:rPr>
                        <a:t> </a:t>
                      </a:r>
                      <a:r>
                        <a:rPr sz="2400" b="1" spc="0" dirty="0" smtClean="0">
                          <a:solidFill>
                            <a:srgbClr val="002060"/>
                          </a:solidFill>
                          <a:latin typeface="Arial" pitchFamily="34" charset="0"/>
                          <a:cs typeface="Arial" pitchFamily="34" charset="0"/>
                        </a:rPr>
                        <a:t>ö</a:t>
                      </a:r>
                      <a:r>
                        <a:rPr sz="2400" b="1" spc="-10" dirty="0" smtClean="0">
                          <a:solidFill>
                            <a:srgbClr val="002060"/>
                          </a:solidFill>
                          <a:latin typeface="Arial" pitchFamily="34" charset="0"/>
                          <a:cs typeface="Arial" pitchFamily="34" charset="0"/>
                        </a:rPr>
                        <a:t>d</a:t>
                      </a:r>
                      <a:r>
                        <a:rPr sz="2400" b="1" spc="0" dirty="0" smtClean="0">
                          <a:solidFill>
                            <a:srgbClr val="002060"/>
                          </a:solidFill>
                          <a:latin typeface="Arial" pitchFamily="34" charset="0"/>
                          <a:cs typeface="Arial" pitchFamily="34" charset="0"/>
                        </a:rPr>
                        <a:t>enir ve</a:t>
                      </a:r>
                      <a:endParaRPr sz="2400" b="1" dirty="0">
                        <a:solidFill>
                          <a:srgbClr val="002060"/>
                        </a:solidFill>
                        <a:latin typeface="Arial" pitchFamily="34" charset="0"/>
                        <a:cs typeface="Arial" pitchFamily="34" charset="0"/>
                      </a:endParaRPr>
                    </a:p>
                  </a:txBody>
                  <a:tcPr marL="0" marR="0" marT="0" marB="0"/>
                </a:tc>
                <a:tc>
                  <a:txBody>
                    <a:bodyPr/>
                    <a:lstStyle/>
                    <a:p>
                      <a:pPr algn="just"/>
                      <a:endParaRPr sz="2400" b="1" dirty="0">
                        <a:solidFill>
                          <a:srgbClr val="002060"/>
                        </a:solidFill>
                        <a:latin typeface="Arial" pitchFamily="34" charset="0"/>
                        <a:cs typeface="Arial" pitchFamily="34" charset="0"/>
                      </a:endParaRPr>
                    </a:p>
                  </a:txBody>
                  <a:tcPr marL="0" marR="0" marT="0" marB="0"/>
                </a:tc>
                <a:tc>
                  <a:txBody>
                    <a:bodyPr/>
                    <a:lstStyle/>
                    <a:p>
                      <a:pPr algn="just"/>
                      <a:endParaRPr sz="2400" b="1" dirty="0">
                        <a:solidFill>
                          <a:srgbClr val="002060"/>
                        </a:solidFill>
                        <a:latin typeface="Arial" pitchFamily="34" charset="0"/>
                        <a:cs typeface="Arial" pitchFamily="34" charset="0"/>
                      </a:endParaRPr>
                    </a:p>
                  </a:txBody>
                  <a:tcPr marL="0" marR="0" marT="0" marB="0"/>
                </a:tc>
                <a:tc>
                  <a:txBody>
                    <a:bodyPr/>
                    <a:lstStyle/>
                    <a:p>
                      <a:pPr algn="just"/>
                      <a:endParaRPr sz="2400" b="1" dirty="0">
                        <a:solidFill>
                          <a:srgbClr val="002060"/>
                        </a:solidFill>
                        <a:latin typeface="Arial" pitchFamily="34" charset="0"/>
                        <a:cs typeface="Arial" pitchFamily="34" charset="0"/>
                      </a:endParaRPr>
                    </a:p>
                  </a:txBody>
                  <a:tcPr marL="0" marR="0" marT="0" marB="0"/>
                </a:tc>
              </a:tr>
              <a:tr h="841479">
                <a:tc>
                  <a:txBody>
                    <a:bodyPr/>
                    <a:lstStyle/>
                    <a:p>
                      <a:pPr marL="368300" indent="-342900" algn="just">
                        <a:lnSpc>
                          <a:spcPct val="100000"/>
                        </a:lnSpc>
                        <a:buFont typeface="Wingdings" pitchFamily="2" charset="2"/>
                        <a:buChar char="Ø"/>
                        <a:tabLst>
                          <a:tab pos="430530" algn="l"/>
                          <a:tab pos="975360" algn="l"/>
                        </a:tabLst>
                      </a:pPr>
                      <a:r>
                        <a:rPr lang="tr-TR" sz="2400" b="1" dirty="0" smtClean="0">
                          <a:solidFill>
                            <a:srgbClr val="002060"/>
                          </a:solidFill>
                          <a:latin typeface="Arial" pitchFamily="34" charset="0"/>
                          <a:cs typeface="Arial" pitchFamily="34" charset="0"/>
                        </a:rPr>
                        <a:t> Y</a:t>
                      </a:r>
                      <a:r>
                        <a:rPr sz="2400" b="1" dirty="0" err="1" smtClean="0">
                          <a:solidFill>
                            <a:srgbClr val="002060"/>
                          </a:solidFill>
                          <a:latin typeface="Arial" pitchFamily="34" charset="0"/>
                          <a:cs typeface="Arial" pitchFamily="34" charset="0"/>
                        </a:rPr>
                        <a:t>ol</a:t>
                      </a:r>
                      <a:r>
                        <a:rPr lang="tr-TR" sz="2400" b="1" dirty="0" smtClean="0">
                          <a:solidFill>
                            <a:srgbClr val="002060"/>
                          </a:solidFill>
                          <a:latin typeface="Arial" pitchFamily="34" charset="0"/>
                          <a:cs typeface="Arial" pitchFamily="34" charset="0"/>
                        </a:rPr>
                        <a:t> </a:t>
                      </a:r>
                      <a:r>
                        <a:rPr sz="2400" b="1" dirty="0" err="1" smtClean="0">
                          <a:solidFill>
                            <a:srgbClr val="002060"/>
                          </a:solidFill>
                          <a:latin typeface="Arial" pitchFamily="34" charset="0"/>
                          <a:cs typeface="Arial" pitchFamily="34" charset="0"/>
                        </a:rPr>
                        <a:t>masr</a:t>
                      </a:r>
                      <a:r>
                        <a:rPr sz="2400" b="1" spc="-10" dirty="0" err="1" smtClean="0">
                          <a:solidFill>
                            <a:srgbClr val="002060"/>
                          </a:solidFill>
                          <a:latin typeface="Arial" pitchFamily="34" charset="0"/>
                          <a:cs typeface="Arial" pitchFamily="34" charset="0"/>
                        </a:rPr>
                        <a:t>a</a:t>
                      </a:r>
                      <a:r>
                        <a:rPr sz="2400" b="1" spc="0" dirty="0" err="1" smtClean="0">
                          <a:solidFill>
                            <a:srgbClr val="002060"/>
                          </a:solidFill>
                          <a:latin typeface="Arial" pitchFamily="34" charset="0"/>
                          <a:cs typeface="Arial" pitchFamily="34" charset="0"/>
                        </a:rPr>
                        <a:t>fı</a:t>
                      </a:r>
                      <a:endParaRPr sz="2400" b="1" dirty="0">
                        <a:solidFill>
                          <a:srgbClr val="002060"/>
                        </a:solidFill>
                        <a:latin typeface="Arial" pitchFamily="34" charset="0"/>
                        <a:cs typeface="Arial" pitchFamily="34" charset="0"/>
                      </a:endParaRPr>
                    </a:p>
                  </a:txBody>
                  <a:tcPr marL="0" marR="0" marT="0" marB="0"/>
                </a:tc>
                <a:tc>
                  <a:txBody>
                    <a:bodyPr/>
                    <a:lstStyle/>
                    <a:p>
                      <a:pPr algn="just">
                        <a:buFont typeface="Wingdings" pitchFamily="2" charset="2"/>
                        <a:buChar char="q"/>
                      </a:pPr>
                      <a:endParaRPr sz="2400" b="1">
                        <a:solidFill>
                          <a:srgbClr val="002060"/>
                        </a:solidFill>
                        <a:latin typeface="Arial" pitchFamily="34" charset="0"/>
                        <a:cs typeface="Arial" pitchFamily="34" charset="0"/>
                      </a:endParaRPr>
                    </a:p>
                  </a:txBody>
                  <a:tcPr marL="0" marR="0" marT="0" marB="0"/>
                </a:tc>
                <a:tc>
                  <a:txBody>
                    <a:bodyPr/>
                    <a:lstStyle/>
                    <a:p>
                      <a:pPr algn="just"/>
                      <a:endParaRPr sz="2400" b="1">
                        <a:solidFill>
                          <a:srgbClr val="002060"/>
                        </a:solidFill>
                        <a:latin typeface="Arial" pitchFamily="34" charset="0"/>
                        <a:cs typeface="Arial" pitchFamily="34" charset="0"/>
                      </a:endParaRPr>
                    </a:p>
                  </a:txBody>
                  <a:tcPr marL="0" marR="0" marT="0" marB="0"/>
                </a:tc>
                <a:tc>
                  <a:txBody>
                    <a:bodyPr/>
                    <a:lstStyle/>
                    <a:p>
                      <a:pPr algn="just"/>
                      <a:endParaRPr sz="2400" b="1" dirty="0">
                        <a:solidFill>
                          <a:srgbClr val="002060"/>
                        </a:solidFill>
                        <a:latin typeface="Arial" pitchFamily="34" charset="0"/>
                        <a:cs typeface="Arial" pitchFamily="34" charset="0"/>
                      </a:endParaRPr>
                    </a:p>
                  </a:txBody>
                  <a:tcPr marL="0" marR="0" marT="0" marB="0"/>
                </a:tc>
              </a:tr>
              <a:tr h="841551">
                <a:tc>
                  <a:txBody>
                    <a:bodyPr/>
                    <a:lstStyle/>
                    <a:p>
                      <a:pPr marL="368300" indent="-342900" algn="just">
                        <a:lnSpc>
                          <a:spcPct val="100000"/>
                        </a:lnSpc>
                        <a:buFont typeface="Wingdings" pitchFamily="2" charset="2"/>
                        <a:buChar char="Ø"/>
                        <a:tabLst>
                          <a:tab pos="430530" algn="l"/>
                        </a:tabLst>
                      </a:pPr>
                      <a:r>
                        <a:rPr lang="tr-TR" sz="2400" b="1" dirty="0" smtClean="0">
                          <a:solidFill>
                            <a:srgbClr val="002060"/>
                          </a:solidFill>
                          <a:latin typeface="Arial" pitchFamily="34" charset="0"/>
                          <a:cs typeface="Arial" pitchFamily="34" charset="0"/>
                        </a:rPr>
                        <a:t> G</a:t>
                      </a:r>
                      <a:r>
                        <a:rPr sz="2400" b="1" dirty="0" err="1" smtClean="0">
                          <a:solidFill>
                            <a:srgbClr val="002060"/>
                          </a:solidFill>
                          <a:latin typeface="Arial" pitchFamily="34" charset="0"/>
                          <a:cs typeface="Arial" pitchFamily="34" charset="0"/>
                        </a:rPr>
                        <a:t>ündelik</a:t>
                      </a:r>
                      <a:endParaRPr sz="2400" b="1" dirty="0">
                        <a:solidFill>
                          <a:srgbClr val="002060"/>
                        </a:solidFill>
                        <a:latin typeface="Arial" pitchFamily="34" charset="0"/>
                        <a:cs typeface="Arial" pitchFamily="34" charset="0"/>
                      </a:endParaRPr>
                    </a:p>
                  </a:txBody>
                  <a:tcPr marL="0" marR="0" marT="0" marB="0"/>
                </a:tc>
                <a:tc>
                  <a:txBody>
                    <a:bodyPr/>
                    <a:lstStyle/>
                    <a:p>
                      <a:pPr algn="just">
                        <a:buFont typeface="Wingdings" pitchFamily="2" charset="2"/>
                        <a:buChar char="q"/>
                      </a:pPr>
                      <a:endParaRPr sz="2400" b="1">
                        <a:solidFill>
                          <a:srgbClr val="002060"/>
                        </a:solidFill>
                        <a:latin typeface="Arial" pitchFamily="34" charset="0"/>
                        <a:cs typeface="Arial" pitchFamily="34" charset="0"/>
                      </a:endParaRPr>
                    </a:p>
                  </a:txBody>
                  <a:tcPr marL="0" marR="0" marT="0" marB="0"/>
                </a:tc>
                <a:tc>
                  <a:txBody>
                    <a:bodyPr/>
                    <a:lstStyle/>
                    <a:p>
                      <a:pPr algn="just"/>
                      <a:endParaRPr sz="2400" b="1">
                        <a:solidFill>
                          <a:srgbClr val="002060"/>
                        </a:solidFill>
                        <a:latin typeface="Arial" pitchFamily="34" charset="0"/>
                        <a:cs typeface="Arial" pitchFamily="34" charset="0"/>
                      </a:endParaRPr>
                    </a:p>
                  </a:txBody>
                  <a:tcPr marL="0" marR="0" marT="0" marB="0"/>
                </a:tc>
                <a:tc>
                  <a:txBody>
                    <a:bodyPr/>
                    <a:lstStyle/>
                    <a:p>
                      <a:pPr algn="just"/>
                      <a:endParaRPr sz="2400" b="1" dirty="0">
                        <a:solidFill>
                          <a:srgbClr val="002060"/>
                        </a:solidFill>
                        <a:latin typeface="Arial" pitchFamily="34" charset="0"/>
                        <a:cs typeface="Arial" pitchFamily="34" charset="0"/>
                      </a:endParaRPr>
                    </a:p>
                  </a:txBody>
                  <a:tcPr marL="0" marR="0" marT="0" marB="0"/>
                </a:tc>
              </a:tr>
              <a:tr h="1097348">
                <a:tc>
                  <a:txBody>
                    <a:bodyPr/>
                    <a:lstStyle/>
                    <a:p>
                      <a:pPr marL="368300" indent="-342900" algn="just">
                        <a:lnSpc>
                          <a:spcPct val="100000"/>
                        </a:lnSpc>
                        <a:buFont typeface="Wingdings" pitchFamily="2" charset="2"/>
                        <a:buChar char="Ø"/>
                      </a:pPr>
                      <a:r>
                        <a:rPr lang="tr-TR" sz="2400" b="1" spc="0" baseline="0" dirty="0" smtClean="0">
                          <a:solidFill>
                            <a:srgbClr val="002060"/>
                          </a:solidFill>
                          <a:latin typeface="Arial" pitchFamily="34" charset="0"/>
                          <a:cs typeface="Arial" pitchFamily="34" charset="0"/>
                        </a:rPr>
                        <a:t> </a:t>
                      </a:r>
                      <a:r>
                        <a:rPr lang="tr-TR" sz="2400" b="1" spc="0" dirty="0" smtClean="0">
                          <a:solidFill>
                            <a:srgbClr val="002060"/>
                          </a:solidFill>
                          <a:latin typeface="Arial" pitchFamily="34" charset="0"/>
                          <a:cs typeface="Arial" pitchFamily="34" charset="0"/>
                        </a:rPr>
                        <a:t>A</a:t>
                      </a:r>
                      <a:r>
                        <a:rPr sz="2400" b="1" spc="0" dirty="0" err="1" smtClean="0">
                          <a:solidFill>
                            <a:srgbClr val="002060"/>
                          </a:solidFill>
                          <a:latin typeface="Arial" pitchFamily="34" charset="0"/>
                          <a:cs typeface="Arial" pitchFamily="34" charset="0"/>
                        </a:rPr>
                        <a:t>ile</a:t>
                      </a:r>
                      <a:r>
                        <a:rPr sz="2400" b="1" spc="0" dirty="0" smtClean="0">
                          <a:solidFill>
                            <a:srgbClr val="002060"/>
                          </a:solidFill>
                          <a:latin typeface="Arial" pitchFamily="34" charset="0"/>
                          <a:cs typeface="Arial" pitchFamily="34" charset="0"/>
                        </a:rPr>
                        <a:t> </a:t>
                      </a:r>
                      <a:r>
                        <a:rPr sz="2400" b="1" spc="0" dirty="0" err="1" smtClean="0">
                          <a:solidFill>
                            <a:srgbClr val="002060"/>
                          </a:solidFill>
                          <a:latin typeface="Arial" pitchFamily="34" charset="0"/>
                          <a:cs typeface="Arial" pitchFamily="34" charset="0"/>
                        </a:rPr>
                        <a:t>m</a:t>
                      </a:r>
                      <a:r>
                        <a:rPr sz="2400" b="1" spc="-10" dirty="0" err="1" smtClean="0">
                          <a:solidFill>
                            <a:srgbClr val="002060"/>
                          </a:solidFill>
                          <a:latin typeface="Arial" pitchFamily="34" charset="0"/>
                          <a:cs typeface="Arial" pitchFamily="34" charset="0"/>
                        </a:rPr>
                        <a:t>a</a:t>
                      </a:r>
                      <a:r>
                        <a:rPr sz="2400" b="1" spc="0" dirty="0" err="1" smtClean="0">
                          <a:solidFill>
                            <a:srgbClr val="002060"/>
                          </a:solidFill>
                          <a:latin typeface="Arial" pitchFamily="34" charset="0"/>
                          <a:cs typeface="Arial" pitchFamily="34" charset="0"/>
                        </a:rPr>
                        <a:t>sr</a:t>
                      </a:r>
                      <a:r>
                        <a:rPr sz="2400" b="1" spc="-15" dirty="0" err="1" smtClean="0">
                          <a:solidFill>
                            <a:srgbClr val="002060"/>
                          </a:solidFill>
                          <a:latin typeface="Arial" pitchFamily="34" charset="0"/>
                          <a:cs typeface="Arial" pitchFamily="34" charset="0"/>
                        </a:rPr>
                        <a:t>a</a:t>
                      </a:r>
                      <a:r>
                        <a:rPr sz="2400" b="1" spc="0" dirty="0" err="1" smtClean="0">
                          <a:solidFill>
                            <a:srgbClr val="002060"/>
                          </a:solidFill>
                          <a:latin typeface="Arial" pitchFamily="34" charset="0"/>
                          <a:cs typeface="Arial" pitchFamily="34" charset="0"/>
                        </a:rPr>
                        <a:t>fı</a:t>
                      </a:r>
                      <a:endParaRPr lang="tr-TR" sz="2400" b="1" spc="0" dirty="0" smtClean="0">
                        <a:solidFill>
                          <a:srgbClr val="002060"/>
                        </a:solidFill>
                        <a:latin typeface="Arial" pitchFamily="34" charset="0"/>
                        <a:cs typeface="Arial" pitchFamily="34" charset="0"/>
                      </a:endParaRPr>
                    </a:p>
                    <a:p>
                      <a:pPr marL="368300" indent="-342900" algn="just">
                        <a:lnSpc>
                          <a:spcPct val="100000"/>
                        </a:lnSpc>
                        <a:buFont typeface="Wingdings" pitchFamily="2" charset="2"/>
                        <a:buChar char="Ø"/>
                      </a:pPr>
                      <a:endParaRPr lang="tr-TR" sz="2400" b="1" spc="0" dirty="0" smtClean="0">
                        <a:solidFill>
                          <a:srgbClr val="002060"/>
                        </a:solidFill>
                        <a:latin typeface="Arial" pitchFamily="34" charset="0"/>
                        <a:cs typeface="Arial" pitchFamily="34" charset="0"/>
                      </a:endParaRPr>
                    </a:p>
                    <a:p>
                      <a:pPr marL="25400" indent="0" algn="just">
                        <a:lnSpc>
                          <a:spcPct val="100000"/>
                        </a:lnSpc>
                        <a:buFont typeface="Wingdings" pitchFamily="2" charset="2"/>
                        <a:buNone/>
                      </a:pPr>
                      <a:endParaRPr sz="2400" b="1" dirty="0">
                        <a:solidFill>
                          <a:srgbClr val="002060"/>
                        </a:solidFill>
                        <a:latin typeface="Arial" pitchFamily="34" charset="0"/>
                        <a:cs typeface="Arial" pitchFamily="34" charset="0"/>
                      </a:endParaRPr>
                    </a:p>
                  </a:txBody>
                  <a:tcPr marL="0" marR="0" marT="0" marB="0"/>
                </a:tc>
                <a:tc>
                  <a:txBody>
                    <a:bodyPr/>
                    <a:lstStyle/>
                    <a:p>
                      <a:pPr algn="just">
                        <a:buFont typeface="Wingdings" pitchFamily="2" charset="2"/>
                        <a:buChar char="q"/>
                      </a:pPr>
                      <a:endParaRPr sz="2400" b="1" dirty="0">
                        <a:solidFill>
                          <a:srgbClr val="002060"/>
                        </a:solidFill>
                        <a:latin typeface="Arial" pitchFamily="34" charset="0"/>
                        <a:cs typeface="Arial" pitchFamily="34" charset="0"/>
                      </a:endParaRPr>
                    </a:p>
                  </a:txBody>
                  <a:tcPr marL="0" marR="0" marT="0" marB="0"/>
                </a:tc>
                <a:tc>
                  <a:txBody>
                    <a:bodyPr/>
                    <a:lstStyle/>
                    <a:p>
                      <a:pPr algn="just"/>
                      <a:endParaRPr sz="2400" b="1">
                        <a:solidFill>
                          <a:srgbClr val="002060"/>
                        </a:solidFill>
                        <a:latin typeface="Arial" pitchFamily="34" charset="0"/>
                        <a:cs typeface="Arial" pitchFamily="34" charset="0"/>
                      </a:endParaRPr>
                    </a:p>
                  </a:txBody>
                  <a:tcPr marL="0" marR="0" marT="0" marB="0"/>
                </a:tc>
                <a:tc>
                  <a:txBody>
                    <a:bodyPr/>
                    <a:lstStyle/>
                    <a:p>
                      <a:pPr algn="just"/>
                      <a:endParaRPr sz="2400" b="1" dirty="0">
                        <a:solidFill>
                          <a:srgbClr val="002060"/>
                        </a:solidFill>
                        <a:latin typeface="Arial" pitchFamily="34" charset="0"/>
                        <a:cs typeface="Arial" pitchFamily="34" charset="0"/>
                      </a:endParaRPr>
                    </a:p>
                  </a:txBody>
                  <a:tcPr marL="0" marR="0" marT="0" marB="0"/>
                </a:tc>
              </a:tr>
              <a:tr h="831807">
                <a:tc>
                  <a:txBody>
                    <a:bodyPr/>
                    <a:lstStyle/>
                    <a:p>
                      <a:pPr marL="368300" indent="-342900" algn="just">
                        <a:lnSpc>
                          <a:spcPct val="100000"/>
                        </a:lnSpc>
                        <a:buFont typeface="Wingdings" pitchFamily="2" charset="2"/>
                        <a:buChar char="Ø"/>
                        <a:tabLst>
                          <a:tab pos="2572385" algn="l"/>
                        </a:tabLst>
                      </a:pPr>
                      <a:r>
                        <a:rPr lang="tr-TR" sz="2400" b="1" spc="0" dirty="0" smtClean="0">
                          <a:solidFill>
                            <a:srgbClr val="002060"/>
                          </a:solidFill>
                          <a:latin typeface="Arial" pitchFamily="34" charset="0"/>
                          <a:cs typeface="Arial" pitchFamily="34" charset="0"/>
                        </a:rPr>
                        <a:t> Y</a:t>
                      </a:r>
                      <a:r>
                        <a:rPr sz="2400" b="1" spc="0" dirty="0" err="1" smtClean="0">
                          <a:solidFill>
                            <a:srgbClr val="002060"/>
                          </a:solidFill>
                          <a:latin typeface="Arial" pitchFamily="34" charset="0"/>
                          <a:cs typeface="Arial" pitchFamily="34" charset="0"/>
                        </a:rPr>
                        <a:t>er</a:t>
                      </a:r>
                      <a:r>
                        <a:rPr sz="2400" b="1" spc="-25" dirty="0" smtClean="0">
                          <a:solidFill>
                            <a:srgbClr val="002060"/>
                          </a:solidFill>
                          <a:latin typeface="Arial" pitchFamily="34" charset="0"/>
                          <a:cs typeface="Arial" pitchFamily="34" charset="0"/>
                        </a:rPr>
                        <a:t> </a:t>
                      </a:r>
                      <a:r>
                        <a:rPr sz="2400" b="1" spc="0" dirty="0" smtClean="0">
                          <a:solidFill>
                            <a:srgbClr val="002060"/>
                          </a:solidFill>
                          <a:latin typeface="Arial" pitchFamily="34" charset="0"/>
                          <a:cs typeface="Arial" pitchFamily="34" charset="0"/>
                        </a:rPr>
                        <a:t>deği</a:t>
                      </a:r>
                      <a:r>
                        <a:rPr sz="2400" b="1" spc="-10" dirty="0" smtClean="0">
                          <a:solidFill>
                            <a:srgbClr val="002060"/>
                          </a:solidFill>
                          <a:latin typeface="Arial" pitchFamily="34" charset="0"/>
                          <a:cs typeface="Arial" pitchFamily="34" charset="0"/>
                        </a:rPr>
                        <a:t>ş</a:t>
                      </a:r>
                      <a:r>
                        <a:rPr sz="2400" b="1" spc="0" dirty="0" smtClean="0">
                          <a:solidFill>
                            <a:srgbClr val="002060"/>
                          </a:solidFill>
                          <a:latin typeface="Arial" pitchFamily="34" charset="0"/>
                          <a:cs typeface="Arial" pitchFamily="34" charset="0"/>
                        </a:rPr>
                        <a:t>tir</a:t>
                      </a:r>
                      <a:r>
                        <a:rPr sz="2400" b="1" spc="-10" dirty="0" smtClean="0">
                          <a:solidFill>
                            <a:srgbClr val="002060"/>
                          </a:solidFill>
                          <a:latin typeface="Arial" pitchFamily="34" charset="0"/>
                          <a:cs typeface="Arial" pitchFamily="34" charset="0"/>
                        </a:rPr>
                        <a:t>m</a:t>
                      </a:r>
                      <a:r>
                        <a:rPr sz="2400" b="1" spc="0" dirty="0" smtClean="0">
                          <a:solidFill>
                            <a:srgbClr val="002060"/>
                          </a:solidFill>
                          <a:latin typeface="Arial" pitchFamily="34" charset="0"/>
                          <a:cs typeface="Arial" pitchFamily="34" charset="0"/>
                        </a:rPr>
                        <a:t>e	ma</a:t>
                      </a:r>
                      <a:r>
                        <a:rPr sz="2400" b="1" spc="-10" dirty="0" smtClean="0">
                          <a:solidFill>
                            <a:srgbClr val="002060"/>
                          </a:solidFill>
                          <a:latin typeface="Arial" pitchFamily="34" charset="0"/>
                          <a:cs typeface="Arial" pitchFamily="34" charset="0"/>
                        </a:rPr>
                        <a:t>s</a:t>
                      </a:r>
                      <a:r>
                        <a:rPr sz="2400" b="1" spc="0" dirty="0" smtClean="0">
                          <a:solidFill>
                            <a:srgbClr val="002060"/>
                          </a:solidFill>
                          <a:latin typeface="Arial" pitchFamily="34" charset="0"/>
                          <a:cs typeface="Arial" pitchFamily="34" charset="0"/>
                        </a:rPr>
                        <a:t>rafından</a:t>
                      </a:r>
                      <a:endParaRPr sz="2400" b="1" dirty="0">
                        <a:solidFill>
                          <a:srgbClr val="002060"/>
                        </a:solidFill>
                        <a:latin typeface="Arial" pitchFamily="34" charset="0"/>
                        <a:cs typeface="Arial" pitchFamily="34" charset="0"/>
                      </a:endParaRPr>
                    </a:p>
                  </a:txBody>
                  <a:tcPr marL="0" marR="0" marT="0" marB="0"/>
                </a:tc>
                <a:tc>
                  <a:txBody>
                    <a:bodyPr/>
                    <a:lstStyle/>
                    <a:p>
                      <a:pPr marL="88900" algn="just">
                        <a:lnSpc>
                          <a:spcPct val="100000"/>
                        </a:lnSpc>
                        <a:buFont typeface="Wingdings" pitchFamily="2" charset="2"/>
                        <a:buNone/>
                      </a:pPr>
                      <a:r>
                        <a:rPr lang="tr-TR" sz="2400" b="1" dirty="0" smtClean="0">
                          <a:solidFill>
                            <a:srgbClr val="002060"/>
                          </a:solidFill>
                          <a:latin typeface="Arial" pitchFamily="34" charset="0"/>
                          <a:cs typeface="Arial" pitchFamily="34" charset="0"/>
                        </a:rPr>
                        <a:t>o</a:t>
                      </a:r>
                      <a:r>
                        <a:rPr sz="2400" b="1" dirty="0" err="1" smtClean="0">
                          <a:solidFill>
                            <a:srgbClr val="002060"/>
                          </a:solidFill>
                          <a:latin typeface="Arial" pitchFamily="34" charset="0"/>
                          <a:cs typeface="Arial" pitchFamily="34" charset="0"/>
                        </a:rPr>
                        <a:t>luşur</a:t>
                      </a:r>
                      <a:r>
                        <a:rPr lang="tr-TR" sz="2400" b="1" dirty="0" smtClean="0">
                          <a:solidFill>
                            <a:srgbClr val="002060"/>
                          </a:solidFill>
                          <a:latin typeface="Arial" pitchFamily="34" charset="0"/>
                          <a:cs typeface="Arial" pitchFamily="34" charset="0"/>
                        </a:rPr>
                        <a:t>.</a:t>
                      </a:r>
                      <a:endParaRPr sz="2400" b="1" dirty="0">
                        <a:solidFill>
                          <a:srgbClr val="002060"/>
                        </a:solidFill>
                        <a:latin typeface="Arial" pitchFamily="34" charset="0"/>
                        <a:cs typeface="Arial" pitchFamily="34" charset="0"/>
                      </a:endParaRPr>
                    </a:p>
                  </a:txBody>
                  <a:tcPr marL="0" marR="0" marT="0" marB="0"/>
                </a:tc>
                <a:tc>
                  <a:txBody>
                    <a:bodyPr/>
                    <a:lstStyle/>
                    <a:p>
                      <a:pPr algn="just"/>
                      <a:endParaRPr sz="2400" b="1">
                        <a:solidFill>
                          <a:srgbClr val="002060"/>
                        </a:solidFill>
                        <a:latin typeface="Arial" pitchFamily="34" charset="0"/>
                        <a:cs typeface="Arial" pitchFamily="34" charset="0"/>
                      </a:endParaRPr>
                    </a:p>
                  </a:txBody>
                  <a:tcPr marL="0" marR="0" marT="0" marB="0"/>
                </a:tc>
                <a:tc>
                  <a:txBody>
                    <a:bodyPr/>
                    <a:lstStyle/>
                    <a:p>
                      <a:pPr algn="just"/>
                      <a:endParaRPr sz="2400" b="1" dirty="0">
                        <a:solidFill>
                          <a:srgbClr val="002060"/>
                        </a:solidFill>
                        <a:latin typeface="Arial" pitchFamily="34" charset="0"/>
                        <a:cs typeface="Arial" pitchFamily="34" charset="0"/>
                      </a:endParaRPr>
                    </a:p>
                  </a:txBody>
                  <a:tcPr marL="0" marR="0" marT="0" marB="0"/>
                </a:tc>
              </a:tr>
            </a:tbl>
          </a:graphicData>
        </a:graphic>
      </p:graphicFrame>
      <p:sp>
        <p:nvSpPr>
          <p:cNvPr id="117785"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Sürekli Görev Yolluğu</a:t>
            </a:r>
          </a:p>
        </p:txBody>
      </p:sp>
      <p:pic>
        <p:nvPicPr>
          <p:cNvPr id="117786" name="Resim 3"/>
          <p:cNvPicPr>
            <a:picLocks noChangeAspect="1"/>
          </p:cNvPicPr>
          <p:nvPr/>
        </p:nvPicPr>
        <p:blipFill>
          <a:blip r:embed="rId3" cstate="print"/>
          <a:srcRect/>
          <a:stretch>
            <a:fillRect/>
          </a:stretch>
        </p:blipFill>
        <p:spPr bwMode="auto">
          <a:xfrm>
            <a:off x="107950" y="549275"/>
            <a:ext cx="863600" cy="576263"/>
          </a:xfrm>
          <a:prstGeom prst="rect">
            <a:avLst/>
          </a:prstGeom>
          <a:noFill/>
          <a:ln w="9525">
            <a:noFill/>
            <a:miter lim="800000"/>
            <a:headEnd/>
            <a:tailEnd/>
          </a:ln>
        </p:spPr>
      </p:pic>
      <p:sp>
        <p:nvSpPr>
          <p:cNvPr id="11" name="Yuvarlatılmış Dikdörtgen 10"/>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10. 44. ve 45. madde</a:t>
            </a:r>
          </a:p>
        </p:txBody>
      </p:sp>
      <p:pic>
        <p:nvPicPr>
          <p:cNvPr id="117788" name="Resim 2"/>
          <p:cNvPicPr>
            <a:picLocks noChangeAspect="1"/>
          </p:cNvPicPr>
          <p:nvPr/>
        </p:nvPicPr>
        <p:blipFill>
          <a:blip r:embed="rId4" cstate="print"/>
          <a:srcRect/>
          <a:stretch>
            <a:fillRect/>
          </a:stretch>
        </p:blipFill>
        <p:spPr bwMode="auto">
          <a:xfrm>
            <a:off x="4067175" y="1884363"/>
            <a:ext cx="4924425" cy="388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3 Slayt Numarası Yer Tutucusu"/>
          <p:cNvSpPr>
            <a:spLocks noGrp="1"/>
          </p:cNvSpPr>
          <p:nvPr>
            <p:ph type="sldNum" sz="quarter" idx="12"/>
          </p:nvPr>
        </p:nvSpPr>
        <p:spPr bwMode="auto">
          <a:noFill/>
          <a:ln>
            <a:miter lim="800000"/>
            <a:headEnd/>
            <a:tailEnd/>
          </a:ln>
        </p:spPr>
        <p:txBody>
          <a:bodyPr/>
          <a:lstStyle/>
          <a:p>
            <a:fld id="{94FDCEE5-90B5-4B01-A8B9-26F6DCE1CE91}" type="slidenum">
              <a:rPr lang="tr-TR" smtClean="0">
                <a:solidFill>
                  <a:srgbClr val="898989"/>
                </a:solidFill>
              </a:rPr>
              <a:pPr/>
              <a:t>93</a:t>
            </a:fld>
            <a:endParaRPr lang="tr-TR" smtClean="0">
              <a:solidFill>
                <a:srgbClr val="898989"/>
              </a:solidFill>
            </a:endParaRPr>
          </a:p>
        </p:txBody>
      </p:sp>
      <p:sp>
        <p:nvSpPr>
          <p:cNvPr id="118787"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Aile Gideri</a:t>
            </a:r>
          </a:p>
        </p:txBody>
      </p:sp>
      <p:pic>
        <p:nvPicPr>
          <p:cNvPr id="118788"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1" name="Yuvarlatılmış Dikdörtgen 10"/>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44. madde</a:t>
            </a:r>
          </a:p>
        </p:txBody>
      </p:sp>
      <p:sp>
        <p:nvSpPr>
          <p:cNvPr id="118790" name="Rectangle 4"/>
          <p:cNvSpPr>
            <a:spLocks noChangeArrowheads="1"/>
          </p:cNvSpPr>
          <p:nvPr/>
        </p:nvSpPr>
        <p:spPr bwMode="gray">
          <a:xfrm>
            <a:off x="179388" y="1677988"/>
            <a:ext cx="8785225" cy="3970337"/>
          </a:xfrm>
          <a:prstGeom prst="rect">
            <a:avLst/>
          </a:prstGeom>
          <a:noFill/>
          <a:ln w="9525" algn="ctr">
            <a:noFill/>
            <a:miter lim="800000"/>
            <a:headEnd/>
            <a:tailEnd/>
          </a:ln>
        </p:spPr>
        <p:txBody>
          <a:bodyPr>
            <a:spAutoFit/>
          </a:bodyPr>
          <a:lstStyle/>
          <a:p>
            <a:pPr algn="just" eaLnBrk="1" hangingPunct="1">
              <a:lnSpc>
                <a:spcPct val="150000"/>
              </a:lnSpc>
            </a:pPr>
            <a:r>
              <a:rPr lang="tr-TR" sz="2400">
                <a:solidFill>
                  <a:srgbClr val="002060"/>
                </a:solidFill>
              </a:rPr>
              <a:t>Aile fertlerinden her biri için memur veya hizmetlilerin bu kanuna göre müstahak oldukları </a:t>
            </a:r>
            <a:r>
              <a:rPr lang="tr-TR" sz="2400">
                <a:solidFill>
                  <a:srgbClr val="FF0000"/>
                </a:solidFill>
              </a:rPr>
              <a:t>taşıt ücreti (yol gideri) </a:t>
            </a:r>
            <a:r>
              <a:rPr lang="tr-TR" sz="2400">
                <a:solidFill>
                  <a:srgbClr val="002060"/>
                </a:solidFill>
              </a:rPr>
              <a:t>ile </a:t>
            </a:r>
            <a:r>
              <a:rPr lang="tr-TR" sz="2400">
                <a:solidFill>
                  <a:srgbClr val="FF0000"/>
                </a:solidFill>
              </a:rPr>
              <a:t>gündeliklerden </a:t>
            </a:r>
            <a:r>
              <a:rPr lang="tr-TR" sz="2400">
                <a:solidFill>
                  <a:srgbClr val="002060"/>
                </a:solidFill>
              </a:rPr>
              <a:t>oluşur. </a:t>
            </a:r>
          </a:p>
          <a:p>
            <a:pPr algn="just" eaLnBrk="1" hangingPunct="1">
              <a:lnSpc>
                <a:spcPct val="150000"/>
              </a:lnSpc>
              <a:buFont typeface="Wingdings" pitchFamily="2" charset="2"/>
              <a:buChar char="q"/>
            </a:pPr>
            <a:endParaRPr lang="tr-TR" sz="2400">
              <a:solidFill>
                <a:srgbClr val="002060"/>
              </a:solidFill>
            </a:endParaRPr>
          </a:p>
          <a:p>
            <a:pPr algn="just" eaLnBrk="1" hangingPunct="1">
              <a:lnSpc>
                <a:spcPct val="150000"/>
              </a:lnSpc>
            </a:pPr>
            <a:r>
              <a:rPr lang="tr-TR" sz="2400">
                <a:solidFill>
                  <a:srgbClr val="002060"/>
                </a:solidFill>
              </a:rPr>
              <a:t>Ancak, özel taşıt kiralanması suretiyle gidilmesi zorunlu hallerde memur veya hizmetli ile seyahat eden </a:t>
            </a:r>
            <a:r>
              <a:rPr lang="tr-TR" sz="2400">
                <a:solidFill>
                  <a:srgbClr val="FF0000"/>
                </a:solidFill>
              </a:rPr>
              <a:t>aile fertleri için ayrıca taşıt ücreti </a:t>
            </a:r>
            <a:r>
              <a:rPr lang="tr-TR" sz="2400">
                <a:solidFill>
                  <a:srgbClr val="002060"/>
                </a:solidFill>
              </a:rPr>
              <a:t>ödenmemektedir.</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3 Slayt Numarası Yer Tutucusu"/>
          <p:cNvSpPr>
            <a:spLocks noGrp="1"/>
          </p:cNvSpPr>
          <p:nvPr>
            <p:ph type="sldNum" sz="quarter" idx="12"/>
          </p:nvPr>
        </p:nvSpPr>
        <p:spPr bwMode="auto">
          <a:noFill/>
          <a:ln>
            <a:miter lim="800000"/>
            <a:headEnd/>
            <a:tailEnd/>
          </a:ln>
        </p:spPr>
        <p:txBody>
          <a:bodyPr/>
          <a:lstStyle/>
          <a:p>
            <a:fld id="{8D13B2DD-216B-44FD-B56C-52E76396975E}" type="slidenum">
              <a:rPr lang="tr-TR" smtClean="0">
                <a:solidFill>
                  <a:srgbClr val="898989"/>
                </a:solidFill>
              </a:rPr>
              <a:pPr/>
              <a:t>94</a:t>
            </a:fld>
            <a:endParaRPr lang="tr-TR" smtClean="0">
              <a:solidFill>
                <a:srgbClr val="898989"/>
              </a:solidFill>
            </a:endParaRPr>
          </a:p>
        </p:txBody>
      </p:sp>
      <p:sp>
        <p:nvSpPr>
          <p:cNvPr id="119811"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Yer Değiştirme Gideri</a:t>
            </a:r>
          </a:p>
        </p:txBody>
      </p:sp>
      <p:pic>
        <p:nvPicPr>
          <p:cNvPr id="119812"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1" name="Yuvarlatılmış Dikdörtgen 10"/>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45. madde</a:t>
            </a:r>
          </a:p>
        </p:txBody>
      </p:sp>
      <p:sp>
        <p:nvSpPr>
          <p:cNvPr id="119814" name="Rectangle 4"/>
          <p:cNvSpPr>
            <a:spLocks noChangeArrowheads="1"/>
          </p:cNvSpPr>
          <p:nvPr/>
        </p:nvSpPr>
        <p:spPr bwMode="gray">
          <a:xfrm>
            <a:off x="347663" y="1516063"/>
            <a:ext cx="8305800" cy="2862262"/>
          </a:xfrm>
          <a:prstGeom prst="rect">
            <a:avLst/>
          </a:prstGeom>
          <a:noFill/>
          <a:ln w="9525" algn="ctr">
            <a:noFill/>
            <a:miter lim="800000"/>
            <a:headEnd/>
            <a:tailEnd/>
          </a:ln>
        </p:spPr>
        <p:txBody>
          <a:bodyPr>
            <a:spAutoFit/>
          </a:bodyPr>
          <a:lstStyle/>
          <a:p>
            <a:pPr algn="just" eaLnBrk="1" hangingPunct="1">
              <a:lnSpc>
                <a:spcPct val="150000"/>
              </a:lnSpc>
              <a:buFont typeface="Wingdings" pitchFamily="2" charset="2"/>
              <a:buChar char="Ø"/>
            </a:pPr>
            <a:r>
              <a:rPr lang="tr-TR" sz="2400">
                <a:solidFill>
                  <a:srgbClr val="002060"/>
                </a:solidFill>
              </a:rPr>
              <a:t> Memur veya hizmetliler ile bunların aile </a:t>
            </a:r>
            <a:r>
              <a:rPr lang="tr-TR" sz="2400">
                <a:solidFill>
                  <a:srgbClr val="FF0000"/>
                </a:solidFill>
              </a:rPr>
              <a:t>fertlerinin sürekli görevle yer değiştirmeleri </a:t>
            </a:r>
            <a:r>
              <a:rPr lang="tr-TR" sz="2400">
                <a:solidFill>
                  <a:srgbClr val="002060"/>
                </a:solidFill>
              </a:rPr>
              <a:t>nedeniyle taşıtmak zorunda kalacakları ev eşyalarının </a:t>
            </a:r>
            <a:r>
              <a:rPr lang="tr-TR" sz="2400">
                <a:solidFill>
                  <a:srgbClr val="FF0000"/>
                </a:solidFill>
              </a:rPr>
              <a:t>nakliye giderleri </a:t>
            </a:r>
            <a:r>
              <a:rPr lang="tr-TR" sz="2400">
                <a:solidFill>
                  <a:srgbClr val="002060"/>
                </a:solidFill>
              </a:rPr>
              <a:t>ile yeni görev yerinde yerleşme </a:t>
            </a:r>
            <a:r>
              <a:rPr lang="tr-TR" sz="2400">
                <a:solidFill>
                  <a:srgbClr val="FF0000"/>
                </a:solidFill>
              </a:rPr>
              <a:t>sırasında yapacakları diğer giderlere karşılık </a:t>
            </a:r>
            <a:r>
              <a:rPr lang="tr-TR" sz="2400">
                <a:solidFill>
                  <a:srgbClr val="002060"/>
                </a:solidFill>
              </a:rPr>
              <a:t>verilmektedir.</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3 Slayt Numarası Yer Tutucusu"/>
          <p:cNvSpPr>
            <a:spLocks noGrp="1"/>
          </p:cNvSpPr>
          <p:nvPr>
            <p:ph type="sldNum" sz="quarter" idx="12"/>
          </p:nvPr>
        </p:nvSpPr>
        <p:spPr bwMode="auto">
          <a:noFill/>
          <a:ln>
            <a:miter lim="800000"/>
            <a:headEnd/>
            <a:tailEnd/>
          </a:ln>
        </p:spPr>
        <p:txBody>
          <a:bodyPr/>
          <a:lstStyle/>
          <a:p>
            <a:fld id="{E02AB613-C6E0-4F95-ABDC-2859371F480B}" type="slidenum">
              <a:rPr lang="tr-TR" smtClean="0">
                <a:solidFill>
                  <a:srgbClr val="898989"/>
                </a:solidFill>
              </a:rPr>
              <a:pPr/>
              <a:t>95</a:t>
            </a:fld>
            <a:endParaRPr lang="tr-TR" smtClean="0">
              <a:solidFill>
                <a:srgbClr val="898989"/>
              </a:solidFill>
            </a:endParaRPr>
          </a:p>
        </p:txBody>
      </p:sp>
      <p:sp>
        <p:nvSpPr>
          <p:cNvPr id="120835"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Yer Değiştirme Gideri</a:t>
            </a:r>
          </a:p>
        </p:txBody>
      </p:sp>
      <p:pic>
        <p:nvPicPr>
          <p:cNvPr id="120836"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1" name="Yuvarlatılmış Dikdörtgen 10"/>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45. madde</a:t>
            </a:r>
          </a:p>
        </p:txBody>
      </p:sp>
      <p:sp>
        <p:nvSpPr>
          <p:cNvPr id="120838" name="Rectangle 4"/>
          <p:cNvSpPr>
            <a:spLocks noChangeArrowheads="1"/>
          </p:cNvSpPr>
          <p:nvPr/>
        </p:nvSpPr>
        <p:spPr bwMode="gray">
          <a:xfrm>
            <a:off x="107950" y="1281113"/>
            <a:ext cx="8883650" cy="4524375"/>
          </a:xfrm>
          <a:prstGeom prst="rect">
            <a:avLst/>
          </a:prstGeom>
          <a:noFill/>
          <a:ln w="9525" algn="ctr">
            <a:noFill/>
            <a:miter lim="800000"/>
            <a:headEnd/>
            <a:tailEnd/>
          </a:ln>
        </p:spPr>
        <p:txBody>
          <a:bodyPr>
            <a:spAutoFit/>
          </a:bodyPr>
          <a:lstStyle/>
          <a:p>
            <a:pPr algn="just" eaLnBrk="1" hangingPunct="1">
              <a:lnSpc>
                <a:spcPct val="150000"/>
              </a:lnSpc>
              <a:buClr>
                <a:srgbClr val="002060"/>
              </a:buClr>
              <a:buFont typeface="Wingdings" pitchFamily="2" charset="2"/>
              <a:buChar char="Ø"/>
            </a:pPr>
            <a:r>
              <a:rPr lang="tr-TR" sz="2400">
                <a:solidFill>
                  <a:srgbClr val="0000FF"/>
                </a:solidFill>
              </a:rPr>
              <a:t> Memur veya hizmetlinin;</a:t>
            </a:r>
          </a:p>
          <a:p>
            <a:pPr algn="just" eaLnBrk="1" hangingPunct="1">
              <a:lnSpc>
                <a:spcPct val="150000"/>
              </a:lnSpc>
            </a:pPr>
            <a:r>
              <a:rPr lang="tr-TR" sz="2400">
                <a:solidFill>
                  <a:srgbClr val="0000FF"/>
                </a:solidFill>
              </a:rPr>
              <a:t>a-</a:t>
            </a:r>
            <a:r>
              <a:rPr lang="tr-TR" sz="2400"/>
              <a:t> </a:t>
            </a:r>
            <a:r>
              <a:rPr lang="tr-TR" sz="2400">
                <a:solidFill>
                  <a:srgbClr val="002060"/>
                </a:solidFill>
              </a:rPr>
              <a:t>Kendisi için yurt içi gündeliğinin </a:t>
            </a:r>
            <a:r>
              <a:rPr lang="tr-TR" sz="2400" u="sng">
                <a:solidFill>
                  <a:srgbClr val="FF0000"/>
                </a:solidFill>
              </a:rPr>
              <a:t>yirmi katı,</a:t>
            </a:r>
            <a:endParaRPr lang="tr-TR" sz="2400">
              <a:solidFill>
                <a:srgbClr val="FF0000"/>
              </a:solidFill>
            </a:endParaRPr>
          </a:p>
          <a:p>
            <a:pPr algn="just" eaLnBrk="1" hangingPunct="1">
              <a:lnSpc>
                <a:spcPct val="150000"/>
              </a:lnSpc>
            </a:pPr>
            <a:r>
              <a:rPr lang="tr-TR" sz="2400">
                <a:solidFill>
                  <a:srgbClr val="0000FF"/>
                </a:solidFill>
              </a:rPr>
              <a:t>b-</a:t>
            </a:r>
            <a:r>
              <a:rPr lang="tr-TR" sz="2400"/>
              <a:t> </a:t>
            </a:r>
            <a:r>
              <a:rPr lang="tr-TR" sz="2400">
                <a:solidFill>
                  <a:srgbClr val="002060"/>
                </a:solidFill>
              </a:rPr>
              <a:t>Harcıraha müstahak aile fertlerinin her biri için yurt içi gündeliğinin </a:t>
            </a:r>
            <a:r>
              <a:rPr lang="tr-TR" sz="2400" u="sng">
                <a:solidFill>
                  <a:srgbClr val="FF0000"/>
                </a:solidFill>
              </a:rPr>
              <a:t>on katı</a:t>
            </a:r>
            <a:r>
              <a:rPr lang="tr-TR" sz="2400">
                <a:solidFill>
                  <a:srgbClr val="FF0000"/>
                </a:solidFill>
              </a:rPr>
              <a:t> </a:t>
            </a:r>
            <a:r>
              <a:rPr lang="tr-TR" sz="2400">
                <a:solidFill>
                  <a:srgbClr val="002060"/>
                </a:solidFill>
              </a:rPr>
              <a:t>(bu miktar yurtiçi gündeliğinin kırk katını geçemez),</a:t>
            </a:r>
          </a:p>
          <a:p>
            <a:pPr algn="just" eaLnBrk="1" hangingPunct="1">
              <a:lnSpc>
                <a:spcPct val="150000"/>
              </a:lnSpc>
            </a:pPr>
            <a:r>
              <a:rPr lang="tr-TR" sz="2400">
                <a:solidFill>
                  <a:srgbClr val="0000FF"/>
                </a:solidFill>
              </a:rPr>
              <a:t>c-</a:t>
            </a:r>
            <a:r>
              <a:rPr lang="tr-TR" sz="2400"/>
              <a:t> </a:t>
            </a:r>
            <a:r>
              <a:rPr lang="tr-TR" sz="2400">
                <a:solidFill>
                  <a:srgbClr val="002060"/>
                </a:solidFill>
              </a:rPr>
              <a:t>Her kilometre veya deniz mili başına, yalnız kendisi için yurt içi gündeliğinin </a:t>
            </a:r>
            <a:r>
              <a:rPr lang="tr-TR" sz="2400" u="sng">
                <a:solidFill>
                  <a:srgbClr val="FF0000"/>
                </a:solidFill>
              </a:rPr>
              <a:t>yüzde beşi,</a:t>
            </a:r>
            <a:endParaRPr lang="tr-TR" sz="2400">
              <a:solidFill>
                <a:srgbClr val="FF0000"/>
              </a:solidFill>
            </a:endParaRPr>
          </a:p>
          <a:p>
            <a:pPr algn="just" eaLnBrk="1" hangingPunct="1">
              <a:lnSpc>
                <a:spcPct val="150000"/>
              </a:lnSpc>
            </a:pPr>
            <a:r>
              <a:rPr lang="tr-TR" sz="2400">
                <a:solidFill>
                  <a:srgbClr val="002060"/>
                </a:solidFill>
              </a:rPr>
              <a:t>olarak hesaplanır.</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3 Slayt Numarası Yer Tutucusu"/>
          <p:cNvSpPr>
            <a:spLocks noGrp="1"/>
          </p:cNvSpPr>
          <p:nvPr>
            <p:ph type="sldNum" sz="quarter" idx="12"/>
          </p:nvPr>
        </p:nvSpPr>
        <p:spPr bwMode="auto">
          <a:noFill/>
          <a:ln>
            <a:miter lim="800000"/>
            <a:headEnd/>
            <a:tailEnd/>
          </a:ln>
        </p:spPr>
        <p:txBody>
          <a:bodyPr/>
          <a:lstStyle/>
          <a:p>
            <a:fld id="{13A2C1B5-702E-49CC-9B4F-D1CD1FFF894A}" type="slidenum">
              <a:rPr lang="tr-TR" smtClean="0">
                <a:solidFill>
                  <a:srgbClr val="898989"/>
                </a:solidFill>
              </a:rPr>
              <a:pPr/>
              <a:t>96</a:t>
            </a:fld>
            <a:endParaRPr lang="tr-TR" smtClean="0">
              <a:solidFill>
                <a:srgbClr val="898989"/>
              </a:solidFill>
            </a:endParaRPr>
          </a:p>
        </p:txBody>
      </p:sp>
      <p:sp>
        <p:nvSpPr>
          <p:cNvPr id="121859"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Yer Değiştirme Gideri</a:t>
            </a:r>
          </a:p>
        </p:txBody>
      </p:sp>
      <p:pic>
        <p:nvPicPr>
          <p:cNvPr id="121860"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1" name="Yuvarlatılmış Dikdörtgen 10"/>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45. madde</a:t>
            </a:r>
          </a:p>
        </p:txBody>
      </p:sp>
      <p:sp>
        <p:nvSpPr>
          <p:cNvPr id="121862" name="Rectangle 4"/>
          <p:cNvSpPr>
            <a:spLocks noChangeArrowheads="1"/>
          </p:cNvSpPr>
          <p:nvPr/>
        </p:nvSpPr>
        <p:spPr bwMode="gray">
          <a:xfrm>
            <a:off x="179388" y="1684338"/>
            <a:ext cx="8713787" cy="1685925"/>
          </a:xfrm>
          <a:prstGeom prst="rect">
            <a:avLst/>
          </a:prstGeom>
          <a:noFill/>
          <a:ln w="9525" algn="ctr">
            <a:noFill/>
            <a:miter lim="800000"/>
            <a:headEnd/>
            <a:tailEnd/>
          </a:ln>
        </p:spPr>
        <p:txBody>
          <a:bodyPr>
            <a:spAutoFit/>
          </a:bodyPr>
          <a:lstStyle/>
          <a:p>
            <a:pPr algn="just" eaLnBrk="1" hangingPunct="1">
              <a:lnSpc>
                <a:spcPct val="150000"/>
              </a:lnSpc>
              <a:buFont typeface="Wingdings" pitchFamily="2" charset="2"/>
              <a:buChar char="Ø"/>
            </a:pPr>
            <a:r>
              <a:rPr lang="tr-TR" sz="2400">
                <a:solidFill>
                  <a:srgbClr val="002060"/>
                </a:solidFill>
              </a:rPr>
              <a:t> Harcıraha müstahak memur veya hizmetlinin eski görev yerinden yeni görev yerine atanan </a:t>
            </a:r>
            <a:r>
              <a:rPr lang="tr-TR" sz="2400">
                <a:solidFill>
                  <a:srgbClr val="FF0000"/>
                </a:solidFill>
              </a:rPr>
              <a:t>memur veya hizmetli eşine</a:t>
            </a:r>
            <a:r>
              <a:rPr lang="tr-TR" sz="2400">
                <a:solidFill>
                  <a:srgbClr val="002060"/>
                </a:solidFill>
              </a:rPr>
              <a:t> (c) bendi uyarınca hesaplanacak </a:t>
            </a:r>
            <a:r>
              <a:rPr lang="tr-TR" sz="2400">
                <a:solidFill>
                  <a:srgbClr val="FF0000"/>
                </a:solidFill>
              </a:rPr>
              <a:t>miktarın yarısı ödenmektedir.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2 Slayt Numarası Yer Tutucusu"/>
          <p:cNvSpPr>
            <a:spLocks noGrp="1"/>
          </p:cNvSpPr>
          <p:nvPr>
            <p:ph type="sldNum" sz="quarter" idx="12"/>
          </p:nvPr>
        </p:nvSpPr>
        <p:spPr bwMode="auto">
          <a:noFill/>
          <a:ln>
            <a:miter lim="800000"/>
            <a:headEnd/>
            <a:tailEnd/>
          </a:ln>
        </p:spPr>
        <p:txBody>
          <a:bodyPr/>
          <a:lstStyle/>
          <a:p>
            <a:fld id="{5767414F-4E57-4DC4-9C06-1E7559B02D8B}" type="slidenum">
              <a:rPr lang="tr-TR" smtClean="0">
                <a:solidFill>
                  <a:srgbClr val="898989"/>
                </a:solidFill>
              </a:rPr>
              <a:pPr/>
              <a:t>97</a:t>
            </a:fld>
            <a:endParaRPr lang="tr-TR" smtClean="0">
              <a:solidFill>
                <a:srgbClr val="898989"/>
              </a:solidFill>
            </a:endParaRPr>
          </a:p>
        </p:txBody>
      </p:sp>
      <p:sp>
        <p:nvSpPr>
          <p:cNvPr id="113672" name="6 Dikdörtgen"/>
          <p:cNvSpPr>
            <a:spLocks noChangeArrowheads="1"/>
          </p:cNvSpPr>
          <p:nvPr/>
        </p:nvSpPr>
        <p:spPr bwMode="auto">
          <a:xfrm>
            <a:off x="131763" y="2163763"/>
            <a:ext cx="8921750" cy="3416300"/>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just" eaLnBrk="1" hangingPunct="1">
              <a:buFont typeface="Wingdings" panose="05000000000000000000" pitchFamily="2" charset="2"/>
              <a:buChar char="Ø"/>
              <a:defRPr/>
            </a:pPr>
            <a:r>
              <a:rPr lang="tr-TR" sz="2400" dirty="0" smtClean="0">
                <a:solidFill>
                  <a:srgbClr val="002060"/>
                </a:solidFill>
              </a:rPr>
              <a:t> Aynı yerden farklı yere</a:t>
            </a:r>
          </a:p>
          <a:p>
            <a:pPr marL="342900" indent="-342900" algn="just" eaLnBrk="1" hangingPunct="1">
              <a:buFont typeface="Wingdings" panose="05000000000000000000" pitchFamily="2" charset="2"/>
              <a:buChar char="Ø"/>
              <a:defRPr/>
            </a:pPr>
            <a:r>
              <a:rPr lang="tr-TR" sz="2400" dirty="0" smtClean="0">
                <a:solidFill>
                  <a:srgbClr val="002060"/>
                </a:solidFill>
              </a:rPr>
              <a:t> Farklı yerden aynı yere</a:t>
            </a:r>
          </a:p>
          <a:p>
            <a:pPr marL="342900" indent="-342900" algn="just" eaLnBrk="1" hangingPunct="1">
              <a:buFont typeface="Wingdings" panose="05000000000000000000" pitchFamily="2" charset="2"/>
              <a:buChar char="Ø"/>
              <a:defRPr/>
            </a:pPr>
            <a:r>
              <a:rPr lang="tr-TR" sz="2400" dirty="0" smtClean="0">
                <a:solidFill>
                  <a:srgbClr val="002060"/>
                </a:solidFill>
              </a:rPr>
              <a:t> Farklı yerden farklı yere </a:t>
            </a:r>
          </a:p>
          <a:p>
            <a:pPr algn="just" eaLnBrk="1" hangingPunct="1">
              <a:defRPr/>
            </a:pPr>
            <a:endParaRPr lang="tr-TR" sz="2400" dirty="0" smtClean="0">
              <a:solidFill>
                <a:srgbClr val="002060"/>
              </a:solidFill>
            </a:endParaRPr>
          </a:p>
          <a:p>
            <a:pPr algn="just" eaLnBrk="1" hangingPunct="1">
              <a:defRPr/>
            </a:pPr>
            <a:r>
              <a:rPr lang="tr-TR" sz="2400" dirty="0" smtClean="0">
                <a:solidFill>
                  <a:srgbClr val="002060"/>
                </a:solidFill>
              </a:rPr>
              <a:t>Atanması durumunda yer değiştirme unsurunu tam olarak alır.</a:t>
            </a:r>
          </a:p>
          <a:p>
            <a:pPr algn="just" eaLnBrk="1" hangingPunct="1">
              <a:defRPr/>
            </a:pPr>
            <a:endParaRPr lang="tr-TR" sz="2400" dirty="0" smtClean="0">
              <a:solidFill>
                <a:srgbClr val="002060"/>
              </a:solidFill>
            </a:endParaRPr>
          </a:p>
          <a:p>
            <a:pPr marL="342900" indent="-342900" algn="just" eaLnBrk="1" hangingPunct="1">
              <a:buFont typeface="Wingdings" panose="05000000000000000000" pitchFamily="2" charset="2"/>
              <a:buChar char="Ø"/>
              <a:defRPr/>
            </a:pPr>
            <a:r>
              <a:rPr lang="tr-TR" sz="2400" dirty="0" smtClean="0">
                <a:solidFill>
                  <a:srgbClr val="002060"/>
                </a:solidFill>
              </a:rPr>
              <a:t> Ancak tek istisnası </a:t>
            </a:r>
            <a:r>
              <a:rPr lang="tr-TR" sz="2400" b="1" dirty="0" smtClean="0">
                <a:solidFill>
                  <a:srgbClr val="002060"/>
                </a:solidFill>
              </a:rPr>
              <a:t>aynı yerden aynı yere atanması </a:t>
            </a:r>
            <a:r>
              <a:rPr lang="tr-TR" sz="2400" dirty="0" smtClean="0">
                <a:solidFill>
                  <a:srgbClr val="002060"/>
                </a:solidFill>
              </a:rPr>
              <a:t>durumudur. Bu durumda eşlerden biri yer değiştirme giderinin değişken unsurunun yarısını alır.</a:t>
            </a:r>
          </a:p>
        </p:txBody>
      </p:sp>
      <p:pic>
        <p:nvPicPr>
          <p:cNvPr id="122884"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22885"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3" name="Resim 12"/>
          <p:cNvPicPr>
            <a:picLocks noChangeAspect="1"/>
          </p:cNvPicPr>
          <p:nvPr/>
        </p:nvPicPr>
        <p:blipFill>
          <a:blip r:embed="rId3" cstate="print"/>
          <a:srcRect/>
          <a:stretch>
            <a:fillRect/>
          </a:stretch>
        </p:blipFill>
        <p:spPr bwMode="auto">
          <a:xfrm>
            <a:off x="131763" y="1201738"/>
            <a:ext cx="839787" cy="731837"/>
          </a:xfrm>
          <a:prstGeom prst="rect">
            <a:avLst/>
          </a:prstGeom>
          <a:noFill/>
          <a:ln w="9525">
            <a:noFill/>
            <a:miter lim="800000"/>
            <a:headEnd/>
            <a:tailEnd/>
          </a:ln>
        </p:spPr>
      </p:pic>
      <p:sp>
        <p:nvSpPr>
          <p:cNvPr id="14" name="10 Metin kutusu"/>
          <p:cNvSpPr txBox="1">
            <a:spLocks noChangeArrowheads="1"/>
          </p:cNvSpPr>
          <p:nvPr/>
        </p:nvSpPr>
        <p:spPr bwMode="auto">
          <a:xfrm>
            <a:off x="1025525" y="1268413"/>
            <a:ext cx="8027988" cy="647700"/>
          </a:xfrm>
          <a:prstGeom prst="rect">
            <a:avLst/>
          </a:prstGeom>
          <a:noFill/>
          <a:ln w="9525">
            <a:noFill/>
            <a:miter lim="800000"/>
            <a:headEnd/>
            <a:tailEnd/>
          </a:ln>
        </p:spPr>
        <p:txBody>
          <a:bodyPr anchor="ctr">
            <a:spAutoFit/>
          </a:bodyPr>
          <a:lstStyle/>
          <a:p>
            <a:pPr algn="just"/>
            <a:r>
              <a:rPr lang="tr-TR" b="1" i="1"/>
              <a:t>Memur olan eş hangi hallerde yer değiştirme masrafının değişken unsurunu tam olarak alır ?</a:t>
            </a:r>
          </a:p>
        </p:txBody>
      </p:sp>
      <p:sp>
        <p:nvSpPr>
          <p:cNvPr id="10" name="Yuvarlatılmış Dikdörtgen 9"/>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Strateji Geliştirme Başkanlığının  12.02.2014 tarihli ve </a:t>
            </a:r>
            <a:r>
              <a:rPr lang="tr-TR" sz="1600" b="1" dirty="0">
                <a:solidFill>
                  <a:schemeClr val="accent4">
                    <a:lumMod val="75000"/>
                  </a:schemeClr>
                </a:solidFill>
                <a:latin typeface="+mj-lt"/>
                <a:hlinkClick r:id="rId4" action="ppaction://hlinkfile"/>
              </a:rPr>
              <a:t>E.488</a:t>
            </a:r>
            <a:r>
              <a:rPr lang="tr-TR" sz="1600" b="1" dirty="0">
                <a:solidFill>
                  <a:schemeClr val="accent4">
                    <a:lumMod val="75000"/>
                  </a:schemeClr>
                </a:solidFill>
                <a:latin typeface="+mj-lt"/>
              </a:rPr>
              <a:t> sayılı görüş yazısı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P spid="1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2 Slayt Numarası Yer Tutucusu"/>
          <p:cNvSpPr>
            <a:spLocks noGrp="1"/>
          </p:cNvSpPr>
          <p:nvPr>
            <p:ph type="sldNum" sz="quarter" idx="12"/>
          </p:nvPr>
        </p:nvSpPr>
        <p:spPr bwMode="auto">
          <a:noFill/>
          <a:ln>
            <a:miter lim="800000"/>
            <a:headEnd/>
            <a:tailEnd/>
          </a:ln>
        </p:spPr>
        <p:txBody>
          <a:bodyPr/>
          <a:lstStyle/>
          <a:p>
            <a:fld id="{CEB08955-B265-42DA-808C-1E3EDE8E5B0C}" type="slidenum">
              <a:rPr lang="tr-TR" smtClean="0">
                <a:solidFill>
                  <a:srgbClr val="898989"/>
                </a:solidFill>
              </a:rPr>
              <a:pPr/>
              <a:t>98</a:t>
            </a:fld>
            <a:endParaRPr lang="tr-TR" smtClean="0">
              <a:solidFill>
                <a:srgbClr val="898989"/>
              </a:solidFill>
            </a:endParaRPr>
          </a:p>
        </p:txBody>
      </p:sp>
      <p:sp>
        <p:nvSpPr>
          <p:cNvPr id="8" name="7 Metin kutusu"/>
          <p:cNvSpPr txBox="1"/>
          <p:nvPr/>
        </p:nvSpPr>
        <p:spPr>
          <a:xfrm>
            <a:off x="131763" y="2073275"/>
            <a:ext cx="8921750" cy="4524375"/>
          </a:xfrm>
          <a:prstGeom prst="rect">
            <a:avLst/>
          </a:prstGeom>
          <a:noFill/>
        </p:spPr>
        <p:txBody>
          <a:bodyPr>
            <a:spAutoFit/>
          </a:bodyPr>
          <a:lstStyle/>
          <a:p>
            <a:pPr algn="just">
              <a:defRPr/>
            </a:pPr>
            <a:r>
              <a:rPr lang="tr-TR" sz="2400" spc="-10" dirty="0">
                <a:solidFill>
                  <a:srgbClr val="002060"/>
                </a:solidFill>
              </a:rPr>
              <a:t> 6245 sayılı Kanun 59. madde, 657 sayılı Kanun 62. madde hükümleri birlikte değerlendirildiğinde Harcırahın </a:t>
            </a:r>
            <a:r>
              <a:rPr lang="tr-TR" sz="2400" b="1" u="sng" spc="-10" dirty="0">
                <a:solidFill>
                  <a:srgbClr val="FF0000"/>
                </a:solidFill>
              </a:rPr>
              <a:t>kurum içi atamalarda</a:t>
            </a:r>
            <a:r>
              <a:rPr lang="tr-TR" sz="2400" spc="-10" dirty="0">
                <a:solidFill>
                  <a:srgbClr val="002060"/>
                </a:solidFill>
              </a:rPr>
              <a:t> ayrıldığı yer tarafından </a:t>
            </a:r>
            <a:r>
              <a:rPr lang="tr-TR" sz="2400" u="sng" spc="-10" dirty="0">
                <a:solidFill>
                  <a:srgbClr val="FF0000"/>
                </a:solidFill>
              </a:rPr>
              <a:t>ödenek aranmaksızın</a:t>
            </a:r>
            <a:r>
              <a:rPr lang="tr-TR" sz="2400" spc="-10" dirty="0">
                <a:solidFill>
                  <a:srgbClr val="002060"/>
                </a:solidFill>
              </a:rPr>
              <a:t> peşin olarak ödenmesi gerekir.</a:t>
            </a:r>
          </a:p>
          <a:p>
            <a:pPr algn="just">
              <a:defRPr/>
            </a:pPr>
            <a:r>
              <a:rPr lang="tr-TR" sz="2400" spc="-10" dirty="0">
                <a:solidFill>
                  <a:srgbClr val="002060"/>
                </a:solidFill>
              </a:rPr>
              <a:t> </a:t>
            </a:r>
          </a:p>
          <a:p>
            <a:pPr algn="just">
              <a:defRPr/>
            </a:pPr>
            <a:r>
              <a:rPr lang="tr-TR" sz="2400" spc="-10" dirty="0">
                <a:solidFill>
                  <a:srgbClr val="002060"/>
                </a:solidFill>
              </a:rPr>
              <a:t>Ancak her ne kadar 6245 sayılı Harcırah Kanununda ve 657 sayılı Devlet Memurları Kanunun ilgili hükümlerinde harcırahın memurun ayrıldığı kurumdan peşin olarak ödenmesi gerektiği düzenlenmiş ise de nakil suretiyle bir başka yere atanan memurların ayrıldığı kurumdan </a:t>
            </a:r>
            <a:r>
              <a:rPr lang="tr-TR" sz="2400" spc="-10" dirty="0">
                <a:solidFill>
                  <a:srgbClr val="FF0000"/>
                </a:solidFill>
              </a:rPr>
              <a:t>harcırahlarını alamadığının personel nakil bildirim formundan tespit edildiği durumlarda yeni görev yeri tarafından da ödeme yapılabileceği</a:t>
            </a:r>
            <a:r>
              <a:rPr lang="tr-TR" sz="2400" spc="-10" dirty="0">
                <a:solidFill>
                  <a:srgbClr val="002060"/>
                </a:solidFill>
              </a:rPr>
              <a:t> düşünülmektedir. </a:t>
            </a:r>
          </a:p>
        </p:txBody>
      </p:sp>
      <p:pic>
        <p:nvPicPr>
          <p:cNvPr id="123908"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23909"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Soru - Cevap</a:t>
            </a:r>
          </a:p>
        </p:txBody>
      </p:sp>
      <p:pic>
        <p:nvPicPr>
          <p:cNvPr id="13" name="Resim 12"/>
          <p:cNvPicPr>
            <a:picLocks noChangeAspect="1"/>
          </p:cNvPicPr>
          <p:nvPr/>
        </p:nvPicPr>
        <p:blipFill>
          <a:blip r:embed="rId3" cstate="print"/>
          <a:srcRect/>
          <a:stretch>
            <a:fillRect/>
          </a:stretch>
        </p:blipFill>
        <p:spPr bwMode="auto">
          <a:xfrm>
            <a:off x="131763" y="1201738"/>
            <a:ext cx="839787" cy="731837"/>
          </a:xfrm>
          <a:prstGeom prst="rect">
            <a:avLst/>
          </a:prstGeom>
          <a:noFill/>
          <a:ln w="9525">
            <a:noFill/>
            <a:miter lim="800000"/>
            <a:headEnd/>
            <a:tailEnd/>
          </a:ln>
        </p:spPr>
      </p:pic>
      <p:sp>
        <p:nvSpPr>
          <p:cNvPr id="14" name="10 Metin kutusu"/>
          <p:cNvSpPr txBox="1">
            <a:spLocks noChangeArrowheads="1"/>
          </p:cNvSpPr>
          <p:nvPr/>
        </p:nvSpPr>
        <p:spPr bwMode="auto">
          <a:xfrm>
            <a:off x="1025525" y="1425575"/>
            <a:ext cx="8027988" cy="368300"/>
          </a:xfrm>
          <a:prstGeom prst="rect">
            <a:avLst/>
          </a:prstGeom>
          <a:noFill/>
          <a:ln w="9525">
            <a:noFill/>
            <a:miter lim="800000"/>
            <a:headEnd/>
            <a:tailEnd/>
          </a:ln>
        </p:spPr>
        <p:txBody>
          <a:bodyPr anchor="ctr">
            <a:spAutoFit/>
          </a:bodyPr>
          <a:lstStyle/>
          <a:p>
            <a:pPr algn="just"/>
            <a:r>
              <a:rPr lang="tr-TR" b="1" i="1"/>
              <a:t>Sürekli görev yolluğu hangi kurum bütçesinden ödenmesi gerekir ?</a:t>
            </a:r>
          </a:p>
        </p:txBody>
      </p:sp>
      <p:sp>
        <p:nvSpPr>
          <p:cNvPr id="15" name="Yuvarlatılmış Dikdörtgen 14"/>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Strateji Geliştirme Başkanlığı görüş yazısı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3 Slayt Numarası Yer Tutucusu"/>
          <p:cNvSpPr>
            <a:spLocks noGrp="1"/>
          </p:cNvSpPr>
          <p:nvPr>
            <p:ph type="sldNum" sz="quarter" idx="12"/>
          </p:nvPr>
        </p:nvSpPr>
        <p:spPr bwMode="auto">
          <a:noFill/>
          <a:ln>
            <a:miter lim="800000"/>
            <a:headEnd/>
            <a:tailEnd/>
          </a:ln>
        </p:spPr>
        <p:txBody>
          <a:bodyPr/>
          <a:lstStyle/>
          <a:p>
            <a:fld id="{9A7BD422-402A-401D-ACF3-D4661DE3D0DF}" type="slidenum">
              <a:rPr lang="tr-TR" smtClean="0">
                <a:solidFill>
                  <a:srgbClr val="898989"/>
                </a:solidFill>
              </a:rPr>
              <a:pPr/>
              <a:t>99</a:t>
            </a:fld>
            <a:endParaRPr lang="tr-TR" smtClean="0">
              <a:solidFill>
                <a:srgbClr val="898989"/>
              </a:solidFill>
            </a:endParaRPr>
          </a:p>
        </p:txBody>
      </p:sp>
      <p:sp>
        <p:nvSpPr>
          <p:cNvPr id="124931" name="Dikdörtgen 3"/>
          <p:cNvSpPr>
            <a:spLocks noChangeArrowheads="1"/>
          </p:cNvSpPr>
          <p:nvPr/>
        </p:nvSpPr>
        <p:spPr bwMode="auto">
          <a:xfrm>
            <a:off x="107950" y="53975"/>
            <a:ext cx="8945563" cy="461963"/>
          </a:xfrm>
          <a:prstGeom prst="rect">
            <a:avLst/>
          </a:prstGeom>
          <a:solidFill>
            <a:srgbClr val="C3E6FD"/>
          </a:solidFill>
          <a:ln w="9525">
            <a:noFill/>
            <a:miter lim="800000"/>
            <a:headEnd/>
            <a:tailEnd/>
          </a:ln>
        </p:spPr>
        <p:txBody>
          <a:bodyPr>
            <a:spAutoFit/>
          </a:bodyPr>
          <a:lstStyle/>
          <a:p>
            <a:pPr algn="ctr" eaLnBrk="1" hangingPunct="1"/>
            <a:r>
              <a:rPr lang="tr-TR" sz="2400" b="1">
                <a:solidFill>
                  <a:srgbClr val="C00000"/>
                </a:solidFill>
              </a:rPr>
              <a:t>Yer Değiştirme Gideri</a:t>
            </a:r>
          </a:p>
        </p:txBody>
      </p:sp>
      <p:pic>
        <p:nvPicPr>
          <p:cNvPr id="124932" name="Resim 3"/>
          <p:cNvPicPr>
            <a:picLocks noChangeAspect="1"/>
          </p:cNvPicPr>
          <p:nvPr/>
        </p:nvPicPr>
        <p:blipFill>
          <a:blip r:embed="rId2" cstate="print"/>
          <a:srcRect/>
          <a:stretch>
            <a:fillRect/>
          </a:stretch>
        </p:blipFill>
        <p:spPr bwMode="auto">
          <a:xfrm>
            <a:off x="107950" y="549275"/>
            <a:ext cx="863600" cy="576263"/>
          </a:xfrm>
          <a:prstGeom prst="rect">
            <a:avLst/>
          </a:prstGeom>
          <a:noFill/>
          <a:ln w="9525">
            <a:noFill/>
            <a:miter lim="800000"/>
            <a:headEnd/>
            <a:tailEnd/>
          </a:ln>
        </p:spPr>
      </p:pic>
      <p:sp>
        <p:nvSpPr>
          <p:cNvPr id="11" name="Yuvarlatılmış Dikdörtgen 10"/>
          <p:cNvSpPr/>
          <p:nvPr/>
        </p:nvSpPr>
        <p:spPr>
          <a:xfrm>
            <a:off x="1025525" y="549275"/>
            <a:ext cx="8027988" cy="5762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600" b="1" dirty="0">
                <a:solidFill>
                  <a:schemeClr val="accent4">
                    <a:lumMod val="75000"/>
                  </a:schemeClr>
                </a:solidFill>
                <a:latin typeface="+mj-lt"/>
              </a:rPr>
              <a:t>  6245 Sayılı Kanun 9. madde</a:t>
            </a:r>
          </a:p>
        </p:txBody>
      </p:sp>
      <p:sp>
        <p:nvSpPr>
          <p:cNvPr id="124934" name="Rectangle 4"/>
          <p:cNvSpPr>
            <a:spLocks noChangeArrowheads="1"/>
          </p:cNvSpPr>
          <p:nvPr/>
        </p:nvSpPr>
        <p:spPr bwMode="gray">
          <a:xfrm>
            <a:off x="107950" y="1268413"/>
            <a:ext cx="8883650" cy="5078412"/>
          </a:xfrm>
          <a:prstGeom prst="rect">
            <a:avLst/>
          </a:prstGeom>
          <a:noFill/>
          <a:ln w="9525" algn="ctr">
            <a:noFill/>
            <a:miter lim="800000"/>
            <a:headEnd/>
            <a:tailEnd/>
          </a:ln>
        </p:spPr>
        <p:txBody>
          <a:bodyPr>
            <a:spAutoFit/>
          </a:bodyPr>
          <a:lstStyle/>
          <a:p>
            <a:pPr algn="just" eaLnBrk="1" hangingPunct="1">
              <a:lnSpc>
                <a:spcPct val="150000"/>
              </a:lnSpc>
              <a:buClr>
                <a:srgbClr val="002060"/>
              </a:buClr>
              <a:buFont typeface="Wingdings" pitchFamily="2" charset="2"/>
              <a:buChar char="Ø"/>
            </a:pPr>
            <a:r>
              <a:rPr lang="tr-TR" sz="2400" b="1">
                <a:solidFill>
                  <a:srgbClr val="0000FF"/>
                </a:solidFill>
              </a:rPr>
              <a:t> Sürekli görev harcırahının başlangıç noktası;</a:t>
            </a:r>
          </a:p>
          <a:p>
            <a:pPr algn="just" eaLnBrk="1" hangingPunct="1">
              <a:lnSpc>
                <a:spcPct val="150000"/>
              </a:lnSpc>
              <a:buClr>
                <a:srgbClr val="002060"/>
              </a:buClr>
              <a:buFont typeface="Wingdings" pitchFamily="2" charset="2"/>
              <a:buChar char="Ø"/>
            </a:pPr>
            <a:endParaRPr lang="tr-TR" sz="2400">
              <a:solidFill>
                <a:srgbClr val="0000FF"/>
              </a:solidFill>
            </a:endParaRPr>
          </a:p>
          <a:p>
            <a:pPr algn="just" eaLnBrk="1" hangingPunct="1">
              <a:lnSpc>
                <a:spcPct val="150000"/>
              </a:lnSpc>
            </a:pPr>
            <a:r>
              <a:rPr lang="tr-TR" sz="2400">
                <a:solidFill>
                  <a:srgbClr val="002060"/>
                </a:solidFill>
              </a:rPr>
              <a:t>Naklen başka bir yere atananlara, bu atamaları sırasında izinli olarak başka bir yerde bulunsalar dahi </a:t>
            </a:r>
            <a:r>
              <a:rPr lang="tr-TR" sz="2400" b="1">
                <a:solidFill>
                  <a:srgbClr val="FF0000"/>
                </a:solidFill>
              </a:rPr>
              <a:t>eski memuriyetleri yerlerinden,</a:t>
            </a:r>
          </a:p>
          <a:p>
            <a:pPr algn="just" eaLnBrk="1" hangingPunct="1">
              <a:lnSpc>
                <a:spcPct val="150000"/>
              </a:lnSpc>
              <a:buFont typeface="Wingdings" pitchFamily="2" charset="2"/>
              <a:buChar char="q"/>
            </a:pPr>
            <a:endParaRPr lang="tr-TR" sz="2400">
              <a:solidFill>
                <a:srgbClr val="002060"/>
              </a:solidFill>
            </a:endParaRPr>
          </a:p>
          <a:p>
            <a:pPr algn="just" eaLnBrk="1" hangingPunct="1">
              <a:lnSpc>
                <a:spcPct val="150000"/>
              </a:lnSpc>
            </a:pPr>
            <a:r>
              <a:rPr lang="tr-TR" sz="2400">
                <a:solidFill>
                  <a:srgbClr val="002060"/>
                </a:solidFill>
              </a:rPr>
              <a:t>Geçici görevle veya vekâleten bir yerde bulundukları sırada asli görev yeri değişenlere </a:t>
            </a:r>
            <a:r>
              <a:rPr lang="tr-TR" sz="2400" b="1">
                <a:solidFill>
                  <a:srgbClr val="FF0000"/>
                </a:solidFill>
              </a:rPr>
              <a:t>eski memuriyetleri yerlerinden itibaren</a:t>
            </a:r>
            <a:r>
              <a:rPr lang="tr-TR" sz="2400" b="1">
                <a:solidFill>
                  <a:srgbClr val="002060"/>
                </a:solidFill>
              </a:rPr>
              <a:t> </a:t>
            </a:r>
            <a:r>
              <a:rPr lang="tr-TR" sz="2400">
                <a:solidFill>
                  <a:srgbClr val="002060"/>
                </a:solidFill>
              </a:rPr>
              <a:t>sürekli görev harcırahı verilir.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Gündönümü">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Solstice</Template>
  <TotalTime>43865</TotalTime>
  <Words>8051</Words>
  <Application>Microsoft Office PowerPoint</Application>
  <PresentationFormat>Ekran Gösterisi (4:3)</PresentationFormat>
  <Paragraphs>1150</Paragraphs>
  <Slides>122</Slides>
  <Notes>38</Notes>
  <HiddenSlides>0</HiddenSlides>
  <MMClips>0</MMClips>
  <ScaleCrop>false</ScaleCrop>
  <HeadingPairs>
    <vt:vector size="4" baseType="variant">
      <vt:variant>
        <vt:lpstr>Tema</vt:lpstr>
      </vt:variant>
      <vt:variant>
        <vt:i4>2</vt:i4>
      </vt:variant>
      <vt:variant>
        <vt:lpstr>Slayt Başlıkları</vt:lpstr>
      </vt:variant>
      <vt:variant>
        <vt:i4>122</vt:i4>
      </vt:variant>
    </vt:vector>
  </HeadingPairs>
  <TitlesOfParts>
    <vt:vector size="124" baseType="lpstr">
      <vt:lpstr>Gündönümü</vt:lpstr>
      <vt:lpstr>Gezinti</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lpstr>Slayt 96</vt:lpstr>
      <vt:lpstr>Slayt 97</vt:lpstr>
      <vt:lpstr>Slayt 98</vt:lpstr>
      <vt:lpstr>Slayt 99</vt:lpstr>
      <vt:lpstr>Slayt 100</vt:lpstr>
      <vt:lpstr>Slayt 101</vt:lpstr>
      <vt:lpstr>Slayt 102</vt:lpstr>
      <vt:lpstr>Slayt 103</vt:lpstr>
      <vt:lpstr>Slayt 104</vt:lpstr>
      <vt:lpstr>Slayt 105</vt:lpstr>
      <vt:lpstr>Slayt 106</vt:lpstr>
      <vt:lpstr>Slayt 107</vt:lpstr>
      <vt:lpstr>Slayt 108</vt:lpstr>
      <vt:lpstr>Slayt 109</vt:lpstr>
      <vt:lpstr>Slayt 110</vt:lpstr>
      <vt:lpstr>Slayt 111</vt:lpstr>
      <vt:lpstr>Slayt 112</vt:lpstr>
      <vt:lpstr>Slayt 113</vt:lpstr>
      <vt:lpstr>Slayt 114</vt:lpstr>
      <vt:lpstr>Slayt 115</vt:lpstr>
      <vt:lpstr>Slayt 116</vt:lpstr>
      <vt:lpstr>Slayt 117</vt:lpstr>
      <vt:lpstr>Slayt 118</vt:lpstr>
      <vt:lpstr>Slayt 119</vt:lpstr>
      <vt:lpstr>Slayt 120</vt:lpstr>
      <vt:lpstr>Slayt 121</vt:lpstr>
      <vt:lpstr>Slayt 122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181 SAYILI KANUN HÜKMÜNDE KARARNAME  SağlIk BakanlIğI  Merkez ve Taşra TeşKİlat YapIsI  ve Görevlerİ</dc:title>
  <dc:creator>Kurumsal</dc:creator>
  <cp:lastModifiedBy>Asus-pc</cp:lastModifiedBy>
  <cp:revision>1154</cp:revision>
  <dcterms:created xsi:type="dcterms:W3CDTF">2010-02-06T14:09:40Z</dcterms:created>
  <dcterms:modified xsi:type="dcterms:W3CDTF">2017-10-04T19:00:12Z</dcterms:modified>
</cp:coreProperties>
</file>